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handoutMasterIdLst>
    <p:handoutMasterId r:id="rId65"/>
  </p:handoutMasterIdLst>
  <p:sldIdLst>
    <p:sldId id="264" r:id="rId5"/>
    <p:sldId id="326" r:id="rId6"/>
    <p:sldId id="327" r:id="rId7"/>
    <p:sldId id="284" r:id="rId8"/>
    <p:sldId id="329" r:id="rId9"/>
    <p:sldId id="286" r:id="rId10"/>
    <p:sldId id="287" r:id="rId11"/>
    <p:sldId id="328" r:id="rId12"/>
    <p:sldId id="325" r:id="rId13"/>
    <p:sldId id="288" r:id="rId14"/>
    <p:sldId id="289" r:id="rId15"/>
    <p:sldId id="331" r:id="rId16"/>
    <p:sldId id="330" r:id="rId17"/>
    <p:sldId id="332" r:id="rId18"/>
    <p:sldId id="291" r:id="rId19"/>
    <p:sldId id="292" r:id="rId20"/>
    <p:sldId id="342" r:id="rId21"/>
    <p:sldId id="338" r:id="rId22"/>
    <p:sldId id="340" r:id="rId23"/>
    <p:sldId id="345" r:id="rId24"/>
    <p:sldId id="343" r:id="rId25"/>
    <p:sldId id="344" r:id="rId26"/>
    <p:sldId id="293" r:id="rId27"/>
    <p:sldId id="294" r:id="rId28"/>
    <p:sldId id="295" r:id="rId29"/>
    <p:sldId id="296" r:id="rId30"/>
    <p:sldId id="297" r:id="rId31"/>
    <p:sldId id="298" r:id="rId32"/>
    <p:sldId id="299" r:id="rId33"/>
    <p:sldId id="300" r:id="rId34"/>
    <p:sldId id="336" r:id="rId35"/>
    <p:sldId id="301" r:id="rId36"/>
    <p:sldId id="302" r:id="rId37"/>
    <p:sldId id="303" r:id="rId38"/>
    <p:sldId id="337" r:id="rId39"/>
    <p:sldId id="304" r:id="rId40"/>
    <p:sldId id="305" r:id="rId41"/>
    <p:sldId id="306" r:id="rId42"/>
    <p:sldId id="307" r:id="rId43"/>
    <p:sldId id="308" r:id="rId44"/>
    <p:sldId id="309" r:id="rId45"/>
    <p:sldId id="335" r:id="rId46"/>
    <p:sldId id="311" r:id="rId47"/>
    <p:sldId id="312" r:id="rId48"/>
    <p:sldId id="334" r:id="rId49"/>
    <p:sldId id="313" r:id="rId50"/>
    <p:sldId id="314" r:id="rId51"/>
    <p:sldId id="315" r:id="rId52"/>
    <p:sldId id="316" r:id="rId53"/>
    <p:sldId id="317" r:id="rId54"/>
    <p:sldId id="318" r:id="rId55"/>
    <p:sldId id="319" r:id="rId56"/>
    <p:sldId id="333" r:id="rId57"/>
    <p:sldId id="320" r:id="rId58"/>
    <p:sldId id="321" r:id="rId59"/>
    <p:sldId id="322" r:id="rId60"/>
    <p:sldId id="265" r:id="rId61"/>
    <p:sldId id="266" r:id="rId62"/>
    <p:sldId id="267" r:id="rId6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3D652"/>
    <a:srgbClr val="008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ACD1F-61C7-B3CE-E72D-1591213BF2A3}" v="2333" dt="2024-03-25T22:36:34.727"/>
    <p1510:client id="{311F0B0A-0EB2-721D-DD46-A94C4CB85743}" v="163" dt="2024-03-24T14:00:35.466"/>
    <p1510:client id="{380D1D01-D872-46B8-6D53-4EAF575BC45D}" v="62" dt="2024-03-25T14:29:31.778"/>
    <p1510:client id="{4AC01142-E11A-DFEB-045C-C341ED4204B4}" v="8" dt="2024-03-24T10:35:22.877"/>
    <p1510:client id="{6FFE7C90-5715-F7D5-6741-D41B257B59B0}" v="53" dt="2024-03-26T09:22:05.009"/>
    <p1510:client id="{75086C66-895A-8342-B448-507A64FEB66B}" v="12" dt="2024-03-25T09:52:22.774"/>
    <p1510:client id="{8779D912-DD55-5C93-CD83-C5524A28C03E}" v="449" dt="2024-03-24T10:24:33.986"/>
    <p1510:client id="{A11D16BE-0CDF-B15F-AE25-725ABABA584B}" v="97" dt="2024-03-24T17:42:13.350"/>
    <p1510:client id="{A1834739-F92A-460F-A1C4-0BD01F913F32}" v="242" dt="2024-03-26T08:38:05.237"/>
    <p1510:client id="{B38EF842-8CD5-825F-EB4B-DCFD2E79125F}" v="591" dt="2024-03-24T10:40:34.991"/>
    <p1510:client id="{E5A4FF6E-EF1B-E3F0-B17E-6EB60AAAA681}" v="1" dt="2024-03-25T12:29:49.135"/>
    <p1510:client id="{F8283601-BA53-0836-3564-E099E4C1B831}" v="30" dt="2024-03-25T16:19:10.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6590BA-B9E1-0885-3CA9-C8794609F8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ADB564D-43DD-DADC-7D92-93DCC6297F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3B178-367E-43B0-8302-70C76DF072BD}" type="datetimeFigureOut">
              <a:rPr lang="fr-FR" smtClean="0"/>
              <a:t>26/03/2024</a:t>
            </a:fld>
            <a:endParaRPr lang="fr-FR"/>
          </a:p>
        </p:txBody>
      </p:sp>
      <p:sp>
        <p:nvSpPr>
          <p:cNvPr id="4" name="Espace réservé du pied de page 3">
            <a:extLst>
              <a:ext uri="{FF2B5EF4-FFF2-40B4-BE49-F238E27FC236}">
                <a16:creationId xmlns:a16="http://schemas.microsoft.com/office/drawing/2014/main" id="{C6046A23-CA74-8184-9521-D69146FFB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EA25604-4552-2BBC-4004-078DFFEFD2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26DC7B-F637-453F-B4ED-7EB077F1D80B}" type="slidenum">
              <a:rPr lang="fr-FR" smtClean="0"/>
              <a:t>‹N°›</a:t>
            </a:fld>
            <a:endParaRPr lang="fr-FR"/>
          </a:p>
        </p:txBody>
      </p:sp>
    </p:spTree>
    <p:extLst>
      <p:ext uri="{BB962C8B-B14F-4D97-AF65-F5344CB8AC3E}">
        <p14:creationId xmlns:p14="http://schemas.microsoft.com/office/powerpoint/2010/main" val="28622461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19T07:30:12.859"/>
    </inkml:context>
    <inkml:brush xml:id="br0">
      <inkml:brushProperty name="width" value="0.1" units="cm"/>
      <inkml:brushProperty name="height" value="0.1" units="cm"/>
    </inkml:brush>
  </inkml:definitions>
  <inkml:trace contextRef="#ctx0" brushRef="#br0">16828 5477 0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D3222-1A87-43DB-B1D2-5CF5210E866D}" type="datetimeFigureOut">
              <a:t>26/03/2024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E2CC3-1329-4E35-90FE-C3401F0A7363}" type="slidenum">
              <a:t>‹N°›</a:t>
            </a:fld>
            <a:endParaRPr lang="en-US"/>
          </a:p>
        </p:txBody>
      </p:sp>
    </p:spTree>
    <p:extLst>
      <p:ext uri="{BB962C8B-B14F-4D97-AF65-F5344CB8AC3E}">
        <p14:creationId xmlns:p14="http://schemas.microsoft.com/office/powerpoint/2010/main" val="132520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31602" y="781639"/>
            <a:ext cx="6425184" cy="1671889"/>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5492496" y="3970076"/>
            <a:ext cx="6364290" cy="14881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8" name="Image 7">
            <a:extLst>
              <a:ext uri="{FF2B5EF4-FFF2-40B4-BE49-F238E27FC236}">
                <a16:creationId xmlns:a16="http://schemas.microsoft.com/office/drawing/2014/main" id="{AB4DBA67-677E-57DE-49B1-9404C1400454}"/>
              </a:ext>
            </a:extLst>
          </p:cNvPr>
          <p:cNvPicPr>
            <a:picLocks noChangeAspect="1"/>
          </p:cNvPicPr>
          <p:nvPr userDrawn="1"/>
        </p:nvPicPr>
        <p:blipFill>
          <a:blip r:embed="rId2"/>
          <a:stretch>
            <a:fillRect/>
          </a:stretch>
        </p:blipFill>
        <p:spPr>
          <a:xfrm>
            <a:off x="10917430" y="6484487"/>
            <a:ext cx="531881" cy="171942"/>
          </a:xfrm>
          <a:prstGeom prst="rect">
            <a:avLst/>
          </a:prstGeom>
        </p:spPr>
      </p:pic>
      <p:sp>
        <p:nvSpPr>
          <p:cNvPr id="10" name="Espace réservé du numéro de diapositive 7">
            <a:extLst>
              <a:ext uri="{FF2B5EF4-FFF2-40B4-BE49-F238E27FC236}">
                <a16:creationId xmlns:a16="http://schemas.microsoft.com/office/drawing/2014/main" id="{6EE89AD8-82C9-6527-AEA4-FC4079778D28}"/>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
        <p:nvSpPr>
          <p:cNvPr id="11" name="Rectangle 10">
            <a:extLst>
              <a:ext uri="{FF2B5EF4-FFF2-40B4-BE49-F238E27FC236}">
                <a16:creationId xmlns:a16="http://schemas.microsoft.com/office/drawing/2014/main" id="{6F66B71D-E49D-9753-4F94-5400F78FEA7B}"/>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5">
            <a:extLst>
              <a:ext uri="{FF2B5EF4-FFF2-40B4-BE49-F238E27FC236}">
                <a16:creationId xmlns:a16="http://schemas.microsoft.com/office/drawing/2014/main" id="{D799B758-C048-C34F-5832-79663DAE40D6}"/>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627918" y="1026648"/>
            <a:ext cx="4797636" cy="4797636"/>
          </a:xfrm>
          <a:prstGeom prst="rect">
            <a:avLst/>
          </a:prstGeom>
        </p:spPr>
      </p:pic>
      <p:pic>
        <p:nvPicPr>
          <p:cNvPr id="13" name="Image 7">
            <a:extLst>
              <a:ext uri="{FF2B5EF4-FFF2-40B4-BE49-F238E27FC236}">
                <a16:creationId xmlns:a16="http://schemas.microsoft.com/office/drawing/2014/main" id="{95BBE53E-1AC7-C717-F1C1-6D5542A8E6FB}"/>
              </a:ext>
            </a:extLst>
          </p:cNvPr>
          <p:cNvPicPr>
            <a:picLocks noChangeAspect="1"/>
          </p:cNvPicPr>
          <p:nvPr userDrawn="1"/>
        </p:nvPicPr>
        <p:blipFill>
          <a:blip r:embed="rId2"/>
          <a:stretch>
            <a:fillRect/>
          </a:stretch>
        </p:blipFill>
        <p:spPr>
          <a:xfrm>
            <a:off x="8094357" y="3593210"/>
            <a:ext cx="864653" cy="277750"/>
          </a:xfrm>
          <a:prstGeom prst="rect">
            <a:avLst/>
          </a:prstGeom>
        </p:spPr>
      </p:pic>
      <p:pic>
        <p:nvPicPr>
          <p:cNvPr id="14" name="Image 8">
            <a:extLst>
              <a:ext uri="{FF2B5EF4-FFF2-40B4-BE49-F238E27FC236}">
                <a16:creationId xmlns:a16="http://schemas.microsoft.com/office/drawing/2014/main" id="{FCB2E844-DFED-D5F6-445F-9D7A7D074858}"/>
              </a:ext>
            </a:extLst>
          </p:cNvPr>
          <p:cNvPicPr/>
          <p:nvPr userDrawn="1"/>
        </p:nvPicPr>
        <p:blipFill>
          <a:blip r:embed="rId4"/>
          <a:stretch>
            <a:fillRect/>
          </a:stretch>
        </p:blipFill>
        <p:spPr>
          <a:xfrm>
            <a:off x="7685590" y="6137246"/>
            <a:ext cx="1682188" cy="505887"/>
          </a:xfrm>
          <a:prstGeom prst="rect">
            <a:avLst/>
          </a:prstGeom>
        </p:spPr>
      </p:pic>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93110" y="421407"/>
            <a:ext cx="7971585" cy="1325563"/>
          </a:xfrm>
        </p:spPr>
        <p:txBody>
          <a:bodyPr/>
          <a:lstStyle/>
          <a:p>
            <a:r>
              <a:rPr lang="fr-FR"/>
              <a:t>Modifiez le style du titre</a:t>
            </a:r>
          </a:p>
        </p:txBody>
      </p:sp>
      <p:sp>
        <p:nvSpPr>
          <p:cNvPr id="3" name="Espace réservé du contenu 2"/>
          <p:cNvSpPr>
            <a:spLocks noGrp="1"/>
          </p:cNvSpPr>
          <p:nvPr>
            <p:ph idx="1"/>
          </p:nvPr>
        </p:nvSpPr>
        <p:spPr>
          <a:xfrm>
            <a:off x="3693110" y="1861211"/>
            <a:ext cx="7971585" cy="43323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a:extLst>
              <a:ext uri="{FF2B5EF4-FFF2-40B4-BE49-F238E27FC236}">
                <a16:creationId xmlns:a16="http://schemas.microsoft.com/office/drawing/2014/main" id="{5F5DB40F-5D8B-45C2-6192-D3329457BFD4}"/>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B9AE22DA-8FE4-2668-62FD-7C99F0959ADB}"/>
              </a:ext>
            </a:extLst>
          </p:cNvPr>
          <p:cNvSpPr>
            <a:spLocks noGrp="1"/>
          </p:cNvSpPr>
          <p:nvPr>
            <p:ph idx="13" hasCustomPrompt="1"/>
          </p:nvPr>
        </p:nvSpPr>
        <p:spPr>
          <a:xfrm>
            <a:off x="248575" y="1330030"/>
            <a:ext cx="2373578" cy="4332325"/>
          </a:xfrm>
        </p:spPr>
        <p:txBody>
          <a:bodyPr>
            <a:normAutofit/>
          </a:bodyPr>
          <a:lstStyle>
            <a:lvl1pPr marL="0" indent="0">
              <a:buNone/>
              <a:defRPr sz="2000" b="1" i="0">
                <a:solidFill>
                  <a:srgbClr val="FFFFFF"/>
                </a:solidFill>
                <a:latin typeface="Source Sans Pro" panose="020B0503030403020204" pitchFamily="34" charset="0"/>
                <a:ea typeface="Source Sans Pro" panose="020B0503030403020204" pitchFamily="34" charset="0"/>
              </a:defRPr>
            </a:lvl1pPr>
          </a:lstStyle>
          <a:p>
            <a:pPr lvl="0"/>
            <a:r>
              <a:rPr lang="fr-FR"/>
              <a:t>Modifiez le style du titre</a:t>
            </a: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26/03/2024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26/03/2024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26/03/2024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26/03/2024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26/03/2024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26/03/2024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26/03/2024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35014" y="421407"/>
            <a:ext cx="1022968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1435014" y="1861211"/>
            <a:ext cx="10229681" cy="43323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7" name="Rectangle 6">
            <a:extLst>
              <a:ext uri="{FF2B5EF4-FFF2-40B4-BE49-F238E27FC236}">
                <a16:creationId xmlns:a16="http://schemas.microsoft.com/office/drawing/2014/main" id="{C983E28B-3DC0-16DA-A5FE-493BA11A9D37}"/>
              </a:ext>
            </a:extLst>
          </p:cNvPr>
          <p:cNvSpPr/>
          <p:nvPr userDrawn="1"/>
        </p:nvSpPr>
        <p:spPr>
          <a:xfrm>
            <a:off x="0" y="0"/>
            <a:ext cx="843516"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B96D8A3-DEA5-362F-D8B5-6928D6AEADA9}"/>
              </a:ext>
            </a:extLst>
          </p:cNvPr>
          <p:cNvPicPr>
            <a:picLocks noChangeAspect="1"/>
          </p:cNvPicPr>
          <p:nvPr userDrawn="1"/>
        </p:nvPicPr>
        <p:blipFill>
          <a:blip r:embed="rId13"/>
          <a:stretch>
            <a:fillRect/>
          </a:stretch>
        </p:blipFill>
        <p:spPr>
          <a:xfrm>
            <a:off x="10917430" y="6484487"/>
            <a:ext cx="531881" cy="171942"/>
          </a:xfrm>
          <a:prstGeom prst="rect">
            <a:avLst/>
          </a:prstGeom>
        </p:spPr>
      </p:pic>
      <p:pic>
        <p:nvPicPr>
          <p:cNvPr id="9" name="Image 5">
            <a:extLst>
              <a:ext uri="{FF2B5EF4-FFF2-40B4-BE49-F238E27FC236}">
                <a16:creationId xmlns:a16="http://schemas.microsoft.com/office/drawing/2014/main" id="{60EF1877-A2C8-8628-4EE1-0B987BD283A6}"/>
              </a:ext>
            </a:extLst>
          </p:cNvPr>
          <p:cNvPicPr/>
          <p:nvPr userDrawn="1"/>
        </p:nvPicPr>
        <p:blipFill>
          <a:blip r:embed="rId14" cstate="print">
            <a:extLst>
              <a:ext uri="{28A0092B-C50C-407E-A947-70E740481C1C}">
                <a14:useLocalDpi xmlns:a14="http://schemas.microsoft.com/office/drawing/2010/main" val="0"/>
              </a:ext>
            </a:extLst>
          </a:blip>
          <a:srcRect/>
          <a:stretch/>
        </p:blipFill>
        <p:spPr>
          <a:xfrm>
            <a:off x="253242" y="5601104"/>
            <a:ext cx="1180548" cy="1180548"/>
          </a:xfrm>
          <a:prstGeom prst="rect">
            <a:avLst/>
          </a:prstGeom>
        </p:spPr>
      </p:pic>
      <p:sp>
        <p:nvSpPr>
          <p:cNvPr id="10" name="Espace réservé du numéro de diapositive 7">
            <a:extLst>
              <a:ext uri="{FF2B5EF4-FFF2-40B4-BE49-F238E27FC236}">
                <a16:creationId xmlns:a16="http://schemas.microsoft.com/office/drawing/2014/main" id="{BCA81FC7-54AB-FE6F-6351-452E9B671E34}"/>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3D65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latin typeface="Source Sans Pro"/>
                <a:ea typeface="Source Sans Pro"/>
              </a:rPr>
              <a:t>Conseil municipal d’Eybens 26/03/2024</a:t>
            </a:r>
            <a:endParaRPr lang="fr-FR">
              <a:highlight>
                <a:srgbClr val="FFFF00"/>
              </a:highlight>
            </a:endParaRPr>
          </a:p>
        </p:txBody>
      </p:sp>
    </p:spTree>
    <p:extLst>
      <p:ext uri="{BB962C8B-B14F-4D97-AF65-F5344CB8AC3E}">
        <p14:creationId xmlns:p14="http://schemas.microsoft.com/office/powerpoint/2010/main" val="48061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DEL20240326_5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Actualisation de la délibération cadre de recherche de financements sur des projets d’investissements de la PPI</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81751" y="291363"/>
            <a:ext cx="8775730" cy="59444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700" b="0" dirty="0">
                <a:solidFill>
                  <a:schemeClr val="tx1"/>
                </a:solidFill>
                <a:latin typeface="Source Sans Pro"/>
                <a:ea typeface="Source Sans Pro"/>
              </a:rPr>
              <a:t>La collectivité est fortement impliquée par la recherche de financement pour  son programme d'investissements</a:t>
            </a:r>
            <a:endParaRPr lang="fr-FR" dirty="0">
              <a:solidFill>
                <a:schemeClr val="tx1"/>
              </a:solidFill>
            </a:endParaRPr>
          </a:p>
          <a:p>
            <a:endParaRPr lang="fr-FR" sz="2700" b="0">
              <a:solidFill>
                <a:schemeClr val="tx1"/>
              </a:solidFill>
              <a:latin typeface="Source Sans Pro"/>
              <a:ea typeface="Source Sans Pro"/>
            </a:endParaRPr>
          </a:p>
          <a:p>
            <a:r>
              <a:rPr lang="fr-FR" sz="2700" b="0" dirty="0">
                <a:solidFill>
                  <a:schemeClr val="tx1"/>
                </a:solidFill>
                <a:latin typeface="Source Sans Pro"/>
                <a:ea typeface="Source Sans Pro"/>
              </a:rPr>
              <a:t>Une mise à jour de la délibération cadre de recherche de financement est nécessaire pour les dossiers d’instructions des différents financeurs.</a:t>
            </a:r>
            <a:endParaRPr lang="fr-FR" dirty="0">
              <a:solidFill>
                <a:schemeClr val="tx1"/>
              </a:solidFill>
            </a:endParaRPr>
          </a:p>
          <a:p>
            <a:endParaRPr lang="fr-FR" sz="2700" b="0">
              <a:solidFill>
                <a:schemeClr val="tx1"/>
              </a:solidFill>
              <a:latin typeface="Source Sans Pro"/>
              <a:ea typeface="Source Sans Pro"/>
            </a:endParaRPr>
          </a:p>
          <a:p>
            <a:r>
              <a:rPr lang="fr-FR" sz="2700" dirty="0">
                <a:solidFill>
                  <a:schemeClr val="tx1"/>
                </a:solidFill>
                <a:latin typeface="Source Sans Pro"/>
                <a:ea typeface="Source Sans Pro"/>
              </a:rPr>
              <a:t>Actualisation des plans de financement des programmes d’investissement  sur les versements de subventions </a:t>
            </a:r>
            <a:r>
              <a:rPr lang="fr-FR" sz="2700" b="0" dirty="0">
                <a:solidFill>
                  <a:schemeClr val="tx1"/>
                </a:solidFill>
                <a:latin typeface="Source Sans Pro"/>
                <a:ea typeface="Source Sans Pro"/>
              </a:rPr>
              <a:t>Bourg, Dojo, Eclairage public , Les montants proposés en février restent identiques</a:t>
            </a:r>
            <a:endParaRPr lang="fr-FR" dirty="0" err="1">
              <a:solidFill>
                <a:schemeClr val="tx1"/>
              </a:solidFill>
            </a:endParaRPr>
          </a:p>
        </p:txBody>
      </p:sp>
    </p:spTree>
    <p:extLst>
      <p:ext uri="{BB962C8B-B14F-4D97-AF65-F5344CB8AC3E}">
        <p14:creationId xmlns:p14="http://schemas.microsoft.com/office/powerpoint/2010/main" val="54024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DEL20240326_6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Admission en non-valeur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53189" y="255644"/>
            <a:ext cx="8323293" cy="54324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400" b="0">
                <a:solidFill>
                  <a:schemeClr val="tx1"/>
                </a:solidFill>
                <a:latin typeface="Source Sans Pro"/>
                <a:ea typeface="Source Sans Pro"/>
              </a:rPr>
              <a:t>La Ville d‘Eybens est saisie par le comptable public d'une demande d'admissions en non-valeurs.</a:t>
            </a:r>
            <a:endParaRPr lang="en-US" sz="2400">
              <a:solidFill>
                <a:schemeClr val="tx1"/>
              </a:solidFill>
            </a:endParaRPr>
          </a:p>
          <a:p>
            <a:r>
              <a:rPr lang="fr-FR" sz="2400" b="0">
                <a:solidFill>
                  <a:schemeClr val="tx1"/>
                </a:solidFill>
                <a:latin typeface="Source Sans Pro"/>
                <a:ea typeface="Source Sans Pro"/>
              </a:rPr>
              <a:t>Pour mémoire, le comptable public a la compétence exclusive de la mise en recouvrement des titres de recettes de la collectivité. Dans le cadre de cette mission, il lui appartient d'effectuer toutes les diligences utiles et, le cas échéant, de mettre en œuvre l'ensemble des voies d'exécution forcée autorisées par la loi.</a:t>
            </a:r>
            <a:endParaRPr lang="fr-FR" sz="2400" b="0">
              <a:solidFill>
                <a:schemeClr val="tx1"/>
              </a:solidFill>
            </a:endParaRPr>
          </a:p>
          <a:p>
            <a:endParaRPr lang="fr-FR" sz="2400" b="0">
              <a:solidFill>
                <a:schemeClr val="tx1"/>
              </a:solidFill>
              <a:latin typeface="Source Sans Pro"/>
              <a:ea typeface="Source Sans Pro"/>
            </a:endParaRPr>
          </a:p>
          <a:p>
            <a:r>
              <a:rPr lang="fr-FR" sz="2400" b="0">
                <a:solidFill>
                  <a:schemeClr val="tx1"/>
                </a:solidFill>
                <a:latin typeface="Source Sans Pro"/>
                <a:ea typeface="Source Sans Pro"/>
              </a:rPr>
              <a:t>Cette procédure a ainsi pour objet de constater qu'une recette budgétaire comptabilisée sur un exercice antérieur ne se traduira pas, a priori, par un encaissement en trésorerie,</a:t>
            </a:r>
            <a:endParaRPr lang="fr-FR" sz="2400" b="0">
              <a:solidFill>
                <a:schemeClr val="tx1"/>
              </a:solidFill>
            </a:endParaRPr>
          </a:p>
          <a:p>
            <a:endParaRPr lang="fr-FR" sz="2400" b="0">
              <a:solidFill>
                <a:schemeClr val="tx1"/>
              </a:solidFill>
              <a:latin typeface="Source Sans Pro"/>
              <a:ea typeface="Source Sans Pro"/>
            </a:endParaRPr>
          </a:p>
          <a:p>
            <a:r>
              <a:rPr lang="fr-FR" sz="2400">
                <a:solidFill>
                  <a:schemeClr val="tx1"/>
                </a:solidFill>
                <a:latin typeface="Source Sans Pro"/>
                <a:ea typeface="Source Sans Pro"/>
              </a:rPr>
              <a:t> </a:t>
            </a:r>
            <a:r>
              <a:rPr lang="fr-FR" sz="2400" b="0">
                <a:solidFill>
                  <a:schemeClr val="tx1"/>
                </a:solidFill>
                <a:latin typeface="Source Sans Pro"/>
                <a:ea typeface="Source Sans Pro"/>
              </a:rPr>
              <a:t>Un dossier d’un montant de </a:t>
            </a:r>
            <a:r>
              <a:rPr lang="fr-FR" sz="2400">
                <a:solidFill>
                  <a:schemeClr val="tx1"/>
                </a:solidFill>
                <a:latin typeface="Source Sans Pro"/>
                <a:ea typeface="Source Sans Pro"/>
              </a:rPr>
              <a:t>631,81€ est proposé en admission en Non Valeurs</a:t>
            </a:r>
            <a:endParaRPr lang="fr-FR" sz="240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328778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DEL20240326_7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FINANCES</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Adhésion de la Ville d’Eybens au groupe Agence France Locale et engagement de garantie première demande </a:t>
            </a:r>
            <a:endParaRPr lang="fr-FR" b="1"/>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044438" y="2192"/>
            <a:ext cx="8775730" cy="1040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800" b="0">
                <a:solidFill>
                  <a:schemeClr val="tx1"/>
                </a:solidFill>
                <a:latin typeface="Calibri"/>
                <a:ea typeface="Source Sans Pro"/>
                <a:cs typeface="Calibri"/>
              </a:rPr>
              <a:t>Un aperçu des principales banques qui financent les collectivités</a:t>
            </a:r>
            <a:endParaRPr lang="en-US" sz="2800">
              <a:solidFill>
                <a:schemeClr val="tx1"/>
              </a:solidFill>
            </a:endParaRPr>
          </a:p>
          <a:p>
            <a:endParaRPr lang="fr-FR" sz="3000" b="0">
              <a:solidFill>
                <a:schemeClr val="tx1"/>
              </a:solidFill>
            </a:endParaRPr>
          </a:p>
        </p:txBody>
      </p:sp>
      <p:pic>
        <p:nvPicPr>
          <p:cNvPr id="2" name="Picture 1">
            <a:extLst>
              <a:ext uri="{FF2B5EF4-FFF2-40B4-BE49-F238E27FC236}">
                <a16:creationId xmlns:a16="http://schemas.microsoft.com/office/drawing/2014/main" id="{CD27D390-498E-8BB9-A74F-58DCCEA944A9}"/>
              </a:ext>
            </a:extLst>
          </p:cNvPr>
          <p:cNvPicPr>
            <a:picLocks noChangeAspect="1"/>
          </p:cNvPicPr>
          <p:nvPr/>
        </p:nvPicPr>
        <p:blipFill>
          <a:blip r:embed="rId2"/>
          <a:stretch>
            <a:fillRect/>
          </a:stretch>
        </p:blipFill>
        <p:spPr>
          <a:xfrm>
            <a:off x="2971620" y="1157287"/>
            <a:ext cx="9771212" cy="5075387"/>
          </a:xfrm>
          <a:prstGeom prst="rect">
            <a:avLst/>
          </a:prstGeom>
        </p:spPr>
      </p:pic>
    </p:spTree>
    <p:extLst>
      <p:ext uri="{BB962C8B-B14F-4D97-AF65-F5344CB8AC3E}">
        <p14:creationId xmlns:p14="http://schemas.microsoft.com/office/powerpoint/2010/main" val="214171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DEL20240326_7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FINANCES</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Adhésion de la Ville d’Eybens au groupe Agence France Locale et engagement de garantie première demande </a:t>
            </a:r>
            <a:endParaRPr lang="fr-FR" b="1"/>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038876" y="219927"/>
            <a:ext cx="8835262" cy="10271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400" b="0">
                <a:solidFill>
                  <a:schemeClr val="tx1"/>
                </a:solidFill>
                <a:latin typeface="Source Sans Pro"/>
                <a:ea typeface="Source Sans Pro"/>
                <a:cs typeface="Calibri"/>
              </a:rPr>
              <a:t>Proposition d’adhésion à l’Agence France Locale</a:t>
            </a:r>
            <a:endParaRPr lang="en-US" sz="2400">
              <a:solidFill>
                <a:schemeClr val="tx1"/>
              </a:solidFill>
              <a:latin typeface="Source Sans Pro"/>
            </a:endParaRPr>
          </a:p>
          <a:p>
            <a:r>
              <a:rPr lang="fr-FR" sz="2400" b="0">
                <a:solidFill>
                  <a:schemeClr val="tx1"/>
                </a:solidFill>
                <a:latin typeface="Source Sans Pro"/>
                <a:ea typeface="Source Sans Pro"/>
                <a:cs typeface="Calibri"/>
              </a:rPr>
              <a:t>Les 3 intérêts pour les collectivités</a:t>
            </a:r>
            <a:endParaRPr lang="fr-FR" sz="2400">
              <a:solidFill>
                <a:schemeClr val="tx1"/>
              </a:solidFill>
              <a:latin typeface="Source Sans Pro"/>
            </a:endParaRPr>
          </a:p>
          <a:p>
            <a:endParaRPr lang="fr-FR" sz="3000" b="0">
              <a:solidFill>
                <a:schemeClr val="tx1"/>
              </a:solidFill>
            </a:endParaRPr>
          </a:p>
        </p:txBody>
      </p:sp>
      <p:pic>
        <p:nvPicPr>
          <p:cNvPr id="2" name="Picture 1">
            <a:extLst>
              <a:ext uri="{FF2B5EF4-FFF2-40B4-BE49-F238E27FC236}">
                <a16:creationId xmlns:a16="http://schemas.microsoft.com/office/drawing/2014/main" id="{A97F1EBE-D68E-5A13-52AD-970B8772549E}"/>
              </a:ext>
            </a:extLst>
          </p:cNvPr>
          <p:cNvPicPr>
            <a:picLocks noChangeAspect="1"/>
          </p:cNvPicPr>
          <p:nvPr/>
        </p:nvPicPr>
        <p:blipFill>
          <a:blip r:embed="rId2"/>
          <a:stretch>
            <a:fillRect/>
          </a:stretch>
        </p:blipFill>
        <p:spPr>
          <a:xfrm>
            <a:off x="3209654" y="923925"/>
            <a:ext cx="8849444" cy="5412716"/>
          </a:xfrm>
          <a:prstGeom prst="rect">
            <a:avLst/>
          </a:prstGeom>
        </p:spPr>
      </p:pic>
    </p:spTree>
    <p:extLst>
      <p:ext uri="{BB962C8B-B14F-4D97-AF65-F5344CB8AC3E}">
        <p14:creationId xmlns:p14="http://schemas.microsoft.com/office/powerpoint/2010/main" val="280946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DEL20240326_7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FINANCES</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Adhésion de la Ville d’Eybens au groupe Agence France Locale et engagement de garantie première demande </a:t>
            </a:r>
            <a:endParaRPr lang="fr-FR" b="1"/>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050782" y="660458"/>
            <a:ext cx="8942418" cy="60169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000" b="0">
                <a:solidFill>
                  <a:schemeClr val="tx1"/>
                </a:solidFill>
                <a:latin typeface="Arial"/>
                <a:ea typeface="Source Sans Pro"/>
                <a:cs typeface="Arial"/>
              </a:rPr>
              <a:t>•</a:t>
            </a:r>
            <a:r>
              <a:rPr lang="fr-FR" sz="2400" b="0">
                <a:solidFill>
                  <a:schemeClr val="tx1"/>
                </a:solidFill>
                <a:latin typeface="Source Sans Pro"/>
                <a:ea typeface="Source Sans Pro"/>
                <a:cs typeface="Calibri"/>
              </a:rPr>
              <a:t>L’AFL permet en général une </a:t>
            </a:r>
            <a:r>
              <a:rPr lang="fr-FR" sz="2400">
                <a:solidFill>
                  <a:schemeClr val="tx1"/>
                </a:solidFill>
                <a:latin typeface="Source Sans Pro"/>
                <a:ea typeface="Source Sans Pro"/>
                <a:cs typeface="Calibri"/>
              </a:rPr>
              <a:t>économie sur les taux proposés entre 0,2 et 0,4 point </a:t>
            </a:r>
            <a:r>
              <a:rPr lang="fr-FR" sz="2400" b="0">
                <a:solidFill>
                  <a:schemeClr val="tx1"/>
                </a:solidFill>
                <a:latin typeface="Source Sans Pro"/>
                <a:ea typeface="Source Sans Pro"/>
                <a:cs typeface="Calibri"/>
              </a:rPr>
              <a:t>dans les consultations</a:t>
            </a:r>
            <a:endParaRPr lang="en-US" sz="2400">
              <a:solidFill>
                <a:schemeClr val="tx1"/>
              </a:solidFill>
            </a:endParaRPr>
          </a:p>
          <a:p>
            <a:endParaRPr lang="fr-FR" sz="2400" b="0">
              <a:solidFill>
                <a:schemeClr val="tx1"/>
              </a:solidFill>
              <a:latin typeface="Source Sans Pro"/>
              <a:ea typeface="Source Sans Pro"/>
              <a:cs typeface="Calibri"/>
            </a:endParaRPr>
          </a:p>
          <a:p>
            <a:r>
              <a:rPr lang="fr-FR" sz="2400" b="0">
                <a:solidFill>
                  <a:schemeClr val="tx1"/>
                </a:solidFill>
                <a:latin typeface="Source Sans Pro"/>
                <a:ea typeface="Source Sans Pro"/>
                <a:cs typeface="Arial"/>
              </a:rPr>
              <a:t>•</a:t>
            </a:r>
            <a:r>
              <a:rPr lang="fr-FR" sz="2400" b="0">
                <a:solidFill>
                  <a:schemeClr val="tx1"/>
                </a:solidFill>
                <a:latin typeface="Source Sans Pro"/>
                <a:ea typeface="Source Sans Pro"/>
                <a:cs typeface="Calibri"/>
              </a:rPr>
              <a:t>La </a:t>
            </a:r>
            <a:r>
              <a:rPr lang="fr-FR" sz="2400">
                <a:solidFill>
                  <a:schemeClr val="tx1"/>
                </a:solidFill>
                <a:latin typeface="Source Sans Pro"/>
                <a:ea typeface="Source Sans Pro"/>
                <a:cs typeface="Calibri"/>
              </a:rPr>
              <a:t>commune reste libre de tout emprunt auprès de banques</a:t>
            </a:r>
            <a:r>
              <a:rPr lang="fr-FR" sz="2400" b="0">
                <a:solidFill>
                  <a:schemeClr val="tx1"/>
                </a:solidFill>
                <a:latin typeface="Source Sans Pro"/>
                <a:ea typeface="Source Sans Pro"/>
                <a:cs typeface="Calibri"/>
              </a:rPr>
              <a:t>, par exemple   si leurs conditions sont plus favorables que celle proposées par l AFL , </a:t>
            </a:r>
            <a:endParaRPr lang="fr-FR" sz="2400">
              <a:solidFill>
                <a:schemeClr val="tx1"/>
              </a:solidFill>
            </a:endParaRPr>
          </a:p>
          <a:p>
            <a:r>
              <a:rPr lang="fr-FR" sz="2400" b="0">
                <a:solidFill>
                  <a:schemeClr val="tx1"/>
                </a:solidFill>
                <a:latin typeface="Source Sans Pro"/>
                <a:ea typeface="Source Sans Pro"/>
                <a:cs typeface="Calibri"/>
              </a:rPr>
              <a:t>Dans Toutes les consultations d’emprunt, la commune sollicitera un panel de banques et l’AFL</a:t>
            </a:r>
            <a:endParaRPr lang="en-US" sz="2400">
              <a:solidFill>
                <a:schemeClr val="tx1"/>
              </a:solidFill>
            </a:endParaRPr>
          </a:p>
          <a:p>
            <a:endParaRPr lang="fr-FR" sz="2400" b="0">
              <a:solidFill>
                <a:schemeClr val="tx1"/>
              </a:solidFill>
              <a:latin typeface="Source Sans Pro"/>
              <a:ea typeface="Source Sans Pro"/>
              <a:cs typeface="Calibri"/>
            </a:endParaRPr>
          </a:p>
          <a:p>
            <a:r>
              <a:rPr lang="fr-FR" sz="2400" b="0">
                <a:solidFill>
                  <a:schemeClr val="tx1"/>
                </a:solidFill>
                <a:latin typeface="Source Sans Pro"/>
                <a:ea typeface="Source Sans Pro"/>
                <a:cs typeface="Arial"/>
              </a:rPr>
              <a:t>•</a:t>
            </a:r>
            <a:r>
              <a:rPr lang="fr-FR" sz="2400" b="0">
                <a:solidFill>
                  <a:schemeClr val="tx1"/>
                </a:solidFill>
                <a:latin typeface="Source Sans Pro"/>
                <a:ea typeface="Source Sans Pro"/>
                <a:cs typeface="Calibri"/>
              </a:rPr>
              <a:t>A ce jour , L’AFL en Isère ce sont les collectivités  :  </a:t>
            </a:r>
            <a:endParaRPr lang="fr-FR" sz="2400">
              <a:solidFill>
                <a:schemeClr val="tx1"/>
              </a:solidFill>
            </a:endParaRPr>
          </a:p>
          <a:p>
            <a:r>
              <a:rPr lang="fr-FR" sz="2400" b="0">
                <a:solidFill>
                  <a:schemeClr val="tx1"/>
                </a:solidFill>
                <a:latin typeface="Source Sans Pro"/>
                <a:ea typeface="Source Sans Pro"/>
                <a:cs typeface="Calibri"/>
              </a:rPr>
              <a:t>Métropole de Grenoble, Communauté de Communes :  </a:t>
            </a:r>
            <a:r>
              <a:rPr lang="fr-FR" sz="2400" b="0" err="1">
                <a:solidFill>
                  <a:schemeClr val="tx1"/>
                </a:solidFill>
                <a:latin typeface="Source Sans Pro"/>
                <a:ea typeface="Source Sans Pro"/>
                <a:cs typeface="Calibri"/>
              </a:rPr>
              <a:t>Bievre</a:t>
            </a:r>
            <a:r>
              <a:rPr lang="fr-FR" sz="2400" b="0">
                <a:solidFill>
                  <a:schemeClr val="tx1"/>
                </a:solidFill>
                <a:latin typeface="Source Sans Pro"/>
                <a:ea typeface="Source Sans Pro"/>
                <a:cs typeface="Calibri"/>
              </a:rPr>
              <a:t> </a:t>
            </a:r>
            <a:r>
              <a:rPr lang="fr-FR" sz="2400" b="0" err="1">
                <a:solidFill>
                  <a:schemeClr val="tx1"/>
                </a:solidFill>
                <a:latin typeface="Source Sans Pro"/>
                <a:ea typeface="Source Sans Pro"/>
                <a:cs typeface="Calibri"/>
              </a:rPr>
              <a:t>Isere</a:t>
            </a:r>
            <a:r>
              <a:rPr lang="fr-FR" sz="2400" b="0">
                <a:solidFill>
                  <a:schemeClr val="tx1"/>
                </a:solidFill>
                <a:latin typeface="Source Sans Pro"/>
                <a:ea typeface="Source Sans Pro"/>
                <a:cs typeface="Calibri"/>
              </a:rPr>
              <a:t>, Cœur de Chartreuse, </a:t>
            </a:r>
            <a:endParaRPr lang="fr-FR" sz="2400">
              <a:solidFill>
                <a:schemeClr val="tx1"/>
              </a:solidFill>
            </a:endParaRPr>
          </a:p>
          <a:p>
            <a:r>
              <a:rPr lang="fr-FR" sz="2400" b="0">
                <a:solidFill>
                  <a:schemeClr val="tx1"/>
                </a:solidFill>
                <a:latin typeface="Source Sans Pro"/>
                <a:ea typeface="Source Sans Pro"/>
                <a:cs typeface="Calibri"/>
              </a:rPr>
              <a:t>Commune : Grenoble , le </a:t>
            </a:r>
            <a:r>
              <a:rPr lang="fr-FR" sz="2400" b="0" err="1">
                <a:solidFill>
                  <a:schemeClr val="tx1"/>
                </a:solidFill>
                <a:latin typeface="Source Sans Pro"/>
                <a:ea typeface="Source Sans Pro"/>
                <a:cs typeface="Calibri"/>
              </a:rPr>
              <a:t>Moutaret</a:t>
            </a:r>
            <a:r>
              <a:rPr lang="fr-FR" sz="2400" b="0">
                <a:solidFill>
                  <a:schemeClr val="tx1"/>
                </a:solidFill>
                <a:latin typeface="Source Sans Pro"/>
                <a:ea typeface="Source Sans Pro"/>
                <a:cs typeface="Calibri"/>
              </a:rPr>
              <a:t>, Jarrie , Bourgoin Jallieu, Saint Pierre d’Entremont, Thodure, Val de Virieu, Vif</a:t>
            </a:r>
            <a:endParaRPr lang="fr-FR" sz="2400">
              <a:solidFill>
                <a:schemeClr val="tx1"/>
              </a:solidFill>
            </a:endParaRPr>
          </a:p>
          <a:p>
            <a:endParaRPr lang="fr-FR" sz="2400" b="0">
              <a:solidFill>
                <a:schemeClr val="tx1"/>
              </a:solidFill>
              <a:latin typeface="Source Sans Pro"/>
              <a:ea typeface="Source Sans Pro"/>
              <a:cs typeface="Calibri"/>
            </a:endParaRPr>
          </a:p>
          <a:p>
            <a:r>
              <a:rPr lang="fr-FR" sz="2400" b="0">
                <a:solidFill>
                  <a:schemeClr val="tx1"/>
                </a:solidFill>
                <a:latin typeface="Source Sans Pro"/>
                <a:ea typeface="Source Sans Pro"/>
                <a:cs typeface="Arial"/>
              </a:rPr>
              <a:t>•</a:t>
            </a:r>
            <a:r>
              <a:rPr lang="fr-FR" sz="2400" b="0">
                <a:solidFill>
                  <a:schemeClr val="tx1"/>
                </a:solidFill>
                <a:latin typeface="Source Sans Pro"/>
                <a:ea typeface="Source Sans Pro"/>
                <a:cs typeface="Calibri"/>
              </a:rPr>
              <a:t>L’ Adhésion à l’AFL :  </a:t>
            </a:r>
            <a:r>
              <a:rPr lang="fr-FR" sz="2400">
                <a:solidFill>
                  <a:schemeClr val="tx1"/>
                </a:solidFill>
                <a:latin typeface="Source Sans Pro"/>
                <a:ea typeface="Source Sans Pro"/>
                <a:cs typeface="Calibri"/>
              </a:rPr>
              <a:t>un coût  d’entrée à 106K€  </a:t>
            </a:r>
            <a:r>
              <a:rPr lang="fr-FR" sz="2400" b="0">
                <a:solidFill>
                  <a:schemeClr val="tx1"/>
                </a:solidFill>
                <a:latin typeface="Source Sans Pro"/>
                <a:ea typeface="Source Sans Pro"/>
                <a:cs typeface="Calibri"/>
              </a:rPr>
              <a:t>(qui sera versée sur 3 ans), il n'</a:t>
            </a:r>
            <a:r>
              <a:rPr lang="fr-FR" sz="2400" b="0" err="1">
                <a:solidFill>
                  <a:schemeClr val="tx1"/>
                </a:solidFill>
                <a:latin typeface="Source Sans Pro"/>
                <a:ea typeface="Source Sans Pro"/>
                <a:cs typeface="Calibri"/>
              </a:rPr>
              <a:t>yplus</a:t>
            </a:r>
            <a:r>
              <a:rPr lang="fr-FR" sz="2400" b="0">
                <a:solidFill>
                  <a:schemeClr val="tx1"/>
                </a:solidFill>
                <a:latin typeface="Source Sans Pro"/>
                <a:ea typeface="Source Sans Pro"/>
                <a:cs typeface="Calibri"/>
              </a:rPr>
              <a:t> d’autres frais ensuite  dans la durée</a:t>
            </a:r>
            <a:endParaRPr lang="fr-FR" sz="2400">
              <a:solidFill>
                <a:schemeClr val="tx1"/>
              </a:solidFill>
            </a:endParaRPr>
          </a:p>
          <a:p>
            <a:r>
              <a:rPr lang="fr-FR" sz="2400" b="0">
                <a:solidFill>
                  <a:schemeClr val="tx1"/>
                </a:solidFill>
                <a:latin typeface="Source Sans Pro"/>
                <a:ea typeface="Source Sans Pro"/>
                <a:cs typeface="Calibri"/>
              </a:rPr>
              <a:t>Une simulation sur la contractualisation de l’emprunt prévu en 2024 permet dès cette année de rembourser la mise de fonds initiale (simulation aux conditions  de janvier 2024)</a:t>
            </a:r>
            <a:endParaRPr lang="fr-FR" sz="2400">
              <a:solidFill>
                <a:schemeClr val="tx1"/>
              </a:solidFill>
            </a:endParaRPr>
          </a:p>
          <a:p>
            <a:endParaRPr lang="fr-FR" sz="2400" b="0">
              <a:solidFill>
                <a:schemeClr val="tx1"/>
              </a:solidFill>
              <a:latin typeface="Source Sans Pro"/>
              <a:cs typeface="Calibri"/>
            </a:endParaRPr>
          </a:p>
          <a:p>
            <a:endParaRPr lang="fr-FR" sz="3000" b="0">
              <a:solidFill>
                <a:schemeClr val="tx1"/>
              </a:solidFill>
            </a:endParaRPr>
          </a:p>
        </p:txBody>
      </p:sp>
    </p:spTree>
    <p:extLst>
      <p:ext uri="{BB962C8B-B14F-4D97-AF65-F5344CB8AC3E}">
        <p14:creationId xmlns:p14="http://schemas.microsoft.com/office/powerpoint/2010/main" val="25837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DEL20240326_8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Délégation du Conseil municipal au Maire en matière de recours à l’emprunt </a:t>
            </a:r>
            <a:endParaRPr lang="fr-FR" b="1"/>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88907" y="839050"/>
            <a:ext cx="8287575" cy="4860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800" b="0">
                <a:solidFill>
                  <a:schemeClr val="tx1"/>
                </a:solidFill>
                <a:latin typeface="Source Sans Pro"/>
                <a:ea typeface="Source Sans Pro"/>
              </a:rPr>
              <a:t>Le budget pour l’année 2024 prévoit la réalisation des emprunts à la hauteur de 7,3M€</a:t>
            </a:r>
            <a:endParaRPr lang="en-US">
              <a:solidFill>
                <a:schemeClr val="tx1"/>
              </a:solidFill>
            </a:endParaRPr>
          </a:p>
          <a:p>
            <a:endParaRPr lang="fr-FR" sz="2800" b="0">
              <a:solidFill>
                <a:schemeClr val="tx1"/>
              </a:solidFill>
              <a:latin typeface="Source Sans Pro"/>
              <a:ea typeface="Source Sans Pro"/>
            </a:endParaRPr>
          </a:p>
          <a:p>
            <a:r>
              <a:rPr lang="fr-FR" sz="2800" b="0">
                <a:solidFill>
                  <a:schemeClr val="tx1"/>
                </a:solidFill>
                <a:latin typeface="Source Sans Pro"/>
                <a:ea typeface="Source Sans Pro"/>
              </a:rPr>
              <a:t>Une importante réactivité sera nécessaire pour bénéficier des conditions de prêt avantageuses </a:t>
            </a:r>
            <a:endParaRPr lang="fr-FR">
              <a:solidFill>
                <a:schemeClr val="tx1"/>
              </a:solidFill>
            </a:endParaRPr>
          </a:p>
          <a:p>
            <a:endParaRPr lang="fr-FR" sz="2800" b="0">
              <a:solidFill>
                <a:schemeClr val="tx1"/>
              </a:solidFill>
            </a:endParaRPr>
          </a:p>
          <a:p>
            <a:r>
              <a:rPr lang="fr-FR" sz="2800" b="0">
                <a:solidFill>
                  <a:schemeClr val="tx1"/>
                </a:solidFill>
                <a:latin typeface="Source Sans Pro"/>
                <a:ea typeface="Source Sans Pro"/>
              </a:rPr>
              <a:t>Il convient de charger M. le Maire, </a:t>
            </a:r>
            <a:r>
              <a:rPr lang="fr-FR" sz="2800">
                <a:solidFill>
                  <a:schemeClr val="tx1"/>
                </a:solidFill>
                <a:latin typeface="Source Sans Pro"/>
                <a:ea typeface="Source Sans Pro"/>
              </a:rPr>
              <a:t>pour l’année 2024</a:t>
            </a:r>
            <a:r>
              <a:rPr lang="fr-FR" sz="2800" b="0">
                <a:solidFill>
                  <a:schemeClr val="tx1"/>
                </a:solidFill>
                <a:latin typeface="Source Sans Pro"/>
                <a:ea typeface="Source Sans Pro"/>
              </a:rPr>
              <a:t>, à procéder à la réalisation des emprunts, dans la limite des 7,3M€ budgétés </a:t>
            </a:r>
            <a:endParaRPr lang="fr-FR">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234328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26601" y="1413559"/>
            <a:ext cx="2717432"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DEL20240326_9 AMENAGEMENT URBAIN ET INTERCOMMUNALITE – Avis de la commune sur le projet de PLH 2025-2030 arrêté par le Conseil Métropolitain du 9 février 2024 </a:t>
            </a:r>
            <a:endParaRPr lang="fr-FR" b="1"/>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69389" y="127018"/>
            <a:ext cx="8619388" cy="662699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dirty="0">
                <a:solidFill>
                  <a:schemeClr val="tx1"/>
                </a:solidFill>
                <a:latin typeface="Source Sans Pro"/>
                <a:ea typeface="Source Sans Pro"/>
              </a:rPr>
              <a:t>Le programme local de l’habitat définit, pour une période de 6 ans, les objectifs et les principes d’une politique visant à répondre aux besoins en logements et en hébergement, à favoriser le renouvellement urbain et la mixité sociale et à améliorer l’accessibilité du cadre bâti aux personnes handicapées en assurant entre les communes et entre les quartiers d’une même commune une répartition équilibrée et diversifiée de l’offre de logements.</a:t>
            </a:r>
            <a:endParaRPr lang="en-US" dirty="0">
              <a:solidFill>
                <a:schemeClr val="tx1"/>
              </a:solidFill>
              <a:latin typeface="Source Sans Pro"/>
              <a:ea typeface="Source Sans Pro"/>
            </a:endParaRPr>
          </a:p>
          <a:p>
            <a:r>
              <a:rPr lang="fr-FR" sz="3000" b="0" dirty="0">
                <a:solidFill>
                  <a:schemeClr val="tx1"/>
                </a:solidFill>
                <a:latin typeface="Source Sans Pro"/>
                <a:ea typeface="Source Sans Pro"/>
              </a:rPr>
              <a:t>Par délibération en date du 9 février 2024, le Conseil Métropolitain a décidé d’arrêter le projet de Programme Local de l’Habitat portant sur la période 2025-2030.</a:t>
            </a:r>
            <a:endParaRPr lang="en-US" dirty="0">
              <a:solidFill>
                <a:schemeClr val="tx1"/>
              </a:solidFill>
              <a:latin typeface="Source Sans Pro"/>
              <a:ea typeface="Source Sans Pro"/>
            </a:endParaRPr>
          </a:p>
          <a:p>
            <a:r>
              <a:rPr lang="fr-FR" sz="3000" b="0" dirty="0">
                <a:solidFill>
                  <a:schemeClr val="tx1"/>
                </a:solidFill>
                <a:latin typeface="Source Sans Pro"/>
                <a:ea typeface="Source Sans Pro"/>
              </a:rPr>
              <a:t> Ce projet est soumis pour avis aux 49 communes membres de Grenoble-Alpes Métropole, ainsi qu’à l’EP SCoT de la Grande Région de Grenoble. </a:t>
            </a:r>
            <a:endParaRPr lang="en-US" dirty="0">
              <a:solidFill>
                <a:schemeClr val="tx1"/>
              </a:solidFill>
              <a:latin typeface="Source Sans Pro"/>
              <a:ea typeface="Source Sans Pro"/>
            </a:endParaRPr>
          </a:p>
        </p:txBody>
      </p:sp>
    </p:spTree>
    <p:extLst>
      <p:ext uri="{BB962C8B-B14F-4D97-AF65-F5344CB8AC3E}">
        <p14:creationId xmlns:p14="http://schemas.microsoft.com/office/powerpoint/2010/main" val="9140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B27A29-D08D-401B-3BB1-4A243ED3A7ED}"/>
              </a:ext>
            </a:extLst>
          </p:cNvPr>
          <p:cNvPicPr>
            <a:picLocks noChangeAspect="1"/>
          </p:cNvPicPr>
          <p:nvPr/>
        </p:nvPicPr>
        <p:blipFill>
          <a:blip r:embed="rId2"/>
          <a:stretch>
            <a:fillRect/>
          </a:stretch>
        </p:blipFill>
        <p:spPr>
          <a:xfrm>
            <a:off x="920490" y="168093"/>
            <a:ext cx="10313545" cy="2674338"/>
          </a:xfrm>
          <a:prstGeom prst="rect">
            <a:avLst/>
          </a:prstGeom>
        </p:spPr>
      </p:pic>
      <p:pic>
        <p:nvPicPr>
          <p:cNvPr id="3" name="Picture 2">
            <a:extLst>
              <a:ext uri="{FF2B5EF4-FFF2-40B4-BE49-F238E27FC236}">
                <a16:creationId xmlns:a16="http://schemas.microsoft.com/office/drawing/2014/main" id="{AEDA1D6B-BD50-422C-A943-A474019D5511}"/>
              </a:ext>
            </a:extLst>
          </p:cNvPr>
          <p:cNvPicPr>
            <a:picLocks noChangeAspect="1"/>
          </p:cNvPicPr>
          <p:nvPr/>
        </p:nvPicPr>
        <p:blipFill>
          <a:blip r:embed="rId3"/>
          <a:stretch>
            <a:fillRect/>
          </a:stretch>
        </p:blipFill>
        <p:spPr>
          <a:xfrm>
            <a:off x="920489" y="3425643"/>
            <a:ext cx="5429250" cy="2505075"/>
          </a:xfrm>
          <a:prstGeom prst="rect">
            <a:avLst/>
          </a:prstGeom>
        </p:spPr>
      </p:pic>
      <p:pic>
        <p:nvPicPr>
          <p:cNvPr id="4" name="Picture 3">
            <a:extLst>
              <a:ext uri="{FF2B5EF4-FFF2-40B4-BE49-F238E27FC236}">
                <a16:creationId xmlns:a16="http://schemas.microsoft.com/office/drawing/2014/main" id="{DC478D05-E5C8-3365-D221-C3C0D813E6D3}"/>
              </a:ext>
            </a:extLst>
          </p:cNvPr>
          <p:cNvPicPr>
            <a:picLocks noChangeAspect="1"/>
          </p:cNvPicPr>
          <p:nvPr/>
        </p:nvPicPr>
        <p:blipFill>
          <a:blip r:embed="rId4"/>
          <a:stretch>
            <a:fillRect/>
          </a:stretch>
        </p:blipFill>
        <p:spPr>
          <a:xfrm>
            <a:off x="6591769" y="3214687"/>
            <a:ext cx="5429250" cy="3476625"/>
          </a:xfrm>
          <a:prstGeom prst="rect">
            <a:avLst/>
          </a:prstGeom>
        </p:spPr>
      </p:pic>
    </p:spTree>
    <p:extLst>
      <p:ext uri="{BB962C8B-B14F-4D97-AF65-F5344CB8AC3E}">
        <p14:creationId xmlns:p14="http://schemas.microsoft.com/office/powerpoint/2010/main" val="251637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B7EF3A-4775-8D7B-7511-9234CA62E38A}"/>
              </a:ext>
            </a:extLst>
          </p:cNvPr>
          <p:cNvSpPr>
            <a:spLocks noGrp="1"/>
          </p:cNvSpPr>
          <p:nvPr>
            <p:ph idx="13"/>
          </p:nvPr>
        </p:nvSpPr>
        <p:spPr>
          <a:xfrm>
            <a:off x="695" y="1394295"/>
            <a:ext cx="2373578" cy="4332325"/>
          </a:xfrm>
        </p:spPr>
        <p:txBody>
          <a:bodyPr vert="horz" lIns="91440" tIns="45720" rIns="91440" bIns="45720" rtlCol="0" anchor="t">
            <a:normAutofit/>
          </a:bodyPr>
          <a:lstStyle/>
          <a:p>
            <a:r>
              <a:rPr lang="fr-FR" dirty="0">
                <a:solidFill>
                  <a:schemeClr val="bg1"/>
                </a:solidFill>
                <a:latin typeface="Source Sans Pro"/>
                <a:ea typeface="Source Sans Pro"/>
              </a:rPr>
              <a:t>DEL20240326_9 </a:t>
            </a:r>
            <a:endParaRPr lang="en-US">
              <a:solidFill>
                <a:schemeClr val="bg1"/>
              </a:solidFill>
              <a:latin typeface="Source Sans Pro"/>
              <a:ea typeface="Source Sans Pro"/>
            </a:endParaRPr>
          </a:p>
          <a:p>
            <a:r>
              <a:rPr lang="fr-FR" dirty="0">
                <a:solidFill>
                  <a:schemeClr val="bg1"/>
                </a:solidFill>
                <a:latin typeface="Source Sans Pro"/>
                <a:ea typeface="Source Sans Pro"/>
              </a:rPr>
              <a:t>AMENAGEMENT URBAIN ET INTERCOMMUNALITE – Avis de la commune sur le projet de PLH 2025-2030 arrêté par le Conseil Métropolitain du 9 février 2024 </a:t>
            </a:r>
            <a:endParaRPr lang="en-US">
              <a:solidFill>
                <a:schemeClr val="bg1"/>
              </a:solidFill>
              <a:latin typeface="Source Sans Pro"/>
              <a:ea typeface="Source Sans Pro"/>
            </a:endParaRPr>
          </a:p>
        </p:txBody>
      </p:sp>
      <p:pic>
        <p:nvPicPr>
          <p:cNvPr id="10" name="Content Placeholder 9">
            <a:extLst>
              <a:ext uri="{FF2B5EF4-FFF2-40B4-BE49-F238E27FC236}">
                <a16:creationId xmlns:a16="http://schemas.microsoft.com/office/drawing/2014/main" id="{811010E5-73BA-6750-012C-B1675CC19B9D}"/>
              </a:ext>
            </a:extLst>
          </p:cNvPr>
          <p:cNvPicPr>
            <a:picLocks noGrp="1" noChangeAspect="1"/>
          </p:cNvPicPr>
          <p:nvPr>
            <p:ph idx="1"/>
          </p:nvPr>
        </p:nvPicPr>
        <p:blipFill>
          <a:blip r:embed="rId2"/>
          <a:stretch>
            <a:fillRect/>
          </a:stretch>
        </p:blipFill>
        <p:spPr>
          <a:xfrm>
            <a:off x="2540552" y="1121147"/>
            <a:ext cx="9944987" cy="5885146"/>
          </a:xfrm>
        </p:spPr>
      </p:pic>
      <p:sp>
        <p:nvSpPr>
          <p:cNvPr id="11" name="TextBox 10">
            <a:extLst>
              <a:ext uri="{FF2B5EF4-FFF2-40B4-BE49-F238E27FC236}">
                <a16:creationId xmlns:a16="http://schemas.microsoft.com/office/drawing/2014/main" id="{EFC2AB3F-5923-A036-2868-224613F21F87}"/>
              </a:ext>
            </a:extLst>
          </p:cNvPr>
          <p:cNvSpPr txBox="1"/>
          <p:nvPr/>
        </p:nvSpPr>
        <p:spPr>
          <a:xfrm>
            <a:off x="3566948" y="256189"/>
            <a:ext cx="78827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Calibri"/>
                <a:cs typeface="Calibri"/>
              </a:rPr>
              <a:t>Propositions du Conseil Metropolitain </a:t>
            </a:r>
            <a:endParaRPr lang="en-US" sz="2800" b="1" dirty="0"/>
          </a:p>
        </p:txBody>
      </p:sp>
    </p:spTree>
    <p:extLst>
      <p:ext uri="{BB962C8B-B14F-4D97-AF65-F5344CB8AC3E}">
        <p14:creationId xmlns:p14="http://schemas.microsoft.com/office/powerpoint/2010/main" val="36450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64E52B-91A8-7BB4-5DF3-F6B5550F14E2}"/>
              </a:ext>
            </a:extLst>
          </p:cNvPr>
          <p:cNvSpPr txBox="1"/>
          <p:nvPr/>
        </p:nvSpPr>
        <p:spPr>
          <a:xfrm>
            <a:off x="3623466" y="486668"/>
            <a:ext cx="812054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La commune </a:t>
            </a:r>
            <a:r>
              <a:rPr lang="en-US" b="1" err="1"/>
              <a:t>d’Eybens</a:t>
            </a:r>
            <a:r>
              <a:rPr lang="en-US" b="1" dirty="0"/>
              <a:t> </a:t>
            </a:r>
            <a:r>
              <a:rPr lang="en-US" b="1" err="1"/>
              <a:t>émet</a:t>
            </a:r>
            <a:r>
              <a:rPr lang="en-US" b="1" dirty="0"/>
              <a:t> un </a:t>
            </a:r>
            <a:r>
              <a:rPr lang="en-US" b="1" err="1"/>
              <a:t>avis</a:t>
            </a:r>
            <a:r>
              <a:rPr lang="en-US" b="1" dirty="0"/>
              <a:t> favorable </a:t>
            </a:r>
            <a:r>
              <a:rPr lang="en-US" b="1" err="1"/>
              <a:t>assortie</a:t>
            </a:r>
            <a:r>
              <a:rPr lang="en-US" b="1" dirty="0"/>
              <a:t> des remarques </a:t>
            </a:r>
            <a:r>
              <a:rPr lang="en-US" b="1" err="1"/>
              <a:t>suivantes</a:t>
            </a:r>
            <a:r>
              <a:rPr lang="en-US" b="1" dirty="0"/>
              <a:t> : </a:t>
            </a:r>
            <a:endParaRPr lang="en-US" dirty="0"/>
          </a:p>
          <a:p>
            <a:endParaRPr lang="en-US" b="1" dirty="0"/>
          </a:p>
          <a:p>
            <a:r>
              <a:rPr lang="en-US" dirty="0"/>
              <a:t>-Lors de </a:t>
            </a:r>
            <a:r>
              <a:rPr lang="en-US" err="1"/>
              <a:t>ses</a:t>
            </a:r>
            <a:r>
              <a:rPr lang="en-US" dirty="0"/>
              <a:t> contributions la commune </a:t>
            </a:r>
            <a:r>
              <a:rPr lang="en-US" err="1"/>
              <a:t>d’Eybens</a:t>
            </a:r>
            <a:r>
              <a:rPr lang="en-US" dirty="0"/>
              <a:t> a fait </a:t>
            </a:r>
            <a:r>
              <a:rPr lang="en-US" err="1"/>
              <a:t>remarquer</a:t>
            </a:r>
            <a:r>
              <a:rPr lang="en-US" dirty="0"/>
              <a:t> que le </a:t>
            </a:r>
            <a:r>
              <a:rPr lang="en-US" err="1"/>
              <a:t>tassement</a:t>
            </a:r>
            <a:r>
              <a:rPr lang="en-US" dirty="0"/>
              <a:t> </a:t>
            </a:r>
            <a:r>
              <a:rPr lang="en-US" err="1"/>
              <a:t>démographique</a:t>
            </a:r>
            <a:r>
              <a:rPr lang="en-US" dirty="0"/>
              <a:t> </a:t>
            </a:r>
            <a:r>
              <a:rPr lang="en-US" err="1"/>
              <a:t>était</a:t>
            </a:r>
            <a:r>
              <a:rPr lang="en-US" dirty="0"/>
              <a:t> </a:t>
            </a:r>
            <a:r>
              <a:rPr lang="en-US" err="1"/>
              <a:t>observé</a:t>
            </a:r>
            <a:r>
              <a:rPr lang="en-US" dirty="0"/>
              <a:t> sur la </a:t>
            </a:r>
            <a:r>
              <a:rPr lang="en-US" err="1"/>
              <a:t>ville</a:t>
            </a:r>
            <a:r>
              <a:rPr lang="en-US" dirty="0"/>
              <a:t> au </a:t>
            </a:r>
            <a:r>
              <a:rPr lang="en-US" err="1"/>
              <a:t>même</a:t>
            </a:r>
            <a:r>
              <a:rPr lang="en-US" dirty="0"/>
              <a:t> </a:t>
            </a:r>
            <a:r>
              <a:rPr lang="en-US" err="1"/>
              <a:t>titre</a:t>
            </a:r>
            <a:r>
              <a:rPr lang="en-US" dirty="0"/>
              <a:t> que sur la </a:t>
            </a:r>
            <a:r>
              <a:rPr lang="en-US" err="1"/>
              <a:t>Métropole</a:t>
            </a:r>
            <a:r>
              <a:rPr lang="en-US" dirty="0"/>
              <a:t>, que les </a:t>
            </a:r>
            <a:r>
              <a:rPr lang="en-US" err="1"/>
              <a:t>objectifs</a:t>
            </a:r>
            <a:r>
              <a:rPr lang="en-US" dirty="0"/>
              <a:t> du PLH 2017-2024 </a:t>
            </a:r>
            <a:r>
              <a:rPr lang="en-US" err="1"/>
              <a:t>ont</a:t>
            </a:r>
            <a:r>
              <a:rPr lang="en-US" dirty="0"/>
              <a:t> </a:t>
            </a:r>
            <a:r>
              <a:rPr lang="en-US" err="1"/>
              <a:t>été</a:t>
            </a:r>
            <a:r>
              <a:rPr lang="en-US" dirty="0"/>
              <a:t> </a:t>
            </a:r>
            <a:r>
              <a:rPr lang="en-US" err="1"/>
              <a:t>largement</a:t>
            </a:r>
            <a:r>
              <a:rPr lang="en-US" dirty="0"/>
              <a:t> </a:t>
            </a:r>
            <a:r>
              <a:rPr lang="en-US" err="1"/>
              <a:t>honorés</a:t>
            </a:r>
            <a:r>
              <a:rPr lang="en-US" dirty="0"/>
              <a:t> et </a:t>
            </a:r>
            <a:r>
              <a:rPr lang="en-US" err="1"/>
              <a:t>ont</a:t>
            </a:r>
            <a:r>
              <a:rPr lang="en-US" dirty="0"/>
              <a:t> </a:t>
            </a:r>
            <a:r>
              <a:rPr lang="en-US" err="1"/>
              <a:t>notamment</a:t>
            </a:r>
            <a:r>
              <a:rPr lang="en-US" dirty="0"/>
              <a:t> </a:t>
            </a:r>
            <a:r>
              <a:rPr lang="en-US" err="1"/>
              <a:t>permis</a:t>
            </a:r>
            <a:r>
              <a:rPr lang="en-US" dirty="0"/>
              <a:t> </a:t>
            </a:r>
            <a:r>
              <a:rPr lang="en-US" err="1"/>
              <a:t>d’atteindre</a:t>
            </a:r>
            <a:r>
              <a:rPr lang="en-US" dirty="0"/>
              <a:t> un </a:t>
            </a:r>
            <a:r>
              <a:rPr lang="en-US" err="1"/>
              <a:t>taux</a:t>
            </a:r>
            <a:r>
              <a:rPr lang="en-US" dirty="0"/>
              <a:t> de </a:t>
            </a:r>
            <a:r>
              <a:rPr lang="en-US" err="1"/>
              <a:t>logements</a:t>
            </a:r>
            <a:r>
              <a:rPr lang="en-US" dirty="0"/>
              <a:t> </a:t>
            </a:r>
            <a:r>
              <a:rPr lang="en-US" err="1"/>
              <a:t>locatifs</a:t>
            </a:r>
            <a:r>
              <a:rPr lang="en-US" dirty="0"/>
              <a:t> </a:t>
            </a:r>
            <a:r>
              <a:rPr lang="en-US" err="1"/>
              <a:t>sociaux</a:t>
            </a:r>
            <a:r>
              <a:rPr lang="en-US" dirty="0"/>
              <a:t> de 23,8%, et que la </a:t>
            </a:r>
            <a:r>
              <a:rPr lang="en-US" err="1"/>
              <a:t>vacance</a:t>
            </a:r>
            <a:r>
              <a:rPr lang="en-US" dirty="0"/>
              <a:t> </a:t>
            </a:r>
            <a:r>
              <a:rPr lang="en-US" err="1"/>
              <a:t>structurelle</a:t>
            </a:r>
            <a:r>
              <a:rPr lang="en-US" dirty="0"/>
              <a:t> </a:t>
            </a:r>
            <a:r>
              <a:rPr lang="en-US" err="1"/>
              <a:t>est</a:t>
            </a:r>
            <a:r>
              <a:rPr lang="en-US" dirty="0"/>
              <a:t> plus </a:t>
            </a:r>
            <a:r>
              <a:rPr lang="en-US" err="1"/>
              <a:t>faible</a:t>
            </a:r>
            <a:r>
              <a:rPr lang="en-US" dirty="0"/>
              <a:t> que </a:t>
            </a:r>
            <a:r>
              <a:rPr lang="en-US" err="1"/>
              <a:t>celle</a:t>
            </a:r>
            <a:r>
              <a:rPr lang="en-US" dirty="0"/>
              <a:t> </a:t>
            </a:r>
            <a:r>
              <a:rPr lang="en-US" err="1"/>
              <a:t>observée</a:t>
            </a:r>
            <a:r>
              <a:rPr lang="en-US" dirty="0"/>
              <a:t> au </a:t>
            </a:r>
            <a:r>
              <a:rPr lang="en-US" err="1"/>
              <a:t>niveau</a:t>
            </a:r>
            <a:r>
              <a:rPr lang="en-US" dirty="0"/>
              <a:t> </a:t>
            </a:r>
            <a:r>
              <a:rPr lang="en-US" err="1"/>
              <a:t>Métropolitain</a:t>
            </a:r>
            <a:r>
              <a:rPr lang="en-US" dirty="0"/>
              <a:t>. </a:t>
            </a:r>
            <a:r>
              <a:rPr lang="en-US" err="1"/>
              <a:t>Ainsi</a:t>
            </a:r>
            <a:r>
              <a:rPr lang="en-US" dirty="0"/>
              <a:t> la commune a </a:t>
            </a:r>
            <a:r>
              <a:rPr lang="en-US" err="1"/>
              <a:t>demandé</a:t>
            </a:r>
            <a:r>
              <a:rPr lang="en-US" dirty="0"/>
              <a:t> à </a:t>
            </a:r>
            <a:r>
              <a:rPr lang="en-US" err="1"/>
              <a:t>ce</a:t>
            </a:r>
            <a:r>
              <a:rPr lang="en-US" dirty="0"/>
              <a:t> que les </a:t>
            </a:r>
            <a:r>
              <a:rPr lang="en-US" err="1"/>
              <a:t>objectifs</a:t>
            </a:r>
            <a:r>
              <a:rPr lang="en-US" dirty="0"/>
              <a:t> </a:t>
            </a:r>
            <a:r>
              <a:rPr lang="en-US" err="1"/>
              <a:t>soient</a:t>
            </a:r>
            <a:r>
              <a:rPr lang="en-US" dirty="0"/>
              <a:t> </a:t>
            </a:r>
            <a:r>
              <a:rPr lang="en-US" err="1"/>
              <a:t>calés</a:t>
            </a:r>
            <a:r>
              <a:rPr lang="en-US" dirty="0"/>
              <a:t> sur le </a:t>
            </a:r>
            <a:r>
              <a:rPr lang="en-US" err="1"/>
              <a:t>seuil</a:t>
            </a:r>
            <a:r>
              <a:rPr lang="en-US" dirty="0"/>
              <a:t> </a:t>
            </a:r>
            <a:r>
              <a:rPr lang="en-US" err="1"/>
              <a:t>plancher</a:t>
            </a:r>
            <a:r>
              <a:rPr lang="en-US" dirty="0"/>
              <a:t> du SCOT. </a:t>
            </a:r>
            <a:endParaRPr lang="en-US" dirty="0">
              <a:ea typeface="Calibri"/>
              <a:cs typeface="Calibri"/>
            </a:endParaRPr>
          </a:p>
          <a:p>
            <a:endParaRPr lang="en-US" dirty="0"/>
          </a:p>
          <a:p>
            <a:r>
              <a:rPr lang="en-US" dirty="0"/>
              <a:t>- La commune </a:t>
            </a:r>
            <a:r>
              <a:rPr lang="en-US" dirty="0" err="1"/>
              <a:t>prend</a:t>
            </a:r>
            <a:r>
              <a:rPr lang="en-US" dirty="0"/>
              <a:t> </a:t>
            </a:r>
            <a:r>
              <a:rPr lang="en-US" dirty="0" err="1"/>
              <a:t>acte</a:t>
            </a:r>
            <a:r>
              <a:rPr lang="en-US" dirty="0"/>
              <a:t> de </a:t>
            </a:r>
            <a:r>
              <a:rPr lang="en-US" dirty="0" err="1"/>
              <a:t>l’ambition</a:t>
            </a:r>
            <a:r>
              <a:rPr lang="en-US" dirty="0"/>
              <a:t> de la </a:t>
            </a:r>
            <a:r>
              <a:rPr lang="en-US" dirty="0" err="1"/>
              <a:t>Métropole</a:t>
            </a:r>
            <a:r>
              <a:rPr lang="en-US" dirty="0"/>
              <a:t> </a:t>
            </a:r>
            <a:r>
              <a:rPr lang="en-US" dirty="0" err="1"/>
              <a:t>en</a:t>
            </a:r>
            <a:r>
              <a:rPr lang="en-US" dirty="0"/>
              <a:t> matière </a:t>
            </a:r>
            <a:r>
              <a:rPr lang="en-US" dirty="0" err="1"/>
              <a:t>d’acquisition-amélioration</a:t>
            </a:r>
            <a:r>
              <a:rPr lang="en-US" dirty="0"/>
              <a:t> </a:t>
            </a:r>
            <a:r>
              <a:rPr lang="en-US" dirty="0" err="1"/>
              <a:t>mais</a:t>
            </a:r>
            <a:r>
              <a:rPr lang="en-US" dirty="0"/>
              <a:t> </a:t>
            </a:r>
            <a:r>
              <a:rPr lang="en-US" dirty="0" err="1"/>
              <a:t>souligne</a:t>
            </a:r>
            <a:r>
              <a:rPr lang="en-US" dirty="0"/>
              <a:t> que </a:t>
            </a:r>
            <a:r>
              <a:rPr lang="en-US" dirty="0" err="1"/>
              <a:t>l’atteinte</a:t>
            </a:r>
            <a:r>
              <a:rPr lang="en-US" dirty="0"/>
              <a:t> de </a:t>
            </a:r>
            <a:r>
              <a:rPr lang="en-US" dirty="0" err="1"/>
              <a:t>cet</a:t>
            </a:r>
            <a:r>
              <a:rPr lang="en-US" dirty="0"/>
              <a:t> </a:t>
            </a:r>
            <a:r>
              <a:rPr lang="en-US" dirty="0" err="1"/>
              <a:t>objectif</a:t>
            </a:r>
            <a:r>
              <a:rPr lang="en-US" dirty="0"/>
              <a:t> </a:t>
            </a:r>
            <a:r>
              <a:rPr lang="en-US" dirty="0" err="1"/>
              <a:t>est</a:t>
            </a:r>
            <a:r>
              <a:rPr lang="en-US" dirty="0"/>
              <a:t> </a:t>
            </a:r>
            <a:r>
              <a:rPr lang="en-US" dirty="0" err="1"/>
              <a:t>fonction</a:t>
            </a:r>
            <a:r>
              <a:rPr lang="en-US" dirty="0"/>
              <a:t> </a:t>
            </a:r>
            <a:r>
              <a:rPr lang="en-US" dirty="0" err="1"/>
              <a:t>d’une</a:t>
            </a:r>
            <a:r>
              <a:rPr lang="en-US" dirty="0"/>
              <a:t> </a:t>
            </a:r>
            <a:r>
              <a:rPr lang="en-US" dirty="0" err="1"/>
              <a:t>synergie</a:t>
            </a:r>
            <a:r>
              <a:rPr lang="en-US" dirty="0"/>
              <a:t> des </a:t>
            </a:r>
            <a:r>
              <a:rPr lang="en-US" dirty="0" err="1"/>
              <a:t>partenaires</a:t>
            </a:r>
            <a:r>
              <a:rPr lang="en-US" dirty="0"/>
              <a:t> (</a:t>
            </a:r>
            <a:r>
              <a:rPr lang="en-US" dirty="0" err="1"/>
              <a:t>bailleurs</a:t>
            </a:r>
            <a:r>
              <a:rPr lang="en-US" dirty="0"/>
              <a:t>, EPFLD, Métro, communes). Par </a:t>
            </a:r>
            <a:r>
              <a:rPr lang="en-US" dirty="0" err="1"/>
              <a:t>ailleurs</a:t>
            </a:r>
            <a:r>
              <a:rPr lang="en-US" dirty="0"/>
              <a:t> la commune </a:t>
            </a:r>
            <a:r>
              <a:rPr lang="en-US" dirty="0" err="1"/>
              <a:t>souligne</a:t>
            </a:r>
            <a:r>
              <a:rPr lang="en-US" dirty="0"/>
              <a:t> que le </a:t>
            </a:r>
            <a:r>
              <a:rPr lang="en-US" dirty="0" err="1"/>
              <a:t>taux</a:t>
            </a:r>
            <a:r>
              <a:rPr lang="en-US" dirty="0"/>
              <a:t> de </a:t>
            </a:r>
            <a:r>
              <a:rPr lang="en-US" dirty="0" err="1"/>
              <a:t>vacance</a:t>
            </a:r>
            <a:r>
              <a:rPr lang="en-US" dirty="0"/>
              <a:t> </a:t>
            </a:r>
            <a:r>
              <a:rPr lang="en-US" dirty="0" err="1"/>
              <a:t>structurelle</a:t>
            </a:r>
            <a:r>
              <a:rPr lang="en-US" dirty="0"/>
              <a:t> </a:t>
            </a:r>
            <a:r>
              <a:rPr lang="en-US" dirty="0" err="1"/>
              <a:t>est</a:t>
            </a:r>
            <a:r>
              <a:rPr lang="en-US" dirty="0"/>
              <a:t> </a:t>
            </a:r>
            <a:r>
              <a:rPr lang="en-US" dirty="0" err="1"/>
              <a:t>faible</a:t>
            </a:r>
            <a:r>
              <a:rPr lang="en-US" dirty="0"/>
              <a:t> sur la Ville </a:t>
            </a:r>
            <a:r>
              <a:rPr lang="en-US" dirty="0" err="1"/>
              <a:t>d’Eybens</a:t>
            </a:r>
            <a:r>
              <a:rPr lang="en-US" dirty="0"/>
              <a:t>. </a:t>
            </a:r>
            <a:r>
              <a:rPr lang="en-US" dirty="0" err="1"/>
              <a:t>Ainsi</a:t>
            </a:r>
            <a:r>
              <a:rPr lang="en-US" dirty="0"/>
              <a:t> la </a:t>
            </a:r>
            <a:r>
              <a:rPr lang="en-US" dirty="0" err="1"/>
              <a:t>reconquête</a:t>
            </a:r>
            <a:r>
              <a:rPr lang="en-US" dirty="0"/>
              <a:t> des </a:t>
            </a:r>
            <a:r>
              <a:rPr lang="en-US" dirty="0" err="1"/>
              <a:t>logements</a:t>
            </a:r>
            <a:r>
              <a:rPr lang="en-US" dirty="0"/>
              <a:t> </a:t>
            </a:r>
            <a:r>
              <a:rPr lang="en-US" dirty="0" err="1"/>
              <a:t>vacants</a:t>
            </a:r>
            <a:r>
              <a:rPr lang="en-US" dirty="0"/>
              <a:t> </a:t>
            </a:r>
            <a:r>
              <a:rPr lang="en-US" dirty="0" err="1"/>
              <a:t>est</a:t>
            </a:r>
            <a:r>
              <a:rPr lang="en-US" dirty="0"/>
              <a:t> un levier </a:t>
            </a:r>
            <a:r>
              <a:rPr lang="en-US" dirty="0" err="1"/>
              <a:t>modeste</a:t>
            </a:r>
            <a:r>
              <a:rPr lang="en-US" dirty="0"/>
              <a:t> de la production </a:t>
            </a:r>
            <a:r>
              <a:rPr lang="en-US" dirty="0" err="1"/>
              <a:t>logements</a:t>
            </a:r>
            <a:r>
              <a:rPr lang="en-US" dirty="0"/>
              <a:t> à </a:t>
            </a:r>
            <a:r>
              <a:rPr lang="en-US" dirty="0" err="1"/>
              <a:t>Eybens</a:t>
            </a:r>
            <a:r>
              <a:rPr lang="en-US" dirty="0"/>
              <a:t>. </a:t>
            </a:r>
            <a:endParaRPr lang="en-US"/>
          </a:p>
          <a:p>
            <a:endParaRPr lang="en-US" dirty="0">
              <a:ea typeface="Calibri"/>
              <a:cs typeface="Calibri"/>
            </a:endParaRPr>
          </a:p>
          <a:p>
            <a:endParaRPr lang="en-US" dirty="0">
              <a:ea typeface="Calibri"/>
              <a:cs typeface="Calibri"/>
            </a:endParaRPr>
          </a:p>
        </p:txBody>
      </p:sp>
      <p:sp>
        <p:nvSpPr>
          <p:cNvPr id="17" name="Espace réservé du contenu 16">
            <a:extLst>
              <a:ext uri="{FF2B5EF4-FFF2-40B4-BE49-F238E27FC236}">
                <a16:creationId xmlns:a16="http://schemas.microsoft.com/office/drawing/2014/main" id="{7111B58B-57C7-425F-141F-FBBE3C5B2694}"/>
              </a:ext>
            </a:extLst>
          </p:cNvPr>
          <p:cNvSpPr>
            <a:spLocks noGrp="1"/>
          </p:cNvSpPr>
          <p:nvPr>
            <p:ph idx="13"/>
          </p:nvPr>
        </p:nvSpPr>
        <p:spPr/>
        <p:txBody>
          <a:bodyPr vert="horz" lIns="91440" tIns="45720" rIns="91440" bIns="45720" rtlCol="0" anchor="t">
            <a:normAutofit/>
          </a:bodyPr>
          <a:lstStyle/>
          <a:p>
            <a:r>
              <a:rPr lang="fr-FR">
                <a:solidFill>
                  <a:schemeClr val="bg1"/>
                </a:solidFill>
                <a:latin typeface="Source Sans Pro"/>
                <a:ea typeface="Source Sans Pro"/>
              </a:rPr>
              <a:t>DEL20240326_9 </a:t>
            </a:r>
            <a:endParaRPr lang="fr-FR">
              <a:solidFill>
                <a:schemeClr val="bg1"/>
              </a:solidFill>
            </a:endParaRPr>
          </a:p>
          <a:p>
            <a:r>
              <a:rPr lang="fr-FR" dirty="0">
                <a:solidFill>
                  <a:schemeClr val="bg1"/>
                </a:solidFill>
                <a:latin typeface="Source Sans Pro"/>
                <a:ea typeface="Source Sans Pro"/>
              </a:rPr>
              <a:t>AMENAGEMENT URBAIN ET INTERCOMMUNALITE – Avis de la commune sur le projet de PLH 2025-2030 arrêté par le Conseil Métropolitain du 9 février 2024 </a:t>
            </a:r>
            <a:endParaRPr lang="fr-FR">
              <a:solidFill>
                <a:schemeClr val="bg1"/>
              </a:solidFill>
            </a:endParaRPr>
          </a:p>
        </p:txBody>
      </p:sp>
    </p:spTree>
    <p:extLst>
      <p:ext uri="{BB962C8B-B14F-4D97-AF65-F5344CB8AC3E}">
        <p14:creationId xmlns:p14="http://schemas.microsoft.com/office/powerpoint/2010/main" val="65901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a:bodyPr>
          <a:lstStyle/>
          <a:p>
            <a:r>
              <a:rPr lang="fr-FR">
                <a:latin typeface="Source Sans Pro"/>
                <a:ea typeface="Source Sans Pro"/>
              </a:rPr>
              <a:t>Introduction</a:t>
            </a:r>
            <a:endParaRPr lang="fr-FR"/>
          </a:p>
        </p:txBody>
      </p:sp>
    </p:spTree>
    <p:extLst>
      <p:ext uri="{BB962C8B-B14F-4D97-AF65-F5344CB8AC3E}">
        <p14:creationId xmlns:p14="http://schemas.microsoft.com/office/powerpoint/2010/main" val="262979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60C2E4-2D30-BEF9-19FE-38E4BE5F8A9A}"/>
              </a:ext>
            </a:extLst>
          </p:cNvPr>
          <p:cNvSpPr>
            <a:spLocks noGrp="1"/>
          </p:cNvSpPr>
          <p:nvPr>
            <p:ph idx="1"/>
          </p:nvPr>
        </p:nvSpPr>
        <p:spPr>
          <a:xfrm>
            <a:off x="3693110" y="961501"/>
            <a:ext cx="7971585" cy="5232035"/>
          </a:xfrm>
        </p:spPr>
        <p:txBody>
          <a:bodyPr vert="horz" lIns="91440" tIns="45720" rIns="91440" bIns="45720" rtlCol="0" anchor="t">
            <a:normAutofit/>
          </a:bodyPr>
          <a:lstStyle/>
          <a:p>
            <a:pPr marL="0" indent="0">
              <a:lnSpc>
                <a:spcPct val="100000"/>
              </a:lnSpc>
              <a:spcBef>
                <a:spcPts val="0"/>
              </a:spcBef>
              <a:buNone/>
            </a:pPr>
            <a:r>
              <a:rPr lang="en-US" sz="1800" dirty="0">
                <a:latin typeface="Calibri"/>
                <a:ea typeface="Source Sans Pro"/>
                <a:cs typeface="Calibri"/>
              </a:rPr>
              <a:t>-La commune </a:t>
            </a:r>
            <a:r>
              <a:rPr lang="en-US" sz="1800" err="1">
                <a:latin typeface="Calibri"/>
                <a:ea typeface="Source Sans Pro"/>
                <a:cs typeface="Calibri"/>
              </a:rPr>
              <a:t>acte</a:t>
            </a:r>
            <a:r>
              <a:rPr lang="en-US" sz="1800" dirty="0">
                <a:latin typeface="Calibri"/>
                <a:ea typeface="Source Sans Pro"/>
                <a:cs typeface="Calibri"/>
              </a:rPr>
              <a:t> de </a:t>
            </a:r>
            <a:r>
              <a:rPr lang="en-US" sz="1800" err="1">
                <a:latin typeface="Calibri"/>
                <a:ea typeface="Source Sans Pro"/>
                <a:cs typeface="Calibri"/>
              </a:rPr>
              <a:t>l’objectif</a:t>
            </a:r>
            <a:r>
              <a:rPr lang="en-US" sz="1800" dirty="0">
                <a:latin typeface="Calibri"/>
                <a:ea typeface="Source Sans Pro"/>
                <a:cs typeface="Calibri"/>
              </a:rPr>
              <a:t> à </a:t>
            </a:r>
            <a:r>
              <a:rPr lang="en-US" sz="1800" err="1">
                <a:latin typeface="Calibri"/>
                <a:ea typeface="Source Sans Pro"/>
                <a:cs typeface="Calibri"/>
              </a:rPr>
              <a:t>atteindre</a:t>
            </a:r>
            <a:r>
              <a:rPr lang="en-US" sz="1800" dirty="0">
                <a:latin typeface="Calibri"/>
                <a:ea typeface="Source Sans Pro"/>
                <a:cs typeface="Calibri"/>
              </a:rPr>
              <a:t> </a:t>
            </a:r>
            <a:r>
              <a:rPr lang="en-US" sz="1800" err="1">
                <a:latin typeface="Calibri"/>
                <a:ea typeface="Source Sans Pro"/>
                <a:cs typeface="Calibri"/>
              </a:rPr>
              <a:t>en</a:t>
            </a:r>
            <a:r>
              <a:rPr lang="en-US" sz="1800" dirty="0">
                <a:latin typeface="Calibri"/>
                <a:ea typeface="Source Sans Pro"/>
                <a:cs typeface="Calibri"/>
              </a:rPr>
              <a:t> matière de </a:t>
            </a:r>
            <a:r>
              <a:rPr lang="en-US" sz="1800" err="1">
                <a:latin typeface="Calibri"/>
                <a:ea typeface="Source Sans Pro"/>
                <a:cs typeface="Calibri"/>
              </a:rPr>
              <a:t>logements</a:t>
            </a:r>
            <a:r>
              <a:rPr lang="en-US" sz="1800" dirty="0">
                <a:latin typeface="Calibri"/>
                <a:ea typeface="Source Sans Pro"/>
                <a:cs typeface="Calibri"/>
              </a:rPr>
              <a:t> </a:t>
            </a:r>
            <a:r>
              <a:rPr lang="en-US" sz="1800" err="1">
                <a:latin typeface="Calibri"/>
                <a:ea typeface="Source Sans Pro"/>
                <a:cs typeface="Calibri"/>
              </a:rPr>
              <a:t>locatifs</a:t>
            </a:r>
            <a:r>
              <a:rPr lang="en-US" sz="1800" dirty="0">
                <a:latin typeface="Calibri"/>
                <a:ea typeface="Source Sans Pro"/>
                <a:cs typeface="Calibri"/>
              </a:rPr>
              <a:t> </a:t>
            </a:r>
            <a:r>
              <a:rPr lang="en-US" sz="1800" err="1">
                <a:latin typeface="Calibri"/>
                <a:ea typeface="Source Sans Pro"/>
                <a:cs typeface="Calibri"/>
              </a:rPr>
              <a:t>sociaux</a:t>
            </a:r>
            <a:r>
              <a:rPr lang="en-US" sz="1800" dirty="0">
                <a:latin typeface="Calibri"/>
                <a:ea typeface="Source Sans Pro"/>
                <a:cs typeface="Calibri"/>
              </a:rPr>
              <a:t> </a:t>
            </a:r>
            <a:r>
              <a:rPr lang="en-US" sz="1800" err="1">
                <a:latin typeface="Calibri"/>
                <a:ea typeface="Source Sans Pro"/>
                <a:cs typeface="Calibri"/>
              </a:rPr>
              <a:t>en</a:t>
            </a:r>
            <a:r>
              <a:rPr lang="en-US" sz="1800" dirty="0">
                <a:latin typeface="Calibri"/>
                <a:ea typeface="Source Sans Pro"/>
                <a:cs typeface="Calibri"/>
              </a:rPr>
              <a:t> </a:t>
            </a:r>
            <a:r>
              <a:rPr lang="en-US" sz="1800" err="1">
                <a:latin typeface="Calibri"/>
                <a:ea typeface="Source Sans Pro"/>
                <a:cs typeface="Calibri"/>
              </a:rPr>
              <a:t>général</a:t>
            </a:r>
            <a:r>
              <a:rPr lang="en-US" sz="1800" dirty="0">
                <a:latin typeface="Calibri"/>
                <a:ea typeface="Source Sans Pro"/>
                <a:cs typeface="Calibri"/>
              </a:rPr>
              <a:t> et de PLAI </a:t>
            </a:r>
            <a:r>
              <a:rPr lang="en-US" sz="1800" err="1">
                <a:latin typeface="Calibri"/>
                <a:ea typeface="Source Sans Pro"/>
                <a:cs typeface="Calibri"/>
              </a:rPr>
              <a:t>en</a:t>
            </a:r>
            <a:r>
              <a:rPr lang="en-US" sz="1800" dirty="0">
                <a:latin typeface="Calibri"/>
                <a:ea typeface="Source Sans Pro"/>
                <a:cs typeface="Calibri"/>
              </a:rPr>
              <a:t> particulier, et </a:t>
            </a:r>
            <a:r>
              <a:rPr lang="en-US" sz="1800" err="1">
                <a:latin typeface="Calibri"/>
                <a:ea typeface="Source Sans Pro"/>
                <a:cs typeface="Calibri"/>
              </a:rPr>
              <a:t>indique</a:t>
            </a:r>
            <a:r>
              <a:rPr lang="en-US" sz="1800" dirty="0">
                <a:latin typeface="Calibri"/>
                <a:ea typeface="Source Sans Pro"/>
                <a:cs typeface="Calibri"/>
              </a:rPr>
              <a:t> que </a:t>
            </a:r>
            <a:r>
              <a:rPr lang="en-US" sz="1800" err="1">
                <a:latin typeface="Calibri"/>
                <a:ea typeface="Source Sans Pro"/>
                <a:cs typeface="Calibri"/>
              </a:rPr>
              <a:t>cet</a:t>
            </a:r>
            <a:r>
              <a:rPr lang="en-US" sz="1800" dirty="0">
                <a:latin typeface="Calibri"/>
                <a:ea typeface="Source Sans Pro"/>
                <a:cs typeface="Calibri"/>
              </a:rPr>
              <a:t> </a:t>
            </a:r>
            <a:r>
              <a:rPr lang="en-US" sz="1800" err="1">
                <a:latin typeface="Calibri"/>
                <a:ea typeface="Source Sans Pro"/>
                <a:cs typeface="Calibri"/>
              </a:rPr>
              <a:t>objectif</a:t>
            </a:r>
            <a:r>
              <a:rPr lang="en-US" sz="1800" dirty="0">
                <a:latin typeface="Calibri"/>
                <a:ea typeface="Source Sans Pro"/>
                <a:cs typeface="Calibri"/>
              </a:rPr>
              <a:t> </a:t>
            </a:r>
            <a:r>
              <a:rPr lang="en-US" sz="1800" err="1">
                <a:latin typeface="Calibri"/>
                <a:ea typeface="Source Sans Pro"/>
                <a:cs typeface="Calibri"/>
              </a:rPr>
              <a:t>devra</a:t>
            </a:r>
            <a:r>
              <a:rPr lang="en-US" sz="1800" dirty="0">
                <a:latin typeface="Calibri"/>
                <a:ea typeface="Source Sans Pro"/>
                <a:cs typeface="Calibri"/>
              </a:rPr>
              <a:t> </a:t>
            </a:r>
            <a:r>
              <a:rPr lang="en-US" sz="1800" err="1">
                <a:latin typeface="Calibri"/>
                <a:ea typeface="Source Sans Pro"/>
                <a:cs typeface="Calibri"/>
              </a:rPr>
              <a:t>être</a:t>
            </a:r>
            <a:r>
              <a:rPr lang="en-US" sz="1800" dirty="0">
                <a:latin typeface="Calibri"/>
                <a:ea typeface="Source Sans Pro"/>
                <a:cs typeface="Calibri"/>
              </a:rPr>
              <a:t> </a:t>
            </a:r>
            <a:r>
              <a:rPr lang="en-US" sz="1800" err="1">
                <a:latin typeface="Calibri"/>
                <a:ea typeface="Source Sans Pro"/>
                <a:cs typeface="Calibri"/>
              </a:rPr>
              <a:t>territorialisé</a:t>
            </a:r>
            <a:r>
              <a:rPr lang="en-US" sz="1800" dirty="0">
                <a:latin typeface="Calibri"/>
                <a:ea typeface="Source Sans Pro"/>
                <a:cs typeface="Calibri"/>
              </a:rPr>
              <a:t> et ne </a:t>
            </a:r>
            <a:r>
              <a:rPr lang="en-US" sz="1800" err="1">
                <a:latin typeface="Calibri"/>
                <a:ea typeface="Source Sans Pro"/>
                <a:cs typeface="Calibri"/>
              </a:rPr>
              <a:t>saurait</a:t>
            </a:r>
            <a:r>
              <a:rPr lang="en-US" sz="1800" dirty="0">
                <a:latin typeface="Calibri"/>
                <a:ea typeface="Source Sans Pro"/>
                <a:cs typeface="Calibri"/>
              </a:rPr>
              <a:t> </a:t>
            </a:r>
            <a:r>
              <a:rPr lang="en-US" sz="1800" err="1">
                <a:latin typeface="Calibri"/>
                <a:ea typeface="Source Sans Pro"/>
                <a:cs typeface="Calibri"/>
              </a:rPr>
              <a:t>s’appliquer</a:t>
            </a:r>
            <a:r>
              <a:rPr lang="en-US" sz="1800" dirty="0">
                <a:latin typeface="Calibri"/>
                <a:ea typeface="Source Sans Pro"/>
                <a:cs typeface="Calibri"/>
              </a:rPr>
              <a:t> </a:t>
            </a:r>
            <a:r>
              <a:rPr lang="en-US" sz="1800" err="1">
                <a:latin typeface="Calibri"/>
                <a:ea typeface="Source Sans Pro"/>
                <a:cs typeface="Calibri"/>
              </a:rPr>
              <a:t>identiquement</a:t>
            </a:r>
            <a:r>
              <a:rPr lang="en-US" sz="1800" dirty="0">
                <a:latin typeface="Calibri"/>
                <a:ea typeface="Source Sans Pro"/>
                <a:cs typeface="Calibri"/>
              </a:rPr>
              <a:t> sur les </a:t>
            </a:r>
            <a:r>
              <a:rPr lang="en-US" sz="1800" err="1">
                <a:latin typeface="Calibri"/>
                <a:ea typeface="Source Sans Pro"/>
                <a:cs typeface="Calibri"/>
              </a:rPr>
              <a:t>différents</a:t>
            </a:r>
            <a:r>
              <a:rPr lang="en-US" sz="1800" dirty="0">
                <a:latin typeface="Calibri"/>
                <a:ea typeface="Source Sans Pro"/>
                <a:cs typeface="Calibri"/>
              </a:rPr>
              <a:t> quartiers de la commune. </a:t>
            </a:r>
            <a:endParaRPr lang="fr-FR"/>
          </a:p>
          <a:p>
            <a:pPr>
              <a:lnSpc>
                <a:spcPct val="100000"/>
              </a:lnSpc>
              <a:spcBef>
                <a:spcPts val="0"/>
              </a:spcBef>
            </a:pPr>
            <a:endParaRPr lang="en-US" sz="1800" dirty="0">
              <a:latin typeface="Calibri"/>
              <a:cs typeface="Calibri"/>
            </a:endParaRPr>
          </a:p>
          <a:p>
            <a:pPr marL="0" indent="0">
              <a:lnSpc>
                <a:spcPct val="100000"/>
              </a:lnSpc>
              <a:spcBef>
                <a:spcPts val="0"/>
              </a:spcBef>
              <a:buNone/>
            </a:pPr>
            <a:r>
              <a:rPr lang="en-US" sz="1800" dirty="0">
                <a:latin typeface="Calibri"/>
                <a:ea typeface="Source Sans Pro"/>
                <a:cs typeface="Calibri"/>
              </a:rPr>
              <a:t>-Par </a:t>
            </a:r>
            <a:r>
              <a:rPr lang="en-US" sz="1800" err="1">
                <a:latin typeface="Calibri"/>
                <a:ea typeface="Source Sans Pro"/>
                <a:cs typeface="Calibri"/>
              </a:rPr>
              <a:t>ailleurs</a:t>
            </a:r>
            <a:r>
              <a:rPr lang="en-US" sz="1800" dirty="0">
                <a:latin typeface="Calibri"/>
                <a:ea typeface="Source Sans Pro"/>
                <a:cs typeface="Calibri"/>
              </a:rPr>
              <a:t> la commune et </a:t>
            </a:r>
            <a:r>
              <a:rPr lang="en-US" sz="1800" err="1">
                <a:latin typeface="Calibri"/>
                <a:ea typeface="Source Sans Pro"/>
                <a:cs typeface="Calibri"/>
              </a:rPr>
              <a:t>entend</a:t>
            </a:r>
            <a:r>
              <a:rPr lang="en-US" sz="1800" dirty="0">
                <a:latin typeface="Calibri"/>
                <a:ea typeface="Source Sans Pro"/>
                <a:cs typeface="Calibri"/>
              </a:rPr>
              <a:t> et </a:t>
            </a:r>
            <a:r>
              <a:rPr lang="en-US" sz="1800" err="1">
                <a:latin typeface="Calibri"/>
                <a:ea typeface="Source Sans Pro"/>
                <a:cs typeface="Calibri"/>
              </a:rPr>
              <a:t>s’attachera</a:t>
            </a:r>
            <a:r>
              <a:rPr lang="en-US" sz="1800" dirty="0">
                <a:latin typeface="Calibri"/>
                <a:ea typeface="Source Sans Pro"/>
                <a:cs typeface="Calibri"/>
              </a:rPr>
              <a:t> à </a:t>
            </a:r>
            <a:r>
              <a:rPr lang="en-US" sz="1800" err="1">
                <a:latin typeface="Calibri"/>
                <a:ea typeface="Source Sans Pro"/>
                <a:cs typeface="Calibri"/>
              </a:rPr>
              <a:t>contribuer</a:t>
            </a:r>
            <a:r>
              <a:rPr lang="en-US" sz="1800" dirty="0">
                <a:latin typeface="Calibri"/>
                <a:ea typeface="Source Sans Pro"/>
                <a:cs typeface="Calibri"/>
              </a:rPr>
              <a:t> aux </a:t>
            </a:r>
            <a:r>
              <a:rPr lang="en-US" sz="1800" err="1">
                <a:latin typeface="Calibri"/>
                <a:ea typeface="Source Sans Pro"/>
                <a:cs typeface="Calibri"/>
              </a:rPr>
              <a:t>besoins</a:t>
            </a:r>
            <a:r>
              <a:rPr lang="en-US" sz="1800" dirty="0">
                <a:latin typeface="Calibri"/>
                <a:ea typeface="Source Sans Pro"/>
                <a:cs typeface="Calibri"/>
              </a:rPr>
              <a:t> de </a:t>
            </a:r>
            <a:r>
              <a:rPr lang="en-US" sz="1800" err="1">
                <a:latin typeface="Calibri"/>
                <a:ea typeface="Source Sans Pro"/>
                <a:cs typeface="Calibri"/>
              </a:rPr>
              <a:t>logements</a:t>
            </a:r>
            <a:r>
              <a:rPr lang="en-US" sz="1800" dirty="0">
                <a:latin typeface="Calibri"/>
                <a:ea typeface="Source Sans Pro"/>
                <a:cs typeface="Calibri"/>
              </a:rPr>
              <a:t> </a:t>
            </a:r>
            <a:r>
              <a:rPr lang="en-US" sz="1800" err="1">
                <a:latin typeface="Calibri"/>
                <a:ea typeface="Source Sans Pro"/>
                <a:cs typeface="Calibri"/>
              </a:rPr>
              <a:t>spécifiques</a:t>
            </a:r>
            <a:r>
              <a:rPr lang="en-US" sz="1800" dirty="0">
                <a:latin typeface="Calibri"/>
                <a:ea typeface="Source Sans Pro"/>
                <a:cs typeface="Calibri"/>
              </a:rPr>
              <a:t> (</a:t>
            </a:r>
            <a:r>
              <a:rPr lang="en-US" sz="1800" err="1">
                <a:latin typeface="Calibri"/>
                <a:ea typeface="Source Sans Pro"/>
                <a:cs typeface="Calibri"/>
              </a:rPr>
              <a:t>logements</a:t>
            </a:r>
            <a:r>
              <a:rPr lang="en-US" sz="1800" dirty="0">
                <a:latin typeface="Calibri"/>
                <a:ea typeface="Source Sans Pro"/>
                <a:cs typeface="Calibri"/>
              </a:rPr>
              <a:t> </a:t>
            </a:r>
            <a:r>
              <a:rPr lang="en-US" sz="1800" err="1">
                <a:latin typeface="Calibri"/>
                <a:ea typeface="Source Sans Pro"/>
                <a:cs typeface="Calibri"/>
              </a:rPr>
              <a:t>inclusifs</a:t>
            </a:r>
            <a:r>
              <a:rPr lang="en-US" sz="1800" dirty="0">
                <a:latin typeface="Calibri"/>
                <a:ea typeface="Source Sans Pro"/>
                <a:cs typeface="Calibri"/>
              </a:rPr>
              <a:t>, pensions de </a:t>
            </a:r>
            <a:r>
              <a:rPr lang="en-US" sz="1800" err="1">
                <a:latin typeface="Calibri"/>
                <a:ea typeface="Source Sans Pro"/>
                <a:cs typeface="Calibri"/>
              </a:rPr>
              <a:t>famille</a:t>
            </a:r>
            <a:r>
              <a:rPr lang="en-US" sz="1800" dirty="0">
                <a:latin typeface="Calibri"/>
                <a:ea typeface="Source Sans Pro"/>
                <a:cs typeface="Calibri"/>
              </a:rPr>
              <a:t>, </a:t>
            </a:r>
            <a:r>
              <a:rPr lang="en-US" sz="1800" err="1">
                <a:latin typeface="Calibri"/>
                <a:ea typeface="Source Sans Pro"/>
                <a:cs typeface="Calibri"/>
              </a:rPr>
              <a:t>hébergement</a:t>
            </a:r>
            <a:r>
              <a:rPr lang="en-US" sz="1800" dirty="0">
                <a:latin typeface="Calibri"/>
                <a:ea typeface="Source Sans Pro"/>
                <a:cs typeface="Calibri"/>
              </a:rPr>
              <a:t>…) La commune </a:t>
            </a:r>
            <a:r>
              <a:rPr lang="en-US" sz="1800" err="1">
                <a:latin typeface="Calibri"/>
                <a:ea typeface="Source Sans Pro"/>
                <a:cs typeface="Calibri"/>
              </a:rPr>
              <a:t>souhaite</a:t>
            </a:r>
            <a:r>
              <a:rPr lang="en-US" sz="1800" dirty="0">
                <a:latin typeface="Calibri"/>
                <a:ea typeface="Source Sans Pro"/>
                <a:cs typeface="Calibri"/>
              </a:rPr>
              <a:t> </a:t>
            </a:r>
            <a:r>
              <a:rPr lang="en-US" sz="1800" err="1">
                <a:latin typeface="Calibri"/>
                <a:ea typeface="Source Sans Pro"/>
                <a:cs typeface="Calibri"/>
              </a:rPr>
              <a:t>qu’un</a:t>
            </a:r>
            <a:r>
              <a:rPr lang="en-US" sz="1800" dirty="0">
                <a:latin typeface="Calibri"/>
                <a:ea typeface="Source Sans Pro"/>
                <a:cs typeface="Calibri"/>
              </a:rPr>
              <a:t> travail </a:t>
            </a:r>
            <a:r>
              <a:rPr lang="en-US" sz="1800" err="1">
                <a:latin typeface="Calibri"/>
                <a:ea typeface="Source Sans Pro"/>
                <a:cs typeface="Calibri"/>
              </a:rPr>
              <a:t>soit</a:t>
            </a:r>
            <a:r>
              <a:rPr lang="en-US" sz="1800" dirty="0">
                <a:latin typeface="Calibri"/>
                <a:ea typeface="Source Sans Pro"/>
                <a:cs typeface="Calibri"/>
              </a:rPr>
              <a:t> </a:t>
            </a:r>
            <a:r>
              <a:rPr lang="en-US" sz="1800" err="1">
                <a:latin typeface="Calibri"/>
                <a:ea typeface="Source Sans Pro"/>
                <a:cs typeface="Calibri"/>
              </a:rPr>
              <a:t>engagé</a:t>
            </a:r>
            <a:r>
              <a:rPr lang="en-US" sz="1800" dirty="0">
                <a:latin typeface="Calibri"/>
                <a:ea typeface="Source Sans Pro"/>
                <a:cs typeface="Calibri"/>
              </a:rPr>
              <a:t> avec </a:t>
            </a:r>
            <a:r>
              <a:rPr lang="en-US" sz="1800" err="1">
                <a:latin typeface="Calibri"/>
                <a:ea typeface="Source Sans Pro"/>
                <a:cs typeface="Calibri"/>
              </a:rPr>
              <a:t>l’ensemble</a:t>
            </a:r>
            <a:r>
              <a:rPr lang="en-US" sz="1800" dirty="0">
                <a:latin typeface="Calibri"/>
                <a:ea typeface="Source Sans Pro"/>
                <a:cs typeface="Calibri"/>
              </a:rPr>
              <a:t> des </a:t>
            </a:r>
            <a:r>
              <a:rPr lang="en-US" sz="1800" err="1">
                <a:latin typeface="Calibri"/>
                <a:ea typeface="Source Sans Pro"/>
                <a:cs typeface="Calibri"/>
              </a:rPr>
              <a:t>partenaires</a:t>
            </a:r>
            <a:r>
              <a:rPr lang="en-US" sz="1800" dirty="0">
                <a:latin typeface="Calibri"/>
                <a:ea typeface="Source Sans Pro"/>
                <a:cs typeface="Calibri"/>
              </a:rPr>
              <a:t> du </a:t>
            </a:r>
            <a:r>
              <a:rPr lang="en-US" sz="1800" err="1">
                <a:latin typeface="Calibri"/>
                <a:ea typeface="Source Sans Pro"/>
                <a:cs typeface="Calibri"/>
              </a:rPr>
              <a:t>territoire</a:t>
            </a:r>
            <a:r>
              <a:rPr lang="en-US" sz="1800" dirty="0">
                <a:latin typeface="Calibri"/>
                <a:ea typeface="Source Sans Pro"/>
                <a:cs typeface="Calibri"/>
              </a:rPr>
              <a:t> de la </a:t>
            </a:r>
            <a:r>
              <a:rPr lang="en-US" sz="1800" err="1">
                <a:latin typeface="Calibri"/>
                <a:ea typeface="Source Sans Pro"/>
                <a:cs typeface="Calibri"/>
              </a:rPr>
              <a:t>région</a:t>
            </a:r>
            <a:r>
              <a:rPr lang="en-US" sz="1800" dirty="0">
                <a:latin typeface="Calibri"/>
                <a:ea typeface="Source Sans Pro"/>
                <a:cs typeface="Calibri"/>
              </a:rPr>
              <a:t> </a:t>
            </a:r>
            <a:r>
              <a:rPr lang="en-US" sz="1800" err="1">
                <a:latin typeface="Calibri"/>
                <a:ea typeface="Source Sans Pro"/>
                <a:cs typeface="Calibri"/>
              </a:rPr>
              <a:t>Grenobloise</a:t>
            </a:r>
            <a:r>
              <a:rPr lang="en-US" sz="1800" dirty="0">
                <a:latin typeface="Calibri"/>
                <a:ea typeface="Source Sans Pro"/>
                <a:cs typeface="Calibri"/>
              </a:rPr>
              <a:t> </a:t>
            </a:r>
            <a:r>
              <a:rPr lang="en-US" sz="1800" err="1">
                <a:latin typeface="Calibri"/>
                <a:ea typeface="Source Sans Pro"/>
                <a:cs typeface="Calibri"/>
              </a:rPr>
              <a:t>afin</a:t>
            </a:r>
            <a:r>
              <a:rPr lang="en-US" sz="1800" dirty="0">
                <a:latin typeface="Calibri"/>
                <a:ea typeface="Source Sans Pro"/>
                <a:cs typeface="Calibri"/>
              </a:rPr>
              <a:t> que le SCOT </a:t>
            </a:r>
            <a:r>
              <a:rPr lang="en-US" sz="1800" err="1">
                <a:latin typeface="Calibri"/>
                <a:ea typeface="Source Sans Pro"/>
                <a:cs typeface="Calibri"/>
              </a:rPr>
              <a:t>soit</a:t>
            </a:r>
            <a:r>
              <a:rPr lang="en-US" sz="1800" dirty="0">
                <a:latin typeface="Calibri"/>
                <a:ea typeface="Source Sans Pro"/>
                <a:cs typeface="Calibri"/>
              </a:rPr>
              <a:t> </a:t>
            </a:r>
            <a:r>
              <a:rPr lang="en-US" sz="1800" err="1">
                <a:latin typeface="Calibri"/>
                <a:ea typeface="Source Sans Pro"/>
                <a:cs typeface="Calibri"/>
              </a:rPr>
              <a:t>révisé</a:t>
            </a:r>
            <a:r>
              <a:rPr lang="en-US" sz="1800" dirty="0">
                <a:latin typeface="Calibri"/>
                <a:ea typeface="Source Sans Pro"/>
                <a:cs typeface="Calibri"/>
              </a:rPr>
              <a:t> pour </a:t>
            </a:r>
            <a:r>
              <a:rPr lang="en-US" sz="1800" err="1">
                <a:latin typeface="Calibri"/>
                <a:ea typeface="Source Sans Pro"/>
                <a:cs typeface="Calibri"/>
              </a:rPr>
              <a:t>tenir</a:t>
            </a:r>
            <a:r>
              <a:rPr lang="en-US" sz="1800" dirty="0">
                <a:latin typeface="Calibri"/>
                <a:ea typeface="Source Sans Pro"/>
                <a:cs typeface="Calibri"/>
              </a:rPr>
              <a:t> </a:t>
            </a:r>
            <a:r>
              <a:rPr lang="en-US" sz="1800" err="1">
                <a:latin typeface="Calibri"/>
                <a:ea typeface="Source Sans Pro"/>
                <a:cs typeface="Calibri"/>
              </a:rPr>
              <a:t>compte</a:t>
            </a:r>
            <a:r>
              <a:rPr lang="en-US" sz="1800" dirty="0">
                <a:latin typeface="Calibri"/>
                <a:ea typeface="Source Sans Pro"/>
                <a:cs typeface="Calibri"/>
              </a:rPr>
              <a:t> entre </a:t>
            </a:r>
            <a:r>
              <a:rPr lang="en-US" sz="1800" err="1">
                <a:latin typeface="Calibri"/>
                <a:ea typeface="Source Sans Pro"/>
                <a:cs typeface="Calibri"/>
              </a:rPr>
              <a:t>autres</a:t>
            </a:r>
            <a:r>
              <a:rPr lang="en-US" sz="1800" dirty="0">
                <a:latin typeface="Calibri"/>
                <a:ea typeface="Source Sans Pro"/>
                <a:cs typeface="Calibri"/>
              </a:rPr>
              <a:t> des </a:t>
            </a:r>
            <a:r>
              <a:rPr lang="en-US" sz="1800" err="1">
                <a:latin typeface="Calibri"/>
                <a:ea typeface="Source Sans Pro"/>
                <a:cs typeface="Calibri"/>
              </a:rPr>
              <a:t>évolutions</a:t>
            </a:r>
            <a:r>
              <a:rPr lang="en-US" sz="1800" dirty="0">
                <a:latin typeface="Calibri"/>
                <a:ea typeface="Source Sans Pro"/>
                <a:cs typeface="Calibri"/>
              </a:rPr>
              <a:t> </a:t>
            </a:r>
            <a:r>
              <a:rPr lang="en-US" sz="1800" err="1">
                <a:latin typeface="Calibri"/>
                <a:ea typeface="Source Sans Pro"/>
                <a:cs typeface="Calibri"/>
              </a:rPr>
              <a:t>démographiques</a:t>
            </a:r>
            <a:r>
              <a:rPr lang="en-US" sz="1800" dirty="0">
                <a:latin typeface="Calibri"/>
                <a:ea typeface="Source Sans Pro"/>
                <a:cs typeface="Calibri"/>
              </a:rPr>
              <a:t> et de </a:t>
            </a:r>
            <a:r>
              <a:rPr lang="en-US" sz="1800" err="1">
                <a:latin typeface="Calibri"/>
                <a:ea typeface="Source Sans Pro"/>
                <a:cs typeface="Calibri"/>
              </a:rPr>
              <a:t>l’objectif</a:t>
            </a:r>
            <a:r>
              <a:rPr lang="en-US" sz="1800" dirty="0">
                <a:latin typeface="Calibri"/>
                <a:ea typeface="Source Sans Pro"/>
                <a:cs typeface="Calibri"/>
              </a:rPr>
              <a:t> ZAN. </a:t>
            </a:r>
          </a:p>
          <a:p>
            <a:pPr>
              <a:lnSpc>
                <a:spcPct val="100000"/>
              </a:lnSpc>
              <a:spcBef>
                <a:spcPts val="0"/>
              </a:spcBef>
            </a:pPr>
            <a:endParaRPr lang="en-US" sz="1800" dirty="0">
              <a:latin typeface="Calibri"/>
              <a:cs typeface="Calibri"/>
            </a:endParaRPr>
          </a:p>
          <a:p>
            <a:pPr marL="0" indent="0">
              <a:lnSpc>
                <a:spcPct val="100000"/>
              </a:lnSpc>
              <a:spcBef>
                <a:spcPts val="0"/>
              </a:spcBef>
              <a:buNone/>
            </a:pPr>
            <a:r>
              <a:rPr lang="en-US" sz="1800" dirty="0">
                <a:latin typeface="Calibri"/>
                <a:ea typeface="Source Sans Pro"/>
                <a:cs typeface="Calibri"/>
              </a:rPr>
              <a:t>- La commune fait </a:t>
            </a:r>
            <a:r>
              <a:rPr lang="en-US" sz="1800" err="1">
                <a:latin typeface="Calibri"/>
                <a:ea typeface="Source Sans Pro"/>
                <a:cs typeface="Calibri"/>
              </a:rPr>
              <a:t>remarquer</a:t>
            </a:r>
            <a:r>
              <a:rPr lang="en-US" sz="1800" dirty="0">
                <a:latin typeface="Calibri"/>
                <a:ea typeface="Source Sans Pro"/>
                <a:cs typeface="Calibri"/>
              </a:rPr>
              <a:t> que la carte </a:t>
            </a:r>
            <a:r>
              <a:rPr lang="en-US" sz="1800" err="1">
                <a:latin typeface="Calibri"/>
                <a:ea typeface="Source Sans Pro"/>
                <a:cs typeface="Calibri"/>
              </a:rPr>
              <a:t>annexée</a:t>
            </a:r>
            <a:r>
              <a:rPr lang="en-US" sz="1800" dirty="0">
                <a:latin typeface="Calibri"/>
                <a:ea typeface="Source Sans Pro"/>
                <a:cs typeface="Calibri"/>
              </a:rPr>
              <a:t> pour </a:t>
            </a:r>
            <a:r>
              <a:rPr lang="en-US" sz="1800" err="1">
                <a:latin typeface="Calibri"/>
                <a:ea typeface="Source Sans Pro"/>
                <a:cs typeface="Calibri"/>
              </a:rPr>
              <a:t>présenter</a:t>
            </a:r>
            <a:r>
              <a:rPr lang="en-US" sz="1800" dirty="0">
                <a:latin typeface="Calibri"/>
                <a:ea typeface="Source Sans Pro"/>
                <a:cs typeface="Calibri"/>
              </a:rPr>
              <a:t> les perspectives de production et les </a:t>
            </a:r>
            <a:r>
              <a:rPr lang="en-US" sz="1800" err="1">
                <a:latin typeface="Calibri"/>
                <a:ea typeface="Source Sans Pro"/>
                <a:cs typeface="Calibri"/>
              </a:rPr>
              <a:t>gisements</a:t>
            </a:r>
            <a:r>
              <a:rPr lang="en-US" sz="1800" dirty="0">
                <a:latin typeface="Calibri"/>
                <a:ea typeface="Source Sans Pro"/>
                <a:cs typeface="Calibri"/>
              </a:rPr>
              <a:t> de </a:t>
            </a:r>
            <a:r>
              <a:rPr lang="en-US" sz="1800" err="1">
                <a:latin typeface="Calibri"/>
                <a:ea typeface="Source Sans Pro"/>
                <a:cs typeface="Calibri"/>
              </a:rPr>
              <a:t>foncier</a:t>
            </a:r>
            <a:r>
              <a:rPr lang="en-US" sz="1800" dirty="0">
                <a:latin typeface="Calibri"/>
                <a:ea typeface="Source Sans Pro"/>
                <a:cs typeface="Calibri"/>
              </a:rPr>
              <a:t> </a:t>
            </a:r>
            <a:r>
              <a:rPr lang="en-US" sz="1800" err="1">
                <a:latin typeface="Calibri"/>
                <a:ea typeface="Source Sans Pro"/>
                <a:cs typeface="Calibri"/>
              </a:rPr>
              <a:t>potentiels</a:t>
            </a:r>
            <a:r>
              <a:rPr lang="en-US" sz="1800" dirty="0">
                <a:latin typeface="Calibri"/>
                <a:ea typeface="Source Sans Pro"/>
                <a:cs typeface="Calibri"/>
              </a:rPr>
              <a:t> sur </a:t>
            </a:r>
            <a:r>
              <a:rPr lang="en-US" sz="1800" err="1">
                <a:latin typeface="Calibri"/>
                <a:ea typeface="Source Sans Pro"/>
                <a:cs typeface="Calibri"/>
              </a:rPr>
              <a:t>Eybens</a:t>
            </a:r>
            <a:r>
              <a:rPr lang="en-US" sz="1800" dirty="0">
                <a:latin typeface="Calibri"/>
                <a:ea typeface="Source Sans Pro"/>
                <a:cs typeface="Calibri"/>
              </a:rPr>
              <a:t> </a:t>
            </a:r>
            <a:r>
              <a:rPr lang="en-US" sz="1800" err="1">
                <a:latin typeface="Calibri"/>
                <a:ea typeface="Source Sans Pro"/>
                <a:cs typeface="Calibri"/>
              </a:rPr>
              <a:t>est</a:t>
            </a:r>
            <a:r>
              <a:rPr lang="en-US" sz="1800" dirty="0">
                <a:latin typeface="Calibri"/>
                <a:ea typeface="Source Sans Pro"/>
                <a:cs typeface="Calibri"/>
              </a:rPr>
              <a:t> </a:t>
            </a:r>
            <a:r>
              <a:rPr lang="en-US" sz="1800" err="1">
                <a:latin typeface="Calibri"/>
                <a:ea typeface="Source Sans Pro"/>
                <a:cs typeface="Calibri"/>
              </a:rPr>
              <a:t>partiellement</a:t>
            </a:r>
            <a:r>
              <a:rPr lang="en-US" sz="1800" dirty="0">
                <a:latin typeface="Calibri"/>
                <a:ea typeface="Source Sans Pro"/>
                <a:cs typeface="Calibri"/>
              </a:rPr>
              <a:t> </a:t>
            </a:r>
            <a:r>
              <a:rPr lang="en-US" sz="1800" err="1">
                <a:latin typeface="Calibri"/>
                <a:ea typeface="Source Sans Pro"/>
                <a:cs typeface="Calibri"/>
              </a:rPr>
              <a:t>erronée</a:t>
            </a:r>
            <a:r>
              <a:rPr lang="en-US" sz="1800" dirty="0">
                <a:latin typeface="Calibri"/>
                <a:ea typeface="Source Sans Pro"/>
                <a:cs typeface="Calibri"/>
              </a:rPr>
              <a:t> et doit </a:t>
            </a:r>
            <a:r>
              <a:rPr lang="en-US" sz="1800" err="1">
                <a:latin typeface="Calibri"/>
                <a:ea typeface="Source Sans Pro"/>
                <a:cs typeface="Calibri"/>
              </a:rPr>
              <a:t>être</a:t>
            </a:r>
            <a:r>
              <a:rPr lang="en-US" sz="1800" dirty="0">
                <a:latin typeface="Calibri"/>
                <a:ea typeface="Source Sans Pro"/>
                <a:cs typeface="Calibri"/>
              </a:rPr>
              <a:t> reprise.</a:t>
            </a:r>
            <a:endParaRPr lang="fr-FR" dirty="0">
              <a:ea typeface="Source Sans Pro"/>
            </a:endParaRPr>
          </a:p>
        </p:txBody>
      </p:sp>
      <p:sp>
        <p:nvSpPr>
          <p:cNvPr id="4" name="Espace réservé du contenu 3">
            <a:extLst>
              <a:ext uri="{FF2B5EF4-FFF2-40B4-BE49-F238E27FC236}">
                <a16:creationId xmlns:a16="http://schemas.microsoft.com/office/drawing/2014/main" id="{5458A61F-D64A-8F6C-3CA8-E4D7A6CA1108}"/>
              </a:ext>
            </a:extLst>
          </p:cNvPr>
          <p:cNvSpPr>
            <a:spLocks noGrp="1"/>
          </p:cNvSpPr>
          <p:nvPr>
            <p:ph idx="13"/>
          </p:nvPr>
        </p:nvSpPr>
        <p:spPr/>
        <p:txBody>
          <a:bodyPr vert="horz" lIns="91440" tIns="45720" rIns="91440" bIns="45720" rtlCol="0" anchor="t">
            <a:normAutofit/>
          </a:bodyPr>
          <a:lstStyle/>
          <a:p>
            <a:r>
              <a:rPr lang="fr-FR" dirty="0">
                <a:solidFill>
                  <a:schemeClr val="bg1"/>
                </a:solidFill>
                <a:latin typeface="Source Sans Pro"/>
                <a:ea typeface="Source Sans Pro"/>
              </a:rPr>
              <a:t>DEL20240326_9 </a:t>
            </a:r>
            <a:endParaRPr lang="fr-FR" dirty="0">
              <a:solidFill>
                <a:schemeClr val="bg1"/>
              </a:solidFill>
            </a:endParaRPr>
          </a:p>
          <a:p>
            <a:r>
              <a:rPr lang="fr-FR" dirty="0">
                <a:solidFill>
                  <a:schemeClr val="bg1"/>
                </a:solidFill>
                <a:latin typeface="Source Sans Pro"/>
                <a:ea typeface="Source Sans Pro"/>
              </a:rPr>
              <a:t>AMENAGEMENT URBAIN ET INTERCOMMUNALITE – Avis de la commune sur le projet de PLH 2025-2030 arrêté par le Conseil Métropolitain du 9 février 2024 </a:t>
            </a:r>
            <a:endParaRPr lang="fr-FR">
              <a:solidFill>
                <a:schemeClr val="bg1"/>
              </a:solidFill>
            </a:endParaRPr>
          </a:p>
        </p:txBody>
      </p:sp>
    </p:spTree>
    <p:extLst>
      <p:ext uri="{BB962C8B-B14F-4D97-AF65-F5344CB8AC3E}">
        <p14:creationId xmlns:p14="http://schemas.microsoft.com/office/powerpoint/2010/main" val="101911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A89C4A-467F-84C3-6FB3-1A159ACB7E59}"/>
              </a:ext>
            </a:extLst>
          </p:cNvPr>
          <p:cNvPicPr>
            <a:picLocks noChangeAspect="1"/>
          </p:cNvPicPr>
          <p:nvPr/>
        </p:nvPicPr>
        <p:blipFill>
          <a:blip r:embed="rId2"/>
          <a:stretch>
            <a:fillRect/>
          </a:stretch>
        </p:blipFill>
        <p:spPr>
          <a:xfrm>
            <a:off x="1546564" y="64958"/>
            <a:ext cx="10522938" cy="6853002"/>
          </a:xfrm>
          <a:prstGeom prst="rect">
            <a:avLst/>
          </a:prstGeom>
        </p:spPr>
      </p:pic>
    </p:spTree>
    <p:extLst>
      <p:ext uri="{BB962C8B-B14F-4D97-AF65-F5344CB8AC3E}">
        <p14:creationId xmlns:p14="http://schemas.microsoft.com/office/powerpoint/2010/main" val="666191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0" name="Rectangle 9">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71204A0-D5B8-D09B-4261-9B122616580D}"/>
              </a:ext>
            </a:extLst>
          </p:cNvPr>
          <p:cNvPicPr>
            <a:picLocks noChangeAspect="1"/>
          </p:cNvPicPr>
          <p:nvPr/>
        </p:nvPicPr>
        <p:blipFill rotWithShape="1">
          <a:blip r:embed="rId2"/>
          <a:srcRect b="9007"/>
          <a:stretch/>
        </p:blipFill>
        <p:spPr>
          <a:xfrm>
            <a:off x="207580" y="244939"/>
            <a:ext cx="11981583" cy="6149450"/>
          </a:xfrm>
          <a:prstGeom prst="rect">
            <a:avLst/>
          </a:prstGeom>
        </p:spPr>
      </p:pic>
    </p:spTree>
    <p:extLst>
      <p:ext uri="{BB962C8B-B14F-4D97-AF65-F5344CB8AC3E}">
        <p14:creationId xmlns:p14="http://schemas.microsoft.com/office/powerpoint/2010/main" val="3602961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40896" y="2166152"/>
            <a:ext cx="2546693"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DEL20240326_10 AMENAGEMENT URBAIN ET INTERCOMMUNALITE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Convention relative au raccordement des mobiliers urbains liés à la mobilité à l’éclairage public communal</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69925" y="365237"/>
            <a:ext cx="8184113" cy="629904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3000" b="0">
                <a:solidFill>
                  <a:schemeClr val="tx1"/>
                </a:solidFill>
                <a:latin typeface="Calibri"/>
                <a:ea typeface="Calibri"/>
                <a:cs typeface="Calibri"/>
              </a:rPr>
              <a:t>Le SMMAG a conclu avec la Société Information Communication Mobilité (SCIM) JC Decaux un contrat de concession de services portant sur la mise à disposition, l’installation, la maintenance, l’entretien et l’exploitation commerciale de mobiliers urbains publicitaires et non publicitaires à destination des usagers du réseau de transport du SMMAG sur les points d’arrêt mobilité de la métropole.</a:t>
            </a:r>
            <a:endParaRPr lang="fr-FR">
              <a:solidFill>
                <a:schemeClr val="tx1"/>
              </a:solidFill>
            </a:endParaRPr>
          </a:p>
          <a:p>
            <a:pPr algn="just"/>
            <a:endParaRPr lang="en-US"/>
          </a:p>
          <a:p>
            <a:pPr algn="just"/>
            <a:r>
              <a:rPr lang="fr-FR" sz="3000" b="0">
                <a:solidFill>
                  <a:schemeClr val="tx1"/>
                </a:solidFill>
                <a:latin typeface="Calibri"/>
                <a:ea typeface="Calibri"/>
                <a:cs typeface="Calibri"/>
              </a:rPr>
              <a:t>Ce contrat prévoit que les mobiliers voyageurs soient raccordés à l’éclairage public et que les consommations électriques soient à la charge du concessionnaire à compter du 1er janvier 2020.</a:t>
            </a:r>
            <a:endParaRPr lang="fr-FR">
              <a:solidFill>
                <a:schemeClr val="tx1"/>
              </a:solidFill>
            </a:endParaRPr>
          </a:p>
          <a:p>
            <a:pPr algn="just"/>
            <a:endParaRPr lang="en-US"/>
          </a:p>
          <a:p>
            <a:pPr algn="just"/>
            <a:r>
              <a:rPr lang="fr-FR" sz="3000" b="0">
                <a:solidFill>
                  <a:schemeClr val="tx1"/>
                </a:solidFill>
                <a:latin typeface="Calibri"/>
                <a:ea typeface="Calibri"/>
                <a:cs typeface="Calibri"/>
              </a:rPr>
              <a:t>Cela concerne 26 abris voyageurs sur la commune d’Eybens.</a:t>
            </a:r>
            <a:endParaRPr lang="fr-FR">
              <a:solidFill>
                <a:schemeClr val="tx1"/>
              </a:solidFill>
            </a:endParaRPr>
          </a:p>
          <a:p>
            <a:pPr algn="just"/>
            <a:r>
              <a:rPr lang="fr-FR" sz="3000" b="0">
                <a:solidFill>
                  <a:schemeClr val="tx1"/>
                </a:solidFill>
                <a:latin typeface="Calibri"/>
                <a:ea typeface="Calibri"/>
                <a:cs typeface="Calibri"/>
              </a:rPr>
              <a:t>Le premier règlement régularisera le cumul des sommes dues depuis le 1er janvier 2020, puis chaque année le montant de l’année N-1.</a:t>
            </a:r>
            <a:endParaRPr lang="fr-FR">
              <a:solidFill>
                <a:schemeClr val="tx1"/>
              </a:solidFill>
            </a:endParaRPr>
          </a:p>
          <a:p>
            <a:pPr algn="just"/>
            <a:r>
              <a:rPr lang="fr-FR" sz="3000" b="0">
                <a:solidFill>
                  <a:schemeClr val="tx1"/>
                </a:solidFill>
                <a:latin typeface="Calibri"/>
                <a:ea typeface="Calibri"/>
                <a:cs typeface="Calibri"/>
              </a:rPr>
              <a:t>La convention est établie pour la période courant jusqu’à la fin du contrat de concession entre le SMMAG et la SICM, soit le 9 juin 2031.</a:t>
            </a:r>
            <a:endParaRPr lang="fr-FR">
              <a:solidFill>
                <a:schemeClr val="tx1"/>
              </a:solidFill>
            </a:endParaRPr>
          </a:p>
          <a:p>
            <a:pPr algn="just"/>
            <a:r>
              <a:rPr lang="fr-FR" sz="3000" b="0">
                <a:solidFill>
                  <a:schemeClr val="tx1"/>
                </a:solidFill>
                <a:latin typeface="Calibri"/>
                <a:ea typeface="Calibri"/>
                <a:cs typeface="Calibri"/>
              </a:rPr>
              <a:t>Le SMMAG a délibéré cette convention tripartite (SMMAG/SICM/Commune) pour permettre aux communes de percevoir le remboursement des consommations électriques des abris voyageurs reliés à l’éclairage public, en Comité syndical du 25 janvier 2024.</a:t>
            </a:r>
            <a:endParaRPr lang="fr-FR">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345574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DEL20240326_11 CITOYENNETE ET VIE ASSOCIATIVE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Subventions de fonctionnement aux associations – Année 2024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87367" y="48296"/>
            <a:ext cx="8806058" cy="75549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000">
                <a:solidFill>
                  <a:schemeClr val="tx1"/>
                </a:solidFill>
                <a:latin typeface="Arial"/>
                <a:ea typeface="Source Sans Pro"/>
                <a:cs typeface="Arial"/>
              </a:rPr>
              <a:t>Subventions de fonctionnement aux associations – Année 2024</a:t>
            </a:r>
            <a:r>
              <a:rPr lang="fr-FR" sz="2000" b="0">
                <a:solidFill>
                  <a:schemeClr val="tx1"/>
                </a:solidFill>
                <a:latin typeface="Arial"/>
                <a:ea typeface="Source Sans Pro"/>
                <a:cs typeface="Arial"/>
              </a:rPr>
              <a:t> </a:t>
            </a:r>
            <a:endParaRPr lang="fr-FR" sz="2000">
              <a:solidFill>
                <a:schemeClr val="tx1"/>
              </a:solidFill>
              <a:ea typeface="Source Sans Pro"/>
            </a:endParaRPr>
          </a:p>
          <a:p>
            <a:pPr algn="just"/>
            <a:r>
              <a:rPr lang="fr-FR" sz="2000" b="0">
                <a:solidFill>
                  <a:schemeClr val="tx1"/>
                </a:solidFill>
                <a:latin typeface="Calibri"/>
                <a:ea typeface="Source Sans Pro"/>
                <a:cs typeface="Calibri"/>
              </a:rPr>
              <a:t>La ville d’Eybens est dotée d'un tissu associatif riche et dynamique. La Maison de la vie associative et citoyenne joue un rôle important dans l’animation et l’accompagnement de ces différentes structures. Mais e</a:t>
            </a:r>
            <a:r>
              <a:rPr lang="fr-FR" sz="2100" b="0">
                <a:solidFill>
                  <a:schemeClr val="tx1"/>
                </a:solidFill>
                <a:latin typeface="Calibri"/>
                <a:ea typeface="Source Sans Pro"/>
                <a:cs typeface="Calibri"/>
              </a:rPr>
              <a:t>n complément des outils qui sont mis en place, la ville souhaite permettre</a:t>
            </a:r>
            <a:r>
              <a:rPr lang="fr-FR" sz="2000" b="0">
                <a:solidFill>
                  <a:schemeClr val="tx1"/>
                </a:solidFill>
                <a:latin typeface="Calibri"/>
                <a:ea typeface="Source Sans Pro"/>
                <a:cs typeface="Calibri"/>
              </a:rPr>
              <a:t> à ces associations de fonctionner avec l'attribution de subventions de fonctionnement, conformément aux critères mis en place dans une précédente délibération .  </a:t>
            </a:r>
            <a:endParaRPr lang="fr-FR" sz="2000">
              <a:solidFill>
                <a:schemeClr val="tx1"/>
              </a:solidFill>
              <a:ea typeface="Source Sans Pro"/>
            </a:endParaRPr>
          </a:p>
          <a:p>
            <a:pPr algn="just"/>
            <a:r>
              <a:rPr lang="fr-FR" sz="2000">
                <a:solidFill>
                  <a:schemeClr val="tx1"/>
                </a:solidFill>
                <a:latin typeface="Calibri"/>
                <a:ea typeface="Source Sans Pro"/>
                <a:cs typeface="Calibri"/>
              </a:rPr>
              <a:t>Il est proposé au  Conseil municipal </a:t>
            </a:r>
            <a:r>
              <a:rPr lang="fr-FR" sz="2000" b="0">
                <a:solidFill>
                  <a:schemeClr val="tx1"/>
                </a:solidFill>
                <a:latin typeface="Calibri"/>
                <a:ea typeface="Source Sans Pro"/>
                <a:cs typeface="Calibri"/>
              </a:rPr>
              <a:t>d’octroyer une subvention de fonctionnement aux associations soutenues, et subordonnée à la signature du Contrat d’Engagement Républicain.</a:t>
            </a:r>
            <a:endParaRPr lang="fr-FR" sz="2000">
              <a:solidFill>
                <a:schemeClr val="tx1"/>
              </a:solidFill>
              <a:ea typeface="Source Sans Pro"/>
              <a:cs typeface="Calibri"/>
            </a:endParaRPr>
          </a:p>
          <a:p>
            <a:pPr algn="just"/>
            <a:endParaRPr lang="fr-FR" sz="1400" b="0">
              <a:solidFill>
                <a:schemeClr val="tx1"/>
              </a:solidFill>
              <a:latin typeface="Calibri"/>
              <a:ea typeface="Source Sans Pro"/>
              <a:cs typeface="Calibri"/>
            </a:endParaRPr>
          </a:p>
          <a:p>
            <a:pPr algn="just"/>
            <a:r>
              <a:rPr lang="fr-FR" sz="1400" b="0">
                <a:solidFill>
                  <a:schemeClr val="tx1"/>
                </a:solidFill>
                <a:latin typeface="Calibri"/>
                <a:ea typeface="Calibri"/>
                <a:cs typeface="Calibri"/>
              </a:rPr>
              <a:t>A RING ABOVE 240 €/L’ART EST CREATION 400 €/ LA COMPAGNIE DU SAVON NOIR 400 €/CERCLE MANDOLINISTE EYBENS-GRENOBLE 200 €/CREALPAGES38 200 €/IMPULSION 380 €/INTERMEZZO 300 €/LE CHARDON DU DAUPHINE 300 €/LES IDEES A LISTES 200 €/LES P’TITS CŒURS 200 €/ENSEMBLE VOCAL TERPSICHORE 280 €/TOP DANSES CLUB 265 €/TROIS FOIS RIEN 200 €/CIE FAMA KORE 200 €/LE FESTIN DES IDIOTS 200 €/L’INSOMNANTE 200 €/GRAPHE 400 €/ABEILLE EYBINOISE 330 €/AMICALE DU SOU DES ECOLES LAIQUE 500 €/ASSOCIATION NATIONALE DES ANCIENS ET AMIS DU MAQUIS DE L’OISANS 300 € /FNACA EYBENS-POISAT-BRESSON 450 €/COLLECTIF INDEPENDENCIA PEROU 300 €/COMITE D’ECHANGES EUROPEENS 300 €/LE CEDRE ET LE MELEZE 220 €/LES AMIS DE L’EGLISE D’EYBENS 400 €/ASSOCIATION AQUARIOPHILE REGION GRENOBLOISE38 200 €/CLUB « QUESTIONS POUR UN CHAMPION » EYBENS-GRENOBLE 240 €/JARDINS FAMILIAUX EYBINOIS 300 €/JARDIN DES COURGES D’EYBENS 200 € /MÉDITATION ENFANT ADULTE 200 €/LA MAIN A LA PÂTE 320 €/TOHU-BOHU 400 €/EYBENS EN FETE 200 €/CONSOMMATION LOGEMENT CADRE DE VIE 1 400€/OFFICE MUNICIPALE DES SPORTS 4 500€/HARMONIE D’EYBENS-POISAT 4 000€/CENTRE LOISIRS ET CULTURE 574 744€/MOUVEMENT FRANÇAIS POUR LE PLANNING FAMILIAL - ASSOCIATION DEPARTEMENTALE DE L’ISERE – MFPF38- 5500€/JOYEUSES BOULES D’EYBENS 4440€/GYM LOISIRS D’EYBENS 2920€/BASKET BALL EYBENS-POISAT 20530€/CLUB DES CYCLOS EYBENS-POISAT 280€/LA GAULE EYBINOISE 1590€/JUDO CLUB EYBENS 7850€/CLUB LUTTE EYBENS 730€/SMASH CLUB D’EYBENS 7300€/A LA DECOUVERTE DU CIRQUE 150€/TAI JITSU CLUB EYBENS 1340€/GYM VOLONTAIRE 2 410€/LA DIAGONALE D’EYBENS 2770€/ESCALADE EYBENS 1580€/LES ARCHERS DU CHATEAU D’EYBENS 5110€/LAI MUOI D’EYBENS 900€/TAEKWONDO EYBENS 4170€/EYBENS SPORT ADAPTE 4090€/ALEE TENNIS DE TABLE 9750€/SPIRIT FIGHTING EYBENS 5100€/GMC38-EYBENS FORMATION 9710€/PETANQUE CLUB EYBENS 1160€/HANDBALL CLUB ECHIROLLES EYBENS 26040€/ATHETIC CLUB EYBENS 2 940€</a:t>
            </a:r>
            <a:endParaRPr lang="fr-FR" sz="1400">
              <a:solidFill>
                <a:schemeClr val="tx1"/>
              </a:solidFill>
            </a:endParaRPr>
          </a:p>
          <a:p>
            <a:pPr algn="just"/>
            <a:endParaRPr lang="fr-FR" sz="2000">
              <a:solidFill>
                <a:schemeClr val="tx1"/>
              </a:solidFill>
              <a:latin typeface="Source Sans Pro"/>
              <a:ea typeface="Source Sans Pro"/>
              <a:cs typeface="Calibri"/>
            </a:endParaRPr>
          </a:p>
          <a:p>
            <a:r>
              <a:rPr lang="fr-FR" sz="2000" b="0">
                <a:solidFill>
                  <a:schemeClr val="tx1"/>
                </a:solidFill>
                <a:latin typeface="Calibri"/>
                <a:ea typeface="Source Sans Pro"/>
                <a:cs typeface="Calibri"/>
              </a:rPr>
              <a:t>En totalité, l’enveloppe de subvention de fonctionnement allouée aux associations est de 763 089€. </a:t>
            </a:r>
            <a:endParaRPr lang="fr-FR" sz="2000">
              <a:solidFill>
                <a:schemeClr val="tx1"/>
              </a:solidFill>
              <a:ea typeface="Source Sans Pro"/>
            </a:endParaRPr>
          </a:p>
          <a:p>
            <a:br>
              <a:rPr lang="en-US"/>
            </a:br>
            <a:endParaRPr lang="en-US"/>
          </a:p>
        </p:txBody>
      </p:sp>
    </p:spTree>
    <p:extLst>
      <p:ext uri="{BB962C8B-B14F-4D97-AF65-F5344CB8AC3E}">
        <p14:creationId xmlns:p14="http://schemas.microsoft.com/office/powerpoint/2010/main" val="3177173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DEL20240326_12 CITOYENNETE ET VIE ASSOCIATIVE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Subventions à projet pour l’association Amicale Laïque du Sou des écoles </a:t>
            </a:r>
            <a:endParaRPr lang="fr-FR" b="1"/>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050782" y="684590"/>
            <a:ext cx="9143537" cy="548652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L’Association Amicale du Sou des écoles laïques d’Eybens, commune aux huit écoles de la ville, apporte une </a:t>
            </a:r>
            <a:endParaRPr lang="en-US"/>
          </a:p>
          <a:p>
            <a:r>
              <a:rPr lang="fr-FR" sz="3000" b="0">
                <a:solidFill>
                  <a:schemeClr val="tx1"/>
                </a:solidFill>
                <a:latin typeface="Source Sans Pro"/>
                <a:ea typeface="Source Sans Pro"/>
              </a:rPr>
              <a:t>aide extérieure à l’école publique par l’organisation d’activités et de manifestations pour le bien des enfants </a:t>
            </a:r>
            <a:endParaRPr lang="fr-FR"/>
          </a:p>
          <a:p>
            <a:r>
              <a:rPr lang="fr-FR" sz="3000" b="0">
                <a:solidFill>
                  <a:schemeClr val="tx1"/>
                </a:solidFill>
                <a:latin typeface="Source Sans Pro"/>
                <a:ea typeface="Source Sans Pro"/>
              </a:rPr>
              <a:t>en collaboration avec les parents et les enseignants.</a:t>
            </a:r>
          </a:p>
          <a:p>
            <a:endParaRPr lang="fr-FR" sz="3000" b="0">
              <a:solidFill>
                <a:schemeClr val="tx1"/>
              </a:solidFill>
            </a:endParaRPr>
          </a:p>
          <a:p>
            <a:r>
              <a:rPr lang="fr-FR" sz="3000" b="0">
                <a:solidFill>
                  <a:schemeClr val="tx1"/>
                </a:solidFill>
                <a:latin typeface="Source Sans Pro"/>
                <a:ea typeface="Source Sans Pro"/>
              </a:rPr>
              <a:t>2 évènements organisés au parc de la maison de l'enfance: </a:t>
            </a:r>
            <a:endParaRPr lang="fr-FR" sz="3000" b="0">
              <a:solidFill>
                <a:schemeClr val="tx1"/>
              </a:solidFill>
            </a:endParaRPr>
          </a:p>
          <a:p>
            <a:endParaRPr lang="fr-FR" sz="3000">
              <a:solidFill>
                <a:schemeClr val="tx1"/>
              </a:solidFill>
            </a:endParaRPr>
          </a:p>
          <a:p>
            <a:pPr marL="457200" indent="-457200">
              <a:buFont typeface="Calibri"/>
              <a:buChar char="-"/>
            </a:pPr>
            <a:r>
              <a:rPr lang="fr-FR" sz="3000">
                <a:solidFill>
                  <a:schemeClr val="tx1"/>
                </a:solidFill>
                <a:latin typeface="Source Sans Pro"/>
                <a:ea typeface="Source Sans Pro"/>
              </a:rPr>
              <a:t>« Cultivez votre jardin », le 6 avril 2024</a:t>
            </a:r>
            <a:r>
              <a:rPr lang="fr-FR" sz="3000" b="0">
                <a:solidFill>
                  <a:schemeClr val="tx1"/>
                </a:solidFill>
                <a:latin typeface="Source Sans Pro"/>
                <a:ea typeface="Source Sans Pro"/>
              </a:rPr>
              <a:t>, en partenariat avec l’association La Main à la pâte.</a:t>
            </a:r>
            <a:endParaRPr lang="fr-FR">
              <a:solidFill>
                <a:schemeClr val="tx1"/>
              </a:solidFill>
              <a:latin typeface="Source Sans Pro"/>
              <a:ea typeface="Source Sans Pro"/>
            </a:endParaRPr>
          </a:p>
          <a:p>
            <a:pPr marL="457200" indent="-457200">
              <a:buFont typeface="Calibri"/>
              <a:buChar char="-"/>
            </a:pPr>
            <a:r>
              <a:rPr lang="fr-FR" sz="3000">
                <a:solidFill>
                  <a:schemeClr val="tx1"/>
                </a:solidFill>
                <a:latin typeface="Source Sans Pro"/>
                <a:ea typeface="Source Sans Pro"/>
              </a:rPr>
              <a:t>La Kermesse, le 8 juin 2024.</a:t>
            </a:r>
          </a:p>
          <a:p>
            <a:pPr marL="457200" indent="-457200">
              <a:buFont typeface="Calibri"/>
              <a:buChar char="-"/>
            </a:pPr>
            <a:endParaRPr lang="fr-FR" sz="3000" b="0">
              <a:solidFill>
                <a:schemeClr val="tx1"/>
              </a:solidFill>
              <a:latin typeface="Source Sans Pro"/>
              <a:ea typeface="Source Sans Pro"/>
            </a:endParaRPr>
          </a:p>
          <a:p>
            <a:pPr marL="457200" indent="-457200">
              <a:buFont typeface="Calibri"/>
              <a:buChar char="-"/>
            </a:pPr>
            <a:r>
              <a:rPr lang="fr-FR" sz="3000" b="0">
                <a:solidFill>
                  <a:schemeClr val="tx1"/>
                </a:solidFill>
                <a:latin typeface="Source Sans Pro"/>
                <a:ea typeface="Source Sans Pro"/>
              </a:rPr>
              <a:t>Budget prévisionnel : </a:t>
            </a:r>
            <a:endParaRPr lang="fr-FR">
              <a:solidFill>
                <a:schemeClr val="tx1"/>
              </a:solidFill>
            </a:endParaRPr>
          </a:p>
          <a:p>
            <a:r>
              <a:rPr lang="fr-FR" sz="3000" b="0">
                <a:solidFill>
                  <a:schemeClr val="tx1"/>
                </a:solidFill>
                <a:latin typeface="Source Sans Pro"/>
                <a:ea typeface="Source Sans Pro"/>
              </a:rPr>
              <a:t>« Cultivez votre jardin » : BP = 5 050 € (subvention demandée représente 5% du BP)</a:t>
            </a:r>
            <a:endParaRPr lang="fr-FR">
              <a:solidFill>
                <a:schemeClr val="tx1"/>
              </a:solidFill>
            </a:endParaRPr>
          </a:p>
          <a:p>
            <a:r>
              <a:rPr lang="fr-FR" sz="3000" b="0">
                <a:solidFill>
                  <a:schemeClr val="tx1"/>
                </a:solidFill>
                <a:latin typeface="Source Sans Pro"/>
                <a:ea typeface="Source Sans Pro"/>
              </a:rPr>
              <a:t>« Kermesse » : BP = 5 050 € (subvention demandée représente 7% du BP)</a:t>
            </a:r>
            <a:endParaRPr lang="fr-FR">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Afin de soutenir ces actions, il est proposé au Conseil municipal d’attribuer</a:t>
            </a:r>
            <a:r>
              <a:rPr lang="fr-FR" sz="3000">
                <a:solidFill>
                  <a:schemeClr val="tx1"/>
                </a:solidFill>
                <a:latin typeface="Source Sans Pro"/>
                <a:ea typeface="Source Sans Pro"/>
              </a:rPr>
              <a:t> une subvention à projet de 600 € (250 € pour « Cultivez votre jardin » et 350 € pour la Kermesse)</a:t>
            </a:r>
            <a:endParaRPr lang="fr-FR">
              <a:solidFill>
                <a:schemeClr val="tx1"/>
              </a:solidFill>
            </a:endParaRPr>
          </a:p>
        </p:txBody>
      </p:sp>
    </p:spTree>
    <p:extLst>
      <p:ext uri="{BB962C8B-B14F-4D97-AF65-F5344CB8AC3E}">
        <p14:creationId xmlns:p14="http://schemas.microsoft.com/office/powerpoint/2010/main" val="155177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DEL20240326_13 CITOYENNETE ET VIE ASSOCIATIVE – Subvention à projet pour l’Association Tohu-Bohu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58613" y="5164"/>
            <a:ext cx="8978585" cy="6606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400" b="0">
                <a:solidFill>
                  <a:srgbClr val="222222"/>
                </a:solidFill>
                <a:latin typeface="Arial"/>
                <a:ea typeface="Source Sans Pro"/>
                <a:cs typeface="Arial"/>
              </a:rPr>
              <a:t>Projet de la cool Gang de TOHU-BOHU</a:t>
            </a:r>
            <a:br>
              <a:rPr lang="fr-FR" sz="2400" b="0">
                <a:latin typeface="Arial"/>
                <a:ea typeface="Source Sans Pro"/>
                <a:cs typeface="Arial"/>
              </a:rPr>
            </a:br>
            <a:r>
              <a:rPr lang="fr-FR" sz="2400" b="0">
                <a:solidFill>
                  <a:srgbClr val="222222"/>
                </a:solidFill>
                <a:latin typeface="Arial"/>
                <a:ea typeface="Source Sans Pro"/>
                <a:cs typeface="Arial"/>
              </a:rPr>
              <a:t>L’association TOHU-BOHU développe des actions de soutien à la parentalité. L’initiative Cool Gang propose de nombreux évènements tels que des ateliers, des goûters, des causeries et la mise à disposition un certain nombre de ressources sur les thématiques de la parentalité. </a:t>
            </a:r>
            <a:endParaRPr lang="fr-FR" sz="2400" b="0">
              <a:solidFill>
                <a:srgbClr val="000000"/>
              </a:solidFill>
              <a:cs typeface="Arial"/>
            </a:endParaRPr>
          </a:p>
          <a:p>
            <a:r>
              <a:rPr lang="fr-FR" sz="2400" b="0">
                <a:solidFill>
                  <a:srgbClr val="222222"/>
                </a:solidFill>
                <a:latin typeface="Arial"/>
                <a:ea typeface="Source Sans Pro"/>
                <a:cs typeface="Arial"/>
              </a:rPr>
              <a:t>Sur 2022 et 2023 (année scolaire), 42 activités ont été proposées rassemblant 839 personnes. 120 familles sont adhérentes de l’association TOHU BOHU.  Ce sont 20 familles originaires d’Eybens qui participent à ces activités pour la saison 2023/2024</a:t>
            </a:r>
            <a:endParaRPr lang="fr-FR" sz="2400" b="0">
              <a:solidFill>
                <a:srgbClr val="000000"/>
              </a:solidFill>
              <a:cs typeface="Arial"/>
            </a:endParaRPr>
          </a:p>
          <a:p>
            <a:br>
              <a:rPr lang="fr-FR" sz="2400" b="0">
                <a:latin typeface="Arial"/>
                <a:ea typeface="Source Sans Pro"/>
                <a:cs typeface="Arial"/>
              </a:rPr>
            </a:br>
            <a:r>
              <a:rPr lang="fr-FR" sz="2400" b="0">
                <a:solidFill>
                  <a:srgbClr val="222222"/>
                </a:solidFill>
                <a:latin typeface="Arial"/>
                <a:ea typeface="Source Sans Pro"/>
                <a:cs typeface="Arial"/>
              </a:rPr>
              <a:t>BP : 31 928 € (subvention demandée représente 3,13% du BP).</a:t>
            </a:r>
            <a:br>
              <a:rPr lang="fr-FR" sz="2400" b="0">
                <a:latin typeface="Arial"/>
                <a:ea typeface="Source Sans Pro"/>
                <a:cs typeface="Arial"/>
              </a:rPr>
            </a:br>
            <a:r>
              <a:rPr lang="fr-FR" sz="2400" b="0">
                <a:solidFill>
                  <a:srgbClr val="222222"/>
                </a:solidFill>
                <a:latin typeface="Arial"/>
                <a:ea typeface="Source Sans Pro"/>
                <a:cs typeface="Arial"/>
              </a:rPr>
              <a:t>Sur ce projet, d’autres subventions ont été demandées : soit 2 000 € à la Ville de Grenoble et 750 € au FDVA)</a:t>
            </a:r>
            <a:br>
              <a:rPr lang="fr-FR" sz="2400" b="0">
                <a:latin typeface="Arial"/>
                <a:ea typeface="Source Sans Pro"/>
                <a:cs typeface="Arial"/>
              </a:rPr>
            </a:br>
            <a:r>
              <a:rPr lang="fr-FR" sz="2400" b="0">
                <a:solidFill>
                  <a:srgbClr val="222222"/>
                </a:solidFill>
                <a:latin typeface="Arial"/>
                <a:ea typeface="Source Sans Pro"/>
                <a:cs typeface="Arial"/>
              </a:rPr>
              <a:t> </a:t>
            </a:r>
            <a:endParaRPr lang="fr-FR" sz="2400" b="0">
              <a:solidFill>
                <a:srgbClr val="000000"/>
              </a:solidFill>
              <a:cs typeface="Arial"/>
            </a:endParaRPr>
          </a:p>
          <a:p>
            <a:r>
              <a:rPr lang="fr-FR" sz="2400" b="0">
                <a:solidFill>
                  <a:srgbClr val="222222"/>
                </a:solidFill>
                <a:latin typeface="Arial"/>
                <a:ea typeface="Source Sans Pro"/>
                <a:cs typeface="Arial"/>
              </a:rPr>
              <a:t>Il est proposé au Conseil municipal d'accorder une subvention à projet de 1 000 € .</a:t>
            </a:r>
            <a:endParaRPr lang="fr-FR" sz="2400" b="0">
              <a:solidFill>
                <a:schemeClr val="tx1"/>
              </a:solidFill>
            </a:endParaRPr>
          </a:p>
        </p:txBody>
      </p:sp>
    </p:spTree>
    <p:extLst>
      <p:ext uri="{BB962C8B-B14F-4D97-AF65-F5344CB8AC3E}">
        <p14:creationId xmlns:p14="http://schemas.microsoft.com/office/powerpoint/2010/main" val="3657595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DEL20240326_14 CITOYENNETE ET VIE ASSOCIATIVE – Subvention à projet pour l’Association l’Abeille Eybinoise</a:t>
            </a:r>
            <a:r>
              <a:rPr lang="fr-FR" sz="2000">
                <a:solidFill>
                  <a:schemeClr val="bg1"/>
                </a:solidFill>
                <a:latin typeface="Source Sans Pro"/>
                <a:ea typeface="Source Sans Pro"/>
              </a:rPr>
              <a:t> </a:t>
            </a:r>
            <a:endParaRPr lang="fr-F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72990" y="249579"/>
            <a:ext cx="8820435" cy="631847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400" b="0">
                <a:solidFill>
                  <a:schemeClr val="tx1"/>
                </a:solidFill>
                <a:latin typeface="Arial"/>
                <a:ea typeface="Source Sans Pro"/>
                <a:cs typeface="Arial"/>
              </a:rPr>
              <a:t>Subvention à projet pour l’Association l’Abeille Eybinoise </a:t>
            </a:r>
            <a:endParaRPr lang="fr-FR" sz="2400" b="0">
              <a:solidFill>
                <a:schemeClr val="tx1"/>
              </a:solidFill>
              <a:latin typeface="Arial"/>
              <a:cs typeface="Arial"/>
            </a:endParaRPr>
          </a:p>
          <a:p>
            <a:endParaRPr lang="fr-FR" sz="2400" b="0">
              <a:solidFill>
                <a:schemeClr val="tx1"/>
              </a:solidFill>
              <a:latin typeface="Arial"/>
              <a:ea typeface="Source Sans Pro"/>
              <a:cs typeface="Arial"/>
            </a:endParaRPr>
          </a:p>
          <a:p>
            <a:pPr algn="just"/>
            <a:r>
              <a:rPr lang="fr-FR" sz="2400" b="0">
                <a:solidFill>
                  <a:schemeClr val="tx1"/>
                </a:solidFill>
                <a:latin typeface="Arial"/>
                <a:ea typeface="Source Sans Pro"/>
                <a:cs typeface="Arial"/>
              </a:rPr>
              <a:t>1: Pièges à Frelons asiatiques : </a:t>
            </a:r>
            <a:endParaRPr lang="fr-FR" sz="2400">
              <a:solidFill>
                <a:schemeClr val="tx1"/>
              </a:solidFill>
            </a:endParaRPr>
          </a:p>
          <a:p>
            <a:pPr algn="just"/>
            <a:r>
              <a:rPr lang="fr-FR" sz="2400" b="0">
                <a:solidFill>
                  <a:schemeClr val="tx1"/>
                </a:solidFill>
                <a:latin typeface="Arial"/>
                <a:ea typeface="Source Sans Pro"/>
                <a:cs typeface="Arial"/>
              </a:rPr>
              <a:t>Achat de pièges au Syndicat Apicole Dauphinois permettant de lutter au mieux contre l’invasion des frelons asiatiques. Perte de plusieurs ruches l’année 2023. </a:t>
            </a:r>
            <a:endParaRPr lang="fr-FR" sz="2400">
              <a:solidFill>
                <a:schemeClr val="tx1"/>
              </a:solidFill>
            </a:endParaRPr>
          </a:p>
          <a:p>
            <a:pPr algn="just"/>
            <a:endParaRPr lang="fr-FR" sz="2400" b="0">
              <a:solidFill>
                <a:schemeClr val="tx1"/>
              </a:solidFill>
              <a:latin typeface="Arial"/>
              <a:ea typeface="Source Sans Pro"/>
              <a:cs typeface="Arial"/>
            </a:endParaRPr>
          </a:p>
          <a:p>
            <a:pPr algn="just"/>
            <a:r>
              <a:rPr lang="fr-FR" sz="2400" b="0">
                <a:solidFill>
                  <a:schemeClr val="tx1"/>
                </a:solidFill>
                <a:latin typeface="Arial"/>
                <a:ea typeface="Source Sans Pro"/>
                <a:cs typeface="Arial"/>
              </a:rPr>
              <a:t>BP 220€ (subvention demandée représente 50% du BP).</a:t>
            </a:r>
            <a:endParaRPr lang="fr-FR" sz="2400">
              <a:solidFill>
                <a:schemeClr val="tx1"/>
              </a:solidFill>
            </a:endParaRPr>
          </a:p>
          <a:p>
            <a:pPr algn="just"/>
            <a:r>
              <a:rPr lang="fr-FR" sz="2400" b="0">
                <a:solidFill>
                  <a:schemeClr val="tx1"/>
                </a:solidFill>
                <a:latin typeface="Arial"/>
                <a:ea typeface="Source Sans Pro"/>
                <a:cs typeface="Arial"/>
              </a:rPr>
              <a:t>Nous vous proposons de subventionner cette action à 100% soit 220€.</a:t>
            </a:r>
            <a:endParaRPr lang="fr-FR" sz="2400">
              <a:solidFill>
                <a:schemeClr val="tx1"/>
              </a:solidFill>
            </a:endParaRPr>
          </a:p>
          <a:p>
            <a:pPr algn="just"/>
            <a:endParaRPr lang="fr-FR" sz="2400" b="0">
              <a:solidFill>
                <a:schemeClr val="tx1"/>
              </a:solidFill>
              <a:latin typeface="Arial"/>
              <a:ea typeface="Source Sans Pro"/>
              <a:cs typeface="Arial"/>
            </a:endParaRPr>
          </a:p>
          <a:p>
            <a:pPr algn="just"/>
            <a:r>
              <a:rPr lang="fr-FR" sz="2400" b="0">
                <a:solidFill>
                  <a:schemeClr val="tx1"/>
                </a:solidFill>
                <a:latin typeface="Arial"/>
                <a:ea typeface="Source Sans Pro"/>
                <a:cs typeface="Arial"/>
              </a:rPr>
              <a:t>2 : Achat d’un extracteur électrique de Miel, 440€ </a:t>
            </a:r>
            <a:endParaRPr lang="fr-FR" sz="2400">
              <a:solidFill>
                <a:schemeClr val="tx1"/>
              </a:solidFill>
            </a:endParaRPr>
          </a:p>
          <a:p>
            <a:pPr algn="just"/>
            <a:r>
              <a:rPr lang="fr-FR" sz="2400" b="0">
                <a:solidFill>
                  <a:schemeClr val="tx1"/>
                </a:solidFill>
                <a:latin typeface="Arial"/>
                <a:ea typeface="Source Sans Pro"/>
                <a:cs typeface="Arial"/>
              </a:rPr>
              <a:t>Projet d’achat d’un nouvel extracteur électrique de miel pour répondre aux besoins des 25 apiculteurs de l’association. Actuellement, ils en louent un au syndicat apicole.</a:t>
            </a:r>
            <a:endParaRPr lang="fr-FR" sz="2400">
              <a:solidFill>
                <a:schemeClr val="tx1"/>
              </a:solidFill>
              <a:cs typeface="Arial"/>
            </a:endParaRPr>
          </a:p>
          <a:p>
            <a:pPr algn="just"/>
            <a:endParaRPr lang="fr-FR" sz="2400">
              <a:solidFill>
                <a:schemeClr val="tx1"/>
              </a:solidFill>
            </a:endParaRPr>
          </a:p>
          <a:p>
            <a:pPr algn="just"/>
            <a:r>
              <a:rPr lang="fr-FR" sz="2400" b="0">
                <a:solidFill>
                  <a:schemeClr val="tx1"/>
                </a:solidFill>
                <a:latin typeface="Arial"/>
                <a:ea typeface="Source Sans Pro"/>
                <a:cs typeface="Arial"/>
              </a:rPr>
              <a:t>BP 880€ (subvention demandée représente 50% du BP). </a:t>
            </a:r>
            <a:endParaRPr lang="fr-FR" sz="2400">
              <a:solidFill>
                <a:schemeClr val="tx1"/>
              </a:solidFill>
            </a:endParaRPr>
          </a:p>
          <a:p>
            <a:pPr algn="just"/>
            <a:r>
              <a:rPr lang="fr-FR" sz="2400" b="0">
                <a:solidFill>
                  <a:schemeClr val="tx1"/>
                </a:solidFill>
                <a:latin typeface="Arial"/>
                <a:ea typeface="Source Sans Pro"/>
                <a:cs typeface="Arial"/>
              </a:rPr>
              <a:t>Nous vous proposons de subventionner cette action à 50% soit 440€  </a:t>
            </a:r>
            <a:endParaRPr lang="fr-FR" sz="2400" b="0">
              <a:solidFill>
                <a:schemeClr val="tx1"/>
              </a:solidFill>
              <a:latin typeface="Arial"/>
              <a:cs typeface="Arial"/>
            </a:endParaRPr>
          </a:p>
          <a:p>
            <a:pPr algn="just"/>
            <a:endParaRPr lang="fr-FR" sz="2400" b="0">
              <a:solidFill>
                <a:schemeClr val="tx1"/>
              </a:solidFill>
              <a:latin typeface="Arial"/>
              <a:ea typeface="Source Sans Pro"/>
              <a:cs typeface="Arial"/>
            </a:endParaRPr>
          </a:p>
          <a:p>
            <a:r>
              <a:rPr lang="fr-FR" sz="2400" b="0">
                <a:solidFill>
                  <a:schemeClr val="tx1"/>
                </a:solidFill>
                <a:latin typeface="Arial"/>
                <a:ea typeface="Source Sans Pro"/>
                <a:cs typeface="Arial"/>
              </a:rPr>
              <a:t>Il est proposé au Conseil Municipal de subventionner ces projets pour un montant de 660€. </a:t>
            </a:r>
            <a:endParaRPr lang="fr-FR" sz="240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2" name="Encre 1">
                <a:extLst>
                  <a:ext uri="{FF2B5EF4-FFF2-40B4-BE49-F238E27FC236}">
                    <a16:creationId xmlns:a16="http://schemas.microsoft.com/office/drawing/2014/main" id="{4600DDC1-6480-2E00-31DD-AC229B70C7A4}"/>
                  </a:ext>
                </a:extLst>
              </p14:cNvPr>
              <p14:cNvContentPartPr/>
              <p14:nvPr/>
            </p14:nvContentPartPr>
            <p14:xfrm>
              <a:off x="4389549" y="1620591"/>
              <a:ext cx="10732" cy="10732"/>
            </p14:xfrm>
          </p:contentPart>
        </mc:Choice>
        <mc:Fallback xmlns="">
          <p:pic>
            <p:nvPicPr>
              <p:cNvPr id="2" name="Encre 1">
                <a:extLst>
                  <a:ext uri="{FF2B5EF4-FFF2-40B4-BE49-F238E27FC236}">
                    <a16:creationId xmlns:a16="http://schemas.microsoft.com/office/drawing/2014/main" id="{4600DDC1-6480-2E00-31DD-AC229B70C7A4}"/>
                  </a:ext>
                </a:extLst>
              </p:cNvPr>
              <p:cNvPicPr/>
              <p:nvPr/>
            </p:nvPicPr>
            <p:blipFill>
              <a:blip r:embed="rId3"/>
              <a:stretch>
                <a:fillRect/>
              </a:stretch>
            </p:blipFill>
            <p:spPr>
              <a:xfrm>
                <a:off x="3852949" y="1083991"/>
                <a:ext cx="1073200" cy="1073200"/>
              </a:xfrm>
              <a:prstGeom prst="rect">
                <a:avLst/>
              </a:prstGeom>
            </p:spPr>
          </p:pic>
        </mc:Fallback>
      </mc:AlternateContent>
    </p:spTree>
    <p:extLst>
      <p:ext uri="{BB962C8B-B14F-4D97-AF65-F5344CB8AC3E}">
        <p14:creationId xmlns:p14="http://schemas.microsoft.com/office/powerpoint/2010/main" val="46508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DEL20240326_15 CITOYENNETE ET VIE ASSOCIATIVE – Subvention à projet pour le Collectif </a:t>
            </a:r>
            <a:r>
              <a:rPr lang="fr-FR" sz="2000" b="1" err="1">
                <a:solidFill>
                  <a:schemeClr val="bg1"/>
                </a:solidFill>
                <a:latin typeface="Source Sans Pro"/>
                <a:ea typeface="Source Sans Pro"/>
              </a:rPr>
              <a:t>Independencia</a:t>
            </a:r>
            <a:r>
              <a:rPr lang="fr-FR" sz="2000" b="1">
                <a:solidFill>
                  <a:schemeClr val="bg1"/>
                </a:solidFill>
                <a:latin typeface="Source Sans Pro"/>
                <a:ea typeface="Source Sans Pro"/>
              </a:rPr>
              <a:t> Pérou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75322" y="89413"/>
            <a:ext cx="8941755" cy="6607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1400" b="0">
                <a:solidFill>
                  <a:schemeClr val="tx1"/>
                </a:solidFill>
                <a:latin typeface="Arial"/>
                <a:ea typeface="Source Sans Pro"/>
                <a:cs typeface="Times New Roman"/>
              </a:rPr>
              <a:t>Depuis 2022, le Collectif </a:t>
            </a:r>
            <a:r>
              <a:rPr lang="fr-FR" sz="1400" b="0" err="1">
                <a:solidFill>
                  <a:schemeClr val="tx1"/>
                </a:solidFill>
                <a:latin typeface="Arial"/>
                <a:ea typeface="Source Sans Pro"/>
                <a:cs typeface="Times New Roman"/>
              </a:rPr>
              <a:t>Independencia</a:t>
            </a:r>
            <a:r>
              <a:rPr lang="fr-FR" sz="1400" b="0">
                <a:solidFill>
                  <a:schemeClr val="tx1"/>
                </a:solidFill>
                <a:latin typeface="Arial"/>
                <a:ea typeface="Source Sans Pro"/>
                <a:cs typeface="Times New Roman"/>
              </a:rPr>
              <a:t> Pérou porte un projet autour de la nutrition et de l’alimentation auprès des adolescents du nord de Lima, l’un des  quartiers défavorisés de la commune de INDEPENDENCIA, afin de promouvoir des habitudes alimentaires saines.</a:t>
            </a:r>
            <a:endParaRPr lang="en-US" sz="1400">
              <a:solidFill>
                <a:schemeClr val="tx1"/>
              </a:solidFill>
              <a:latin typeface="Arial"/>
              <a:ea typeface="Source Sans Pro"/>
              <a:cs typeface="Arial"/>
            </a:endParaRPr>
          </a:p>
          <a:p>
            <a:pPr algn="just"/>
            <a:endParaRPr lang="fr-FR" sz="1400" b="0">
              <a:solidFill>
                <a:schemeClr val="tx1"/>
              </a:solidFill>
              <a:latin typeface="Arial"/>
              <a:ea typeface="Source Sans Pro"/>
              <a:cs typeface="Times New Roman"/>
            </a:endParaRPr>
          </a:p>
          <a:p>
            <a:pPr algn="just"/>
            <a:r>
              <a:rPr lang="fr-FR" sz="1400" b="0">
                <a:solidFill>
                  <a:schemeClr val="tx1"/>
                </a:solidFill>
                <a:latin typeface="Arial"/>
                <a:ea typeface="Source Sans Pro"/>
                <a:cs typeface="Times New Roman"/>
              </a:rPr>
              <a:t>Depuis la pandémie de la COVID-19, il y'a un accroissement notable de </a:t>
            </a:r>
            <a:r>
              <a:rPr lang="fr-FR" sz="1400" b="0">
                <a:solidFill>
                  <a:schemeClr val="tx1"/>
                </a:solidFill>
                <a:latin typeface="Arial"/>
                <a:ea typeface="Source Sans Pro"/>
                <a:cs typeface="Segoe UI"/>
              </a:rPr>
              <a:t>la pauvreté et de la sous nutrition dans les quartiers défavorisés du nord de Lima.70%</a:t>
            </a:r>
            <a:r>
              <a:rPr lang="fr-FR" sz="1400">
                <a:solidFill>
                  <a:schemeClr val="tx1"/>
                </a:solidFill>
                <a:latin typeface="Arial"/>
                <a:ea typeface="Source Sans Pro"/>
                <a:cs typeface="Segoe UI"/>
              </a:rPr>
              <a:t> </a:t>
            </a:r>
            <a:r>
              <a:rPr lang="fr-FR" sz="1400" b="0">
                <a:solidFill>
                  <a:schemeClr val="tx1"/>
                </a:solidFill>
                <a:latin typeface="Arial"/>
                <a:ea typeface="Source Sans Pro"/>
                <a:cs typeface="Segoe UI"/>
              </a:rPr>
              <a:t>de la population vivent d’un travail informel et se sont  trouvés privés de revenus pendant la pandémie.</a:t>
            </a:r>
          </a:p>
          <a:p>
            <a:pPr algn="just"/>
            <a:r>
              <a:rPr lang="fr-FR" sz="1400" b="0">
                <a:solidFill>
                  <a:schemeClr val="tx1"/>
                </a:solidFill>
                <a:latin typeface="Arial"/>
                <a:ea typeface="Source Sans Pro"/>
                <a:cs typeface="Times New Roman"/>
              </a:rPr>
              <a:t>Parmi les adolescents reçus dans les centres de santé, beaucoup souffrent de surpoids, d'obésité et d'anémie.</a:t>
            </a:r>
            <a:endParaRPr lang="fr-FR" sz="1400">
              <a:solidFill>
                <a:schemeClr val="tx1"/>
              </a:solidFill>
              <a:latin typeface="Arial"/>
              <a:ea typeface="Source Sans Pro"/>
              <a:cs typeface="Arial"/>
            </a:endParaRPr>
          </a:p>
          <a:p>
            <a:pPr algn="just"/>
            <a:endParaRPr lang="fr-FR" sz="1400" b="0">
              <a:solidFill>
                <a:schemeClr val="tx1"/>
              </a:solidFill>
              <a:latin typeface="Arial"/>
              <a:ea typeface="Source Sans Pro"/>
              <a:cs typeface="Times New Roman"/>
            </a:endParaRPr>
          </a:p>
          <a:p>
            <a:pPr algn="just"/>
            <a:r>
              <a:rPr lang="fr-FR" sz="1400">
                <a:solidFill>
                  <a:schemeClr val="tx1"/>
                </a:solidFill>
                <a:latin typeface="Arial"/>
                <a:ea typeface="Source Sans Pro"/>
                <a:cs typeface="Times New Roman"/>
              </a:rPr>
              <a:t>Lors du CM du 24 mars 2022, nous avons accordé 2000€,</a:t>
            </a:r>
            <a:r>
              <a:rPr lang="fr-FR" sz="1400" b="0">
                <a:solidFill>
                  <a:schemeClr val="tx1"/>
                </a:solidFill>
                <a:latin typeface="Arial"/>
                <a:ea typeface="Source Sans Pro"/>
                <a:cs typeface="Times New Roman"/>
              </a:rPr>
              <a:t> ce qui a permis de démarrer :</a:t>
            </a:r>
          </a:p>
          <a:p>
            <a:pPr algn="just"/>
            <a:r>
              <a:rPr lang="fr-FR" sz="1400">
                <a:solidFill>
                  <a:schemeClr val="tx1"/>
                </a:solidFill>
                <a:latin typeface="Arial"/>
                <a:ea typeface="Source Sans Pro"/>
                <a:cs typeface="Times New Roman"/>
              </a:rPr>
              <a:t>LA PHASE 1 : EQUIPEMENT </a:t>
            </a:r>
            <a:endParaRPr lang="fr-FR" sz="1400">
              <a:solidFill>
                <a:schemeClr val="tx1"/>
              </a:solidFill>
              <a:latin typeface="Arial"/>
              <a:cs typeface="Times New Roman"/>
            </a:endParaRPr>
          </a:p>
          <a:p>
            <a:pPr algn="just"/>
            <a:r>
              <a:rPr lang="fr-FR" sz="1400" b="0">
                <a:solidFill>
                  <a:schemeClr val="tx1"/>
                </a:solidFill>
                <a:latin typeface="Arial"/>
                <a:ea typeface="Source Sans Pro"/>
                <a:cs typeface="Times New Roman"/>
              </a:rPr>
              <a:t>Cette a permis d’équiper cinq centres de santé sur dix, en matériel médical (toises, balances professionnelles, roue d’orientation nutritionnelle), du secteur Nord de Lima permettant de diagnostiquer le surpoids, l’obésité et l’anémie.</a:t>
            </a:r>
            <a:endParaRPr lang="fr-FR" sz="1400">
              <a:solidFill>
                <a:schemeClr val="tx1"/>
              </a:solidFill>
              <a:latin typeface="Arial"/>
              <a:ea typeface="Source Sans Pro"/>
              <a:cs typeface="Arial"/>
            </a:endParaRPr>
          </a:p>
          <a:p>
            <a:pPr algn="just"/>
            <a:endParaRPr lang="fr-FR" sz="1400" b="0">
              <a:solidFill>
                <a:schemeClr val="tx1"/>
              </a:solidFill>
              <a:latin typeface="Arial"/>
              <a:ea typeface="Source Sans Pro"/>
              <a:cs typeface="Times New Roman"/>
            </a:endParaRPr>
          </a:p>
          <a:p>
            <a:pPr algn="just"/>
            <a:r>
              <a:rPr lang="fr-FR" sz="1400">
                <a:solidFill>
                  <a:schemeClr val="tx1"/>
                </a:solidFill>
                <a:latin typeface="Arial"/>
                <a:ea typeface="Source Sans Pro"/>
                <a:cs typeface="Times New Roman"/>
              </a:rPr>
              <a:t>Lors du CM du 23 mars 2023, nous avons accordé 1000€</a:t>
            </a:r>
            <a:r>
              <a:rPr lang="fr-FR" sz="1400" b="0">
                <a:solidFill>
                  <a:schemeClr val="tx1"/>
                </a:solidFill>
                <a:latin typeface="Arial"/>
                <a:ea typeface="Source Sans Pro"/>
                <a:cs typeface="Times New Roman"/>
              </a:rPr>
              <a:t> pour poursuivre le travail entamé. </a:t>
            </a:r>
            <a:endParaRPr lang="fr-FR" sz="1400">
              <a:solidFill>
                <a:schemeClr val="tx1"/>
              </a:solidFill>
              <a:latin typeface="Arial"/>
              <a:cs typeface="Arial"/>
            </a:endParaRPr>
          </a:p>
          <a:p>
            <a:pPr algn="just"/>
            <a:r>
              <a:rPr lang="fr-FR" sz="1400">
                <a:solidFill>
                  <a:schemeClr val="tx1"/>
                </a:solidFill>
                <a:latin typeface="Arial"/>
                <a:ea typeface="Source Sans Pro"/>
                <a:cs typeface="Times New Roman"/>
              </a:rPr>
              <a:t>LA PHASE 2 : MISSION DE FAISABILITE DU PROJET</a:t>
            </a:r>
            <a:endParaRPr lang="fr-FR" sz="1400">
              <a:solidFill>
                <a:schemeClr val="tx1"/>
              </a:solidFill>
              <a:latin typeface="Arial"/>
              <a:ea typeface="Source Sans Pro"/>
              <a:cs typeface="Arial"/>
            </a:endParaRPr>
          </a:p>
          <a:p>
            <a:pPr algn="just"/>
            <a:r>
              <a:rPr lang="fr-FR" sz="1400" b="0">
                <a:solidFill>
                  <a:schemeClr val="tx1"/>
                </a:solidFill>
                <a:latin typeface="Arial"/>
                <a:ea typeface="Source Sans Pro"/>
                <a:cs typeface="Times New Roman"/>
              </a:rPr>
              <a:t>Cette phase a consisté à organiser des sessions de rencontres sur place avec les partenaires des centres de santé et centres éducatifs, pour repérer les problématiques de nutrition et prioriser les actions de prévention. Pendant cette phase, 2 centres de santé supplémentaires ont été  équipés, passant de 5 à 7 centres.</a:t>
            </a:r>
            <a:endParaRPr lang="fr-FR" sz="1400">
              <a:solidFill>
                <a:schemeClr val="tx1"/>
              </a:solidFill>
              <a:latin typeface="Arial"/>
              <a:ea typeface="Source Sans Pro"/>
              <a:cs typeface="Arial"/>
            </a:endParaRPr>
          </a:p>
          <a:p>
            <a:pPr algn="just"/>
            <a:endParaRPr lang="fr-FR" sz="1400" b="0">
              <a:solidFill>
                <a:schemeClr val="tx1"/>
              </a:solidFill>
              <a:latin typeface="Arial"/>
              <a:ea typeface="Source Sans Pro"/>
              <a:cs typeface="Times New Roman"/>
            </a:endParaRPr>
          </a:p>
          <a:p>
            <a:pPr algn="just"/>
            <a:endParaRPr lang="fr-FR" sz="1400" b="0">
              <a:solidFill>
                <a:schemeClr val="tx1"/>
              </a:solidFill>
              <a:latin typeface="Arial"/>
              <a:ea typeface="Source Sans Pro"/>
              <a:cs typeface="Times New Roman"/>
            </a:endParaRPr>
          </a:p>
          <a:p>
            <a:pPr algn="just"/>
            <a:r>
              <a:rPr lang="fr-FR" sz="1400">
                <a:solidFill>
                  <a:schemeClr val="tx1"/>
                </a:solidFill>
                <a:latin typeface="Arial"/>
                <a:ea typeface="Source Sans Pro"/>
                <a:cs typeface="Times New Roman"/>
              </a:rPr>
              <a:t>LA PHASE 3 : ACCOMPAGNEMENT DU GREF ET LA COCONSTRUCTION ( outils pédagogiques )</a:t>
            </a:r>
            <a:endParaRPr lang="fr-FR" sz="1400">
              <a:solidFill>
                <a:schemeClr val="tx1"/>
              </a:solidFill>
              <a:latin typeface="Arial"/>
              <a:ea typeface="Source Sans Pro"/>
              <a:cs typeface="Arial"/>
            </a:endParaRPr>
          </a:p>
          <a:p>
            <a:pPr algn="just"/>
            <a:r>
              <a:rPr lang="fr-FR" sz="1400" b="0">
                <a:solidFill>
                  <a:schemeClr val="tx1"/>
                </a:solidFill>
                <a:latin typeface="Arial"/>
                <a:ea typeface="Source Sans Pro"/>
                <a:cs typeface="Times New Roman"/>
              </a:rPr>
              <a:t>Cette phase  vise à soutenir la mission du GREF avec 2 éducatrices qui doivent se rendre au Pérou pour un travail collaboratif avec les acteurs locaux. Cette phase permettra de renforcer les compétences du personnel de santé et éducatif et la Co-construction d’outils pédagogiques et un guide méthodologique à horizon 2025. </a:t>
            </a:r>
            <a:endParaRPr lang="fr-FR" sz="1400">
              <a:solidFill>
                <a:schemeClr val="tx1"/>
              </a:solidFill>
              <a:latin typeface="Arial"/>
              <a:cs typeface="Arial"/>
            </a:endParaRPr>
          </a:p>
          <a:p>
            <a:pPr algn="just"/>
            <a:endParaRPr lang="fr-FR" sz="1400" b="0">
              <a:solidFill>
                <a:schemeClr val="tx1"/>
              </a:solidFill>
              <a:latin typeface="Arial"/>
              <a:ea typeface="Source Sans Pro"/>
              <a:cs typeface="Times New Roman"/>
            </a:endParaRPr>
          </a:p>
          <a:p>
            <a:pPr algn="just"/>
            <a:r>
              <a:rPr lang="fr-FR" sz="1400">
                <a:solidFill>
                  <a:schemeClr val="tx1"/>
                </a:solidFill>
                <a:latin typeface="Arial"/>
                <a:ea typeface="Source Sans Pro"/>
                <a:cs typeface="Times New Roman"/>
              </a:rPr>
              <a:t>BP : 5 300€</a:t>
            </a:r>
            <a:endParaRPr lang="fr-FR" sz="1400">
              <a:solidFill>
                <a:schemeClr val="tx1"/>
              </a:solidFill>
              <a:latin typeface="Arial"/>
              <a:ea typeface="Source Sans Pro"/>
              <a:cs typeface="Arial"/>
            </a:endParaRPr>
          </a:p>
          <a:p>
            <a:pPr algn="just"/>
            <a:endParaRPr lang="fr-FR" sz="1400">
              <a:solidFill>
                <a:schemeClr val="tx1"/>
              </a:solidFill>
              <a:latin typeface="Arial"/>
              <a:ea typeface="Source Sans Pro"/>
              <a:cs typeface="Times New Roman"/>
            </a:endParaRPr>
          </a:p>
          <a:p>
            <a:pPr algn="just"/>
            <a:r>
              <a:rPr lang="fr-FR" sz="1400" b="0">
                <a:solidFill>
                  <a:schemeClr val="tx1"/>
                </a:solidFill>
                <a:latin typeface="Arial"/>
                <a:ea typeface="Source Sans Pro"/>
                <a:cs typeface="Times New Roman"/>
              </a:rPr>
              <a:t>La subvention demandée est de </a:t>
            </a:r>
            <a:r>
              <a:rPr lang="fr-FR" sz="1400">
                <a:solidFill>
                  <a:schemeClr val="tx1"/>
                </a:solidFill>
                <a:latin typeface="Arial"/>
                <a:ea typeface="Source Sans Pro"/>
                <a:cs typeface="Times New Roman"/>
              </a:rPr>
              <a:t>1 000 € </a:t>
            </a:r>
            <a:r>
              <a:rPr lang="fr-FR" sz="1400" b="0">
                <a:solidFill>
                  <a:schemeClr val="tx1"/>
                </a:solidFill>
                <a:latin typeface="Arial"/>
                <a:ea typeface="Source Sans Pro"/>
                <a:cs typeface="Times New Roman"/>
              </a:rPr>
              <a:t>soit 19</a:t>
            </a:r>
            <a:r>
              <a:rPr lang="fr-FR" sz="1400" b="0" i="1">
                <a:solidFill>
                  <a:schemeClr val="tx1"/>
                </a:solidFill>
                <a:latin typeface="Arial"/>
                <a:ea typeface="Source Sans Pro"/>
                <a:cs typeface="Times New Roman"/>
              </a:rPr>
              <a:t>% du BP</a:t>
            </a:r>
            <a:endParaRPr lang="fr-FR" sz="1400">
              <a:solidFill>
                <a:schemeClr val="tx1"/>
              </a:solidFill>
              <a:latin typeface="Arial"/>
              <a:ea typeface="Source Sans Pro"/>
              <a:cs typeface="Arial"/>
            </a:endParaRPr>
          </a:p>
          <a:p>
            <a:pPr algn="just"/>
            <a:r>
              <a:rPr lang="fr-FR" sz="1400">
                <a:solidFill>
                  <a:schemeClr val="tx1"/>
                </a:solidFill>
                <a:latin typeface="Arial"/>
                <a:ea typeface="Source Sans Pro"/>
                <a:cs typeface="Times New Roman"/>
              </a:rPr>
              <a:t>Afin de soutenir cette phase du projet, il est demandé au Conseil municipal d’attribuer une subvention à pro</a:t>
            </a:r>
            <a:r>
              <a:rPr lang="fr-FR" sz="1400">
                <a:solidFill>
                  <a:schemeClr val="tx1"/>
                </a:solidFill>
                <a:latin typeface="Source Sans Pro"/>
                <a:ea typeface="Source Sans Pro"/>
                <a:cs typeface="Times New Roman"/>
              </a:rPr>
              <a:t>jet de 1 000 € .</a:t>
            </a:r>
            <a:endParaRPr lang="fr-FR" sz="1400">
              <a:solidFill>
                <a:schemeClr val="tx1"/>
              </a:solidFill>
              <a:ea typeface="Source Sans Pro"/>
            </a:endParaRPr>
          </a:p>
          <a:p>
            <a:endParaRPr lang="fr-FR" sz="1200" b="0">
              <a:solidFill>
                <a:schemeClr val="tx1"/>
              </a:solidFill>
              <a:latin typeface="Times New Roman"/>
              <a:cs typeface="Times New Roman"/>
            </a:endParaRPr>
          </a:p>
        </p:txBody>
      </p:sp>
    </p:spTree>
    <p:extLst>
      <p:ext uri="{BB962C8B-B14F-4D97-AF65-F5344CB8AC3E}">
        <p14:creationId xmlns:p14="http://schemas.microsoft.com/office/powerpoint/2010/main" val="559173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DEL20240326_16 CITOYENNETE ET VIE ASSOCIATIVE – Convention cadre d’objectifs triennale entre la Commune d’Eybens et l’association Comité d’Echanges Européens d’Eybens</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83257" y="116534"/>
            <a:ext cx="8419979" cy="6362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1200" b="0">
                <a:solidFill>
                  <a:schemeClr val="tx1"/>
                </a:solidFill>
                <a:latin typeface="Arial"/>
                <a:ea typeface="Source Sans Pro"/>
                <a:cs typeface="Arial"/>
              </a:rPr>
              <a:t>En effet, il s’agit de la signature d’une  convention cadre d’objectifs triennale entre la Commune d’Eybens et le Comité d’Echanges Européens d’Eybens. Cette convention définit les objectifs généraux communs ainsi que les engagements réciproques.</a:t>
            </a:r>
            <a:endParaRPr lang="en-US" sz="1200" b="0">
              <a:solidFill>
                <a:schemeClr val="tx1"/>
              </a:solidFill>
              <a:latin typeface="Arial"/>
              <a:ea typeface="Source Sans Pro"/>
              <a:cs typeface="Arial"/>
            </a:endParaRPr>
          </a:p>
          <a:p>
            <a:endParaRPr lang="fr-FR" sz="1200" b="0">
              <a:solidFill>
                <a:schemeClr val="tx1"/>
              </a:solidFill>
              <a:latin typeface="Arial"/>
              <a:ea typeface="Source Sans Pro"/>
              <a:cs typeface="Arial"/>
            </a:endParaRPr>
          </a:p>
          <a:p>
            <a:pPr algn="just"/>
            <a:r>
              <a:rPr lang="fr-FR" sz="1200" b="0">
                <a:solidFill>
                  <a:schemeClr val="tx1"/>
                </a:solidFill>
                <a:latin typeface="Arial"/>
                <a:ea typeface="Source Sans Pro"/>
                <a:cs typeface="Arial"/>
              </a:rPr>
              <a:t>Dans le cadre du jumelage Eybens /</a:t>
            </a:r>
            <a:r>
              <a:rPr lang="fr-FR" sz="1200" b="0" err="1">
                <a:solidFill>
                  <a:schemeClr val="tx1"/>
                </a:solidFill>
                <a:latin typeface="Arial"/>
                <a:ea typeface="Source Sans Pro"/>
                <a:cs typeface="Arial"/>
              </a:rPr>
              <a:t>Arnstorf</a:t>
            </a:r>
            <a:r>
              <a:rPr lang="fr-FR" sz="1200" b="0">
                <a:solidFill>
                  <a:schemeClr val="tx1"/>
                </a:solidFill>
                <a:latin typeface="Arial"/>
                <a:ea typeface="Source Sans Pro"/>
                <a:cs typeface="Arial"/>
              </a:rPr>
              <a:t>, le Comité d'Echanges Européens d'Eybens initie et porte des projets d’échanges interculturels, qui participe à la  politique de la Ville d'Eybens. C’est dans ce contexte que la commune souhaite soutenir cette dynamique.</a:t>
            </a:r>
          </a:p>
          <a:p>
            <a:pPr algn="just"/>
            <a:endParaRPr lang="fr-FR" sz="1200">
              <a:solidFill>
                <a:schemeClr val="tx1"/>
              </a:solidFill>
              <a:latin typeface="Arial"/>
              <a:ea typeface="Source Sans Pro"/>
              <a:cs typeface="Arial"/>
            </a:endParaRPr>
          </a:p>
          <a:p>
            <a:pPr algn="just"/>
            <a:r>
              <a:rPr lang="fr-FR" sz="1200" b="0">
                <a:solidFill>
                  <a:schemeClr val="tx1"/>
                </a:solidFill>
                <a:latin typeface="Source Sans Pro"/>
                <a:ea typeface="Source Sans Pro"/>
                <a:cs typeface="Arial"/>
              </a:rPr>
              <a:t>A ce titre, cette convention d’objectif permet de matérialiser les différents projets portés par le Comité d’Echanges Européens et la Ville d’Eybens, ainsi que les moyens mis à dispositions pour ces derniers.</a:t>
            </a:r>
            <a:endParaRPr lang="fr-FR">
              <a:solidFill>
                <a:schemeClr val="tx1"/>
              </a:solidFill>
            </a:endParaRPr>
          </a:p>
          <a:p>
            <a:pPr algn="just"/>
            <a:endParaRPr lang="fr-FR" sz="1200">
              <a:solidFill>
                <a:schemeClr val="tx1"/>
              </a:solidFill>
              <a:latin typeface="Arial"/>
              <a:ea typeface="Source Sans Pro"/>
              <a:cs typeface="Arial"/>
            </a:endParaRPr>
          </a:p>
          <a:p>
            <a:r>
              <a:rPr lang="fr-FR" sz="1200" b="0">
                <a:solidFill>
                  <a:schemeClr val="tx1"/>
                </a:solidFill>
                <a:latin typeface="Arial"/>
                <a:ea typeface="Source Sans Pro"/>
                <a:cs typeface="Arial"/>
              </a:rPr>
              <a:t>Vous constaterez en annexe qu’il s’agit de trois projets pour l’année 2024 </a:t>
            </a:r>
          </a:p>
          <a:p>
            <a:endParaRPr lang="fr-FR" sz="1200" b="0">
              <a:solidFill>
                <a:schemeClr val="tx1"/>
              </a:solidFill>
              <a:latin typeface="Arial"/>
              <a:ea typeface="Source Sans Pro"/>
              <a:cs typeface="Arial"/>
            </a:endParaRPr>
          </a:p>
          <a:p>
            <a:pPr marL="285750" indent="-285750">
              <a:buFont typeface="Arial"/>
              <a:buChar char="•"/>
            </a:pPr>
            <a:r>
              <a:rPr lang="fr-FR" sz="1200">
                <a:solidFill>
                  <a:schemeClr val="tx1"/>
                </a:solidFill>
                <a:latin typeface="Arial"/>
                <a:ea typeface="Source Sans Pro"/>
                <a:cs typeface="Arial"/>
              </a:rPr>
              <a:t>Projet 1 : Job jeune : accueil d’un jeune allemand ( Adjoint Technique à la piscine)</a:t>
            </a:r>
          </a:p>
          <a:p>
            <a:pPr marL="285750" indent="-285750">
              <a:buFont typeface="Arial"/>
              <a:buChar char="•"/>
            </a:pPr>
            <a:r>
              <a:rPr lang="fr-FR" sz="1200">
                <a:solidFill>
                  <a:schemeClr val="tx1"/>
                </a:solidFill>
                <a:latin typeface="Arial"/>
                <a:ea typeface="Source Sans Pro"/>
                <a:cs typeface="Arial"/>
              </a:rPr>
              <a:t>Projet 2 : Délégation à </a:t>
            </a:r>
            <a:r>
              <a:rPr lang="fr-FR" sz="1200" err="1">
                <a:solidFill>
                  <a:schemeClr val="tx1"/>
                </a:solidFill>
                <a:latin typeface="Arial"/>
                <a:ea typeface="Source Sans Pro"/>
                <a:cs typeface="Arial"/>
              </a:rPr>
              <a:t>Arnstorf</a:t>
            </a:r>
            <a:r>
              <a:rPr lang="fr-FR" sz="1200">
                <a:solidFill>
                  <a:schemeClr val="tx1"/>
                </a:solidFill>
                <a:latin typeface="Arial"/>
                <a:ea typeface="Source Sans Pro"/>
                <a:cs typeface="Arial"/>
              </a:rPr>
              <a:t> pour la fête des associations </a:t>
            </a:r>
          </a:p>
          <a:p>
            <a:pPr marL="285750" indent="-285750">
              <a:buFont typeface="Arial"/>
              <a:buChar char="•"/>
            </a:pPr>
            <a:r>
              <a:rPr lang="fr-FR" sz="1200">
                <a:solidFill>
                  <a:schemeClr val="tx1"/>
                </a:solidFill>
                <a:latin typeface="Arial"/>
                <a:ea typeface="Source Sans Pro"/>
                <a:cs typeface="Arial"/>
              </a:rPr>
              <a:t>Projet 3 : Participation du CEE au Marché de Noël d’Eybens 2024</a:t>
            </a:r>
          </a:p>
          <a:p>
            <a:endParaRPr lang="fr-FR" sz="1200">
              <a:solidFill>
                <a:schemeClr val="tx1"/>
              </a:solidFill>
              <a:latin typeface="Arial"/>
              <a:cs typeface="Arial"/>
            </a:endParaRPr>
          </a:p>
          <a:p>
            <a:r>
              <a:rPr lang="fr-FR" sz="1200">
                <a:solidFill>
                  <a:schemeClr val="tx1"/>
                </a:solidFill>
                <a:latin typeface="Arial"/>
                <a:ea typeface="Source Sans Pro"/>
                <a:cs typeface="Arial"/>
              </a:rPr>
              <a:t>BP : 7512€</a:t>
            </a:r>
          </a:p>
          <a:p>
            <a:endParaRPr lang="fr-FR" sz="1200">
              <a:solidFill>
                <a:schemeClr val="tx1"/>
              </a:solidFill>
              <a:latin typeface="Arial"/>
              <a:ea typeface="Source Sans Pro"/>
              <a:cs typeface="Arial"/>
            </a:endParaRPr>
          </a:p>
          <a:p>
            <a:r>
              <a:rPr lang="fr-FR" sz="1200">
                <a:solidFill>
                  <a:schemeClr val="tx1"/>
                </a:solidFill>
                <a:latin typeface="Arial"/>
                <a:ea typeface="Source Sans Pro"/>
                <a:cs typeface="Arial"/>
              </a:rPr>
              <a:t>Somme affectée au Projet : 3800€  pour 3 personnes (Transport ; Hébergement ; Repas)</a:t>
            </a:r>
          </a:p>
          <a:p>
            <a:endParaRPr lang="fr-FR" sz="1200">
              <a:solidFill>
                <a:schemeClr val="tx1"/>
              </a:solidFill>
              <a:latin typeface="Arial"/>
              <a:ea typeface="Source Sans Pro"/>
              <a:cs typeface="Arial"/>
            </a:endParaRPr>
          </a:p>
          <a:p>
            <a:r>
              <a:rPr lang="fr-FR" sz="1200">
                <a:solidFill>
                  <a:schemeClr val="tx1"/>
                </a:solidFill>
                <a:latin typeface="Arial"/>
                <a:ea typeface="Source Sans Pro"/>
                <a:cs typeface="Arial"/>
              </a:rPr>
              <a:t>Subvention de fonctionnement : 300€</a:t>
            </a:r>
          </a:p>
          <a:p>
            <a:endParaRPr lang="fr-FR" sz="1200">
              <a:solidFill>
                <a:schemeClr val="tx1"/>
              </a:solidFill>
              <a:latin typeface="Arial"/>
              <a:ea typeface="Source Sans Pro"/>
              <a:cs typeface="Arial"/>
            </a:endParaRPr>
          </a:p>
          <a:p>
            <a:r>
              <a:rPr lang="fr-FR" sz="1200">
                <a:solidFill>
                  <a:schemeClr val="tx1"/>
                </a:solidFill>
                <a:latin typeface="Arial"/>
                <a:ea typeface="Source Sans Pro"/>
                <a:cs typeface="Arial"/>
              </a:rPr>
              <a:t>Total: 4100 </a:t>
            </a:r>
          </a:p>
          <a:p>
            <a:endParaRPr lang="fr-FR" sz="1200">
              <a:solidFill>
                <a:schemeClr val="tx1"/>
              </a:solidFill>
              <a:latin typeface="Arial"/>
              <a:cs typeface="Arial"/>
            </a:endParaRPr>
          </a:p>
          <a:p>
            <a:r>
              <a:rPr lang="fr-FR" sz="1200" b="0">
                <a:solidFill>
                  <a:schemeClr val="tx1"/>
                </a:solidFill>
                <a:latin typeface="Arial"/>
                <a:ea typeface="Source Sans Pro"/>
                <a:cs typeface="Arial"/>
              </a:rPr>
              <a:t>Chaque année, l’annexe déterminera les projets qui seront  présentés et votés en Conseil municipal ainsi que le montant de la subvention accordée. </a:t>
            </a:r>
          </a:p>
          <a:p>
            <a:endParaRPr lang="fr-FR" sz="1200" b="0">
              <a:solidFill>
                <a:schemeClr val="tx1"/>
              </a:solidFill>
              <a:latin typeface="Arial"/>
              <a:ea typeface="Source Sans Pro"/>
              <a:cs typeface="Arial"/>
            </a:endParaRPr>
          </a:p>
          <a:p>
            <a:r>
              <a:rPr lang="fr-FR" sz="1200">
                <a:solidFill>
                  <a:schemeClr val="tx1"/>
                </a:solidFill>
                <a:latin typeface="Arial"/>
                <a:ea typeface="Source Sans Pro"/>
                <a:cs typeface="Arial"/>
              </a:rPr>
              <a:t>Il est proposé au Conseil municipal :</a:t>
            </a:r>
          </a:p>
          <a:p>
            <a:endParaRPr lang="fr-FR" sz="1200">
              <a:solidFill>
                <a:schemeClr val="tx1"/>
              </a:solidFill>
              <a:latin typeface="Arial"/>
              <a:ea typeface="Source Sans Pro"/>
              <a:cs typeface="Arial"/>
            </a:endParaRPr>
          </a:p>
          <a:p>
            <a:r>
              <a:rPr lang="fr-FR" sz="1200">
                <a:solidFill>
                  <a:schemeClr val="tx1"/>
                </a:solidFill>
                <a:latin typeface="Arial"/>
                <a:ea typeface="Source Sans Pro"/>
                <a:cs typeface="Arial"/>
              </a:rPr>
              <a:t>-</a:t>
            </a:r>
            <a:r>
              <a:rPr lang="fr-FR" sz="1200" b="0">
                <a:solidFill>
                  <a:schemeClr val="tx1"/>
                </a:solidFill>
                <a:latin typeface="Arial"/>
                <a:ea typeface="Source Sans Pro"/>
                <a:cs typeface="Arial"/>
              </a:rPr>
              <a:t> Permettre au Maire de signer cette convention d’objectif triennal et d’approuver le versement d’une subvention de 4100€ au Comité d’échanges européens pour l’année 2024.</a:t>
            </a:r>
          </a:p>
          <a:p>
            <a:endParaRPr lang="fr-FR" sz="1200" b="0">
              <a:latin typeface="Arial"/>
              <a:cs typeface="Arial"/>
            </a:endParaRPr>
          </a:p>
          <a:p>
            <a:endParaRPr lang="fr-FR" sz="1200" b="0">
              <a:solidFill>
                <a:schemeClr val="tx1"/>
              </a:solidFill>
              <a:latin typeface="Arial"/>
              <a:cs typeface="Arial"/>
            </a:endParaRPr>
          </a:p>
        </p:txBody>
      </p:sp>
    </p:spTree>
    <p:extLst>
      <p:ext uri="{BB962C8B-B14F-4D97-AF65-F5344CB8AC3E}">
        <p14:creationId xmlns:p14="http://schemas.microsoft.com/office/powerpoint/2010/main" val="159260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a:bodyPr>
          <a:lstStyle/>
          <a:p>
            <a:r>
              <a:rPr lang="fr-FR">
                <a:latin typeface="Source Sans Pro"/>
                <a:ea typeface="Source Sans Pro"/>
              </a:rPr>
              <a:t>Décisions</a:t>
            </a:r>
            <a:endParaRPr lang="fr-FR"/>
          </a:p>
        </p:txBody>
      </p:sp>
    </p:spTree>
    <p:extLst>
      <p:ext uri="{BB962C8B-B14F-4D97-AF65-F5344CB8AC3E}">
        <p14:creationId xmlns:p14="http://schemas.microsoft.com/office/powerpoint/2010/main" val="3964280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DEL20240326_17 CITOYENNETE ET VIE ASSOCIATIVE – Convention Ville- EIRAD pour la surveillance et le traitement les moustiques sur les bâtiments communaux</a:t>
            </a:r>
            <a:r>
              <a:rPr lang="fr-FR" sz="2000">
                <a:solidFill>
                  <a:schemeClr val="bg1"/>
                </a:solidFill>
                <a:latin typeface="Source Sans Pro"/>
                <a:ea typeface="Source Sans Pro"/>
              </a:rPr>
              <a:t> </a:t>
            </a:r>
            <a:endParaRPr lang="fr-FR">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77129" y="452964"/>
            <a:ext cx="8439667" cy="605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400" b="0">
                <a:solidFill>
                  <a:schemeClr val="tx1"/>
                </a:solidFill>
                <a:latin typeface="Calibri"/>
                <a:ea typeface="Source Sans Pro"/>
                <a:cs typeface="Calibri"/>
              </a:rPr>
              <a:t>La commune d’Eybens a intégré le périmètre départemental de démoustication en mars 2016 </a:t>
            </a:r>
            <a:endParaRPr lang="fr-FR" sz="2400">
              <a:solidFill>
                <a:schemeClr val="tx1"/>
              </a:solidFill>
            </a:endParaRPr>
          </a:p>
          <a:p>
            <a:pPr algn="just"/>
            <a:endParaRPr lang="fr-FR" sz="2400" b="0">
              <a:solidFill>
                <a:schemeClr val="tx1"/>
              </a:solidFill>
              <a:latin typeface="Calibri"/>
              <a:ea typeface="Source Sans Pro"/>
              <a:cs typeface="Calibri"/>
            </a:endParaRPr>
          </a:p>
          <a:p>
            <a:pPr algn="just"/>
            <a:r>
              <a:rPr lang="fr-FR" sz="2400" b="0">
                <a:solidFill>
                  <a:schemeClr val="tx1"/>
                </a:solidFill>
                <a:latin typeface="Calibri"/>
                <a:ea typeface="Source Sans Pro"/>
                <a:cs typeface="Calibri"/>
              </a:rPr>
              <a:t>le Département ne missionne plus son opérateur  l'EIRAD</a:t>
            </a:r>
            <a:endParaRPr lang="fr-FR" sz="2400">
              <a:solidFill>
                <a:schemeClr val="tx1"/>
              </a:solidFill>
              <a:cs typeface="Calibri"/>
            </a:endParaRPr>
          </a:p>
          <a:p>
            <a:pPr algn="just"/>
            <a:r>
              <a:rPr lang="fr-FR" sz="2400" b="0">
                <a:solidFill>
                  <a:schemeClr val="tx1"/>
                </a:solidFill>
                <a:latin typeface="Calibri"/>
                <a:ea typeface="Source Sans Pro"/>
                <a:cs typeface="Calibri"/>
              </a:rPr>
              <a:t>(entente interdépartementale de démoustification Rhône alpes) </a:t>
            </a:r>
            <a:endParaRPr lang="fr-FR" sz="2400">
              <a:solidFill>
                <a:schemeClr val="tx1"/>
              </a:solidFill>
              <a:cs typeface="Calibri"/>
            </a:endParaRPr>
          </a:p>
          <a:p>
            <a:pPr algn="just"/>
            <a:r>
              <a:rPr lang="fr-FR" sz="2400" b="0">
                <a:solidFill>
                  <a:schemeClr val="tx1"/>
                </a:solidFill>
                <a:latin typeface="Calibri"/>
                <a:ea typeface="Source Sans Pro"/>
                <a:cs typeface="Calibri"/>
              </a:rPr>
              <a:t>pour effectuer une surveillance régulière des productions de moustique-tigre sur l’emprise des bâtiments municipaux des communes. </a:t>
            </a:r>
            <a:endParaRPr lang="fr-FR" sz="2400">
              <a:solidFill>
                <a:schemeClr val="tx1"/>
              </a:solidFill>
            </a:endParaRPr>
          </a:p>
          <a:p>
            <a:pPr algn="just"/>
            <a:endParaRPr lang="fr-FR" sz="2400" b="0">
              <a:solidFill>
                <a:schemeClr val="tx1"/>
              </a:solidFill>
              <a:latin typeface="Calibri"/>
              <a:ea typeface="Source Sans Pro"/>
              <a:cs typeface="Calibri"/>
            </a:endParaRPr>
          </a:p>
          <a:p>
            <a:pPr algn="just"/>
            <a:r>
              <a:rPr lang="fr-FR" sz="2400" b="0">
                <a:solidFill>
                  <a:schemeClr val="tx1"/>
                </a:solidFill>
                <a:latin typeface="Calibri"/>
                <a:ea typeface="Source Sans Pro"/>
                <a:cs typeface="Calibri"/>
              </a:rPr>
              <a:t>Considérant l’importance de maintenir une vigilance sur les équipements communaux accueillant du public, notamment les écoles et équipements petite enfance, la ville missionne par convention pour l’année 2024 l’EIRAD, afin de poursuivre ce diagnostic régulier et le traitement des équipements communaux : rappel des gestes de prévention et traitement anti-larvaire des avaloirs d’eaux pluviales en eau.</a:t>
            </a:r>
            <a:endParaRPr lang="fr-FR" sz="2400">
              <a:solidFill>
                <a:schemeClr val="tx1"/>
              </a:solidFill>
              <a:ea typeface="Source Sans Pro"/>
              <a:cs typeface="Calibri"/>
            </a:endParaRPr>
          </a:p>
          <a:p>
            <a:pPr algn="just"/>
            <a:r>
              <a:rPr lang="fr-FR" sz="2400" b="0">
                <a:solidFill>
                  <a:schemeClr val="tx1"/>
                </a:solidFill>
                <a:latin typeface="Calibri"/>
                <a:ea typeface="Source Sans Pro"/>
                <a:cs typeface="Calibri"/>
              </a:rPr>
              <a:t>Pour précision, le diagnostic et le traitement des avaloirs des voiries métropolitaines sont de la compétence métropolitaine.</a:t>
            </a:r>
            <a:endParaRPr lang="fr-FR" sz="2400">
              <a:solidFill>
                <a:schemeClr val="tx1"/>
              </a:solidFill>
              <a:ea typeface="Source Sans Pro"/>
            </a:endParaRPr>
          </a:p>
          <a:p>
            <a:endParaRPr lang="fr-FR" sz="3000" b="0">
              <a:solidFill>
                <a:schemeClr val="tx1"/>
              </a:solidFill>
            </a:endParaRPr>
          </a:p>
        </p:txBody>
      </p:sp>
    </p:spTree>
    <p:extLst>
      <p:ext uri="{BB962C8B-B14F-4D97-AF65-F5344CB8AC3E}">
        <p14:creationId xmlns:p14="http://schemas.microsoft.com/office/powerpoint/2010/main" val="3407995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204AEB-AFA7-67A7-7829-A98D080272EB}"/>
              </a:ext>
            </a:extLst>
          </p:cNvPr>
          <p:cNvSpPr>
            <a:spLocks noGrp="1"/>
          </p:cNvSpPr>
          <p:nvPr>
            <p:ph type="title"/>
          </p:nvPr>
        </p:nvSpPr>
        <p:spPr>
          <a:xfrm flipV="1">
            <a:off x="3963496" y="345874"/>
            <a:ext cx="7246456" cy="75533"/>
          </a:xfrm>
        </p:spPr>
        <p:txBody>
          <a:bodyPr>
            <a:normAutofit fontScale="90000"/>
          </a:bodyPr>
          <a:lstStyle/>
          <a:p>
            <a:endParaRPr lang="fr-FR"/>
          </a:p>
        </p:txBody>
      </p:sp>
      <p:sp>
        <p:nvSpPr>
          <p:cNvPr id="3" name="Espace réservé du contenu 2">
            <a:extLst>
              <a:ext uri="{FF2B5EF4-FFF2-40B4-BE49-F238E27FC236}">
                <a16:creationId xmlns:a16="http://schemas.microsoft.com/office/drawing/2014/main" id="{BA540C66-5FF7-318C-4344-8E0147ADEC4D}"/>
              </a:ext>
            </a:extLst>
          </p:cNvPr>
          <p:cNvSpPr>
            <a:spLocks noGrp="1"/>
          </p:cNvSpPr>
          <p:nvPr>
            <p:ph idx="1"/>
          </p:nvPr>
        </p:nvSpPr>
        <p:spPr>
          <a:xfrm>
            <a:off x="3152336" y="5372"/>
            <a:ext cx="8610681" cy="6372519"/>
          </a:xfrm>
        </p:spPr>
        <p:txBody>
          <a:bodyPr vert="horz" lIns="91440" tIns="45720" rIns="91440" bIns="45720" rtlCol="0" anchor="t">
            <a:noAutofit/>
          </a:bodyPr>
          <a:lstStyle/>
          <a:p>
            <a:pPr algn="just"/>
            <a:endParaRPr lang="fr-FR" sz="2000"/>
          </a:p>
          <a:p>
            <a:pPr algn="just"/>
            <a:r>
              <a:rPr lang="fr-FR" sz="2400">
                <a:latin typeface="Calibri, serif"/>
                <a:ea typeface="Calibri, serif"/>
                <a:cs typeface="Calibri, serif"/>
              </a:rPr>
              <a:t>La commune d’Eybens reste en 2024 inscrite dans le périmètre départemental de démoustication et bénéficiera, comme les années précédentes des interventions suivantes de l’opérateur EIRAD : réunions publiques, animation , formation des élus et agents de la commune, mis à disposition d’outils de communication. </a:t>
            </a:r>
          </a:p>
          <a:p>
            <a:pPr algn="just"/>
            <a:r>
              <a:rPr lang="fr-FR" sz="2400">
                <a:latin typeface="Calibri, serif"/>
                <a:ea typeface="Calibri, serif"/>
                <a:cs typeface="Calibri, serif"/>
              </a:rPr>
              <a:t>En revanche le nouveau cadre définit par le Département limite les interventions de diagnostic auprès des particuliers, qui devront être regroupées dans la mesure du possible par bâtiments ou lotissement,</a:t>
            </a:r>
          </a:p>
          <a:p>
            <a:pPr algn="just"/>
            <a:r>
              <a:rPr lang="fr-FR" sz="2400">
                <a:solidFill>
                  <a:srgbClr val="000001"/>
                </a:solidFill>
                <a:latin typeface="Source Sans Pro"/>
                <a:ea typeface="Source Sans Pro"/>
                <a:cs typeface="Calibri, serif"/>
              </a:rPr>
              <a:t>La convention annuelle présentée en Annexe définit les missions de l’EIRAD sur la commune pour l’année 2024 pour une enveloppe de 1 780 €. </a:t>
            </a:r>
            <a:endParaRPr lang="fr-FR" sz="2400">
              <a:solidFill>
                <a:srgbClr val="000001"/>
              </a:solidFill>
              <a:latin typeface="Calibri, serif"/>
              <a:ea typeface="Source Sans Pro"/>
              <a:cs typeface="Calibri, serif"/>
            </a:endParaRPr>
          </a:p>
          <a:p>
            <a:pPr algn="just"/>
            <a:r>
              <a:rPr lang="fr-FR" sz="2400">
                <a:solidFill>
                  <a:srgbClr val="000001"/>
                </a:solidFill>
                <a:latin typeface="Source Sans Pro"/>
                <a:ea typeface="Source Sans Pro"/>
                <a:cs typeface="Calibri, serif"/>
              </a:rPr>
              <a:t>Il est proposé au Conseil municipal d’autoriser le Maire à signer la convention entre la ville et l’EIRAD et ses documents afférents. </a:t>
            </a:r>
            <a:endParaRPr lang="fr-FR" sz="2400">
              <a:solidFill>
                <a:srgbClr val="FFFFFF"/>
              </a:solidFill>
              <a:latin typeface="Source Sans Pro"/>
              <a:ea typeface="Source Sans Pro"/>
              <a:cs typeface="Calibri, serif"/>
            </a:endParaRPr>
          </a:p>
          <a:p>
            <a:pPr algn="just"/>
            <a:endParaRPr lang="fr-FR" sz="2400">
              <a:solidFill>
                <a:srgbClr val="000001"/>
              </a:solidFill>
              <a:latin typeface="Calibri, serif"/>
              <a:ea typeface="Source Sans Pro"/>
            </a:endParaRPr>
          </a:p>
        </p:txBody>
      </p:sp>
      <p:sp>
        <p:nvSpPr>
          <p:cNvPr id="4" name="Espace réservé du contenu 3">
            <a:extLst>
              <a:ext uri="{FF2B5EF4-FFF2-40B4-BE49-F238E27FC236}">
                <a16:creationId xmlns:a16="http://schemas.microsoft.com/office/drawing/2014/main" id="{6CD995F1-DE6B-BA8A-283D-63DC6FCDF47D}"/>
              </a:ext>
            </a:extLst>
          </p:cNvPr>
          <p:cNvSpPr>
            <a:spLocks noGrp="1"/>
          </p:cNvSpPr>
          <p:nvPr>
            <p:ph idx="13"/>
          </p:nvPr>
        </p:nvSpPr>
        <p:spPr/>
        <p:txBody>
          <a:bodyPr vert="horz" lIns="91440" tIns="45720" rIns="91440" bIns="45720" rtlCol="0" anchor="t">
            <a:normAutofit/>
          </a:bodyPr>
          <a:lstStyle/>
          <a:p>
            <a:r>
              <a:rPr lang="fr-FR">
                <a:solidFill>
                  <a:schemeClr val="bg1"/>
                </a:solidFill>
                <a:latin typeface="Source Sans Pro"/>
                <a:ea typeface="Source Sans Pro"/>
              </a:rPr>
              <a:t>DEL20240326_17 CITOYENNETE ET VIE ASSOCIATIVE – Convention Ville- EIRAD pour la surveillance et le traitement les moustiques sur les bâtiments communaux</a:t>
            </a:r>
            <a:r>
              <a:rPr lang="fr-FR" b="0">
                <a:solidFill>
                  <a:schemeClr val="bg1"/>
                </a:solidFill>
                <a:latin typeface="Source Sans Pro"/>
                <a:ea typeface="Source Sans Pro"/>
              </a:rPr>
              <a:t> </a:t>
            </a:r>
            <a:endParaRPr lang="fr-FR">
              <a:solidFill>
                <a:schemeClr val="bg1"/>
              </a:solidFill>
              <a:latin typeface="Source Sans Pro"/>
              <a:ea typeface="Source Sans Pro"/>
            </a:endParaRPr>
          </a:p>
        </p:txBody>
      </p:sp>
    </p:spTree>
    <p:extLst>
      <p:ext uri="{BB962C8B-B14F-4D97-AF65-F5344CB8AC3E}">
        <p14:creationId xmlns:p14="http://schemas.microsoft.com/office/powerpoint/2010/main" val="2939271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DEL20240326_18 EDUCATION, SPORT ET 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Tarification des spectacles de la saison culturelle 2024/2025</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58613" y="192070"/>
            <a:ext cx="8921076" cy="6174698"/>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Permettre l'accès du plus large public au spectacle </a:t>
            </a:r>
            <a:endParaRPr lang="fr-FR">
              <a:solidFill>
                <a:schemeClr val="tx1"/>
              </a:solidFill>
            </a:endParaRPr>
          </a:p>
          <a:p>
            <a:r>
              <a:rPr lang="fr-FR" sz="3000" b="0">
                <a:solidFill>
                  <a:schemeClr val="tx1"/>
                </a:solidFill>
                <a:latin typeface="Source Sans Pro"/>
                <a:ea typeface="Source Sans Pro"/>
              </a:rPr>
              <a:t>vivant. </a:t>
            </a:r>
            <a:endParaRPr lang="fr-FR">
              <a:solidFill>
                <a:schemeClr val="tx1"/>
              </a:solidFill>
            </a:endParaRPr>
          </a:p>
          <a:p>
            <a:r>
              <a:rPr lang="fr-FR" sz="3000" b="0">
                <a:solidFill>
                  <a:schemeClr val="tx1"/>
                </a:solidFill>
                <a:latin typeface="Source Sans Pro"/>
                <a:ea typeface="Source Sans Pro"/>
              </a:rPr>
              <a:t>Fidélisation des publics et incitation à la fréquentation des lieux de spectacle à travers l'abonnement.</a:t>
            </a:r>
            <a:endParaRPr lang="fr-FR" sz="3000" b="0">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Tarifs identiques à ceux de la saison dernière</a:t>
            </a:r>
            <a:endParaRPr lang="fr-FR">
              <a:solidFill>
                <a:schemeClr val="tx1"/>
              </a:solidFill>
            </a:endParaRPr>
          </a:p>
          <a:p>
            <a:r>
              <a:rPr lang="fr-FR" sz="3000" b="0">
                <a:solidFill>
                  <a:schemeClr val="tx1"/>
                </a:solidFill>
                <a:latin typeface="Source Sans Pro"/>
                <a:ea typeface="Source Sans Pro"/>
              </a:rPr>
              <a:t>Ajout de 2 tarifs spécifiques :</a:t>
            </a:r>
          </a:p>
          <a:p>
            <a:r>
              <a:rPr lang="fr-FR" sz="3000" b="0">
                <a:solidFill>
                  <a:schemeClr val="tx1"/>
                </a:solidFill>
                <a:latin typeface="Source Sans Pro"/>
                <a:ea typeface="Source Sans Pro"/>
              </a:rPr>
              <a:t>La leçon impertinente de Zou #2 " : 12 € la première et 8€ les suivantes</a:t>
            </a:r>
            <a:endParaRPr lang="fr-FR" sz="3000" b="0">
              <a:solidFill>
                <a:schemeClr val="tx1"/>
              </a:solidFill>
            </a:endParaRPr>
          </a:p>
          <a:p>
            <a:r>
              <a:rPr lang="fr-FR" sz="3000" b="0">
                <a:solidFill>
                  <a:schemeClr val="tx1"/>
                </a:solidFill>
                <a:latin typeface="Source Sans Pro"/>
                <a:ea typeface="Source Sans Pro"/>
              </a:rPr>
              <a:t>Adhérents du Centre des Arts du récit : tarif abonnement 13 € </a:t>
            </a:r>
            <a:endParaRPr lang="fr-FR" sz="3000" b="0">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Maintien du tarif Famille-adulte : pour la saison 23/24 129 adultes ont accompagné 206 enfants</a:t>
            </a:r>
            <a:endParaRPr lang="fr-FR" sz="3000" b="0">
              <a:solidFill>
                <a:schemeClr val="tx1"/>
              </a:solidFill>
            </a:endParaRPr>
          </a:p>
          <a:p>
            <a:r>
              <a:rPr lang="fr-FR" sz="3000" b="0">
                <a:solidFill>
                  <a:schemeClr val="tx1"/>
                </a:solidFill>
                <a:latin typeface="Source Sans Pro"/>
                <a:ea typeface="Source Sans Pro"/>
              </a:rPr>
              <a:t>Modification de l'intitulé des moyens de paiement des partenaires</a:t>
            </a:r>
            <a:endParaRPr lang="fr-FR" sz="3000" b="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55501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DEL20240326_19 EDUCATION, SPORT ET 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Tarification des actions culturelles</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02386" y="350220"/>
            <a:ext cx="8762926" cy="60021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a:p>
            <a:r>
              <a:rPr lang="fr-FR" sz="3000" b="0">
                <a:solidFill>
                  <a:schemeClr val="tx1"/>
                </a:solidFill>
                <a:latin typeface="Source Sans Pro"/>
                <a:ea typeface="Source Sans Pro"/>
              </a:rPr>
              <a:t>Redéfinition de l'action culturelle soumise à tarification : ouverte à tous les publics hormis les master class du CRC</a:t>
            </a:r>
          </a:p>
          <a:p>
            <a:endParaRPr lang="fr-FR" sz="3000" b="0">
              <a:solidFill>
                <a:schemeClr val="tx1"/>
              </a:solidFill>
            </a:endParaRPr>
          </a:p>
          <a:p>
            <a:endParaRPr lang="fr-FR" sz="3000" b="0">
              <a:solidFill>
                <a:schemeClr val="tx1"/>
              </a:solidFill>
            </a:endParaRPr>
          </a:p>
          <a:p>
            <a:r>
              <a:rPr lang="fr-FR" sz="3000" b="0">
                <a:solidFill>
                  <a:schemeClr val="tx1"/>
                </a:solidFill>
                <a:latin typeface="Source Sans Pro"/>
                <a:ea typeface="Source Sans Pro"/>
              </a:rPr>
              <a:t>Tarification pour les bénéficiaires des minimas sociaux</a:t>
            </a: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                                                             Eybinois       Extérieur</a:t>
            </a:r>
            <a:endParaRPr lang="fr-FR">
              <a:solidFill>
                <a:schemeClr val="tx1"/>
              </a:solidFill>
              <a:latin typeface="Source Sans Pro"/>
              <a:ea typeface="Source Sans Pro"/>
            </a:endParaRPr>
          </a:p>
          <a:p>
            <a:r>
              <a:rPr lang="fr-FR" sz="3000" b="0">
                <a:solidFill>
                  <a:schemeClr val="tx1"/>
                </a:solidFill>
                <a:latin typeface="Source Sans Pro"/>
                <a:ea typeface="Source Sans Pro"/>
              </a:rPr>
              <a:t>Tarif enfant/jeune de –25 ans       2 €                  4 €</a:t>
            </a:r>
            <a:endParaRPr lang="fr-FR">
              <a:solidFill>
                <a:schemeClr val="tx1"/>
              </a:solidFill>
              <a:latin typeface="Source Sans Pro"/>
              <a:ea typeface="Source Sans Pro"/>
            </a:endParaRPr>
          </a:p>
          <a:p>
            <a:r>
              <a:rPr lang="fr-FR" sz="3000" b="0">
                <a:solidFill>
                  <a:schemeClr val="tx1"/>
                </a:solidFill>
                <a:latin typeface="Source Sans Pro"/>
                <a:ea typeface="Source Sans Pro"/>
              </a:rPr>
              <a:t>Tarif adulte                                            4 €                  6 €</a:t>
            </a:r>
            <a:endParaRPr lang="fr-FR">
              <a:solidFill>
                <a:schemeClr val="tx1"/>
              </a:solidFill>
              <a:latin typeface="Source Sans Pro"/>
              <a:ea typeface="Source Sans Pro"/>
            </a:endParaRPr>
          </a:p>
          <a:p>
            <a:r>
              <a:rPr lang="fr-FR" sz="3000" b="0">
                <a:solidFill>
                  <a:schemeClr val="tx1"/>
                </a:solidFill>
                <a:latin typeface="Source Sans Pro"/>
                <a:ea typeface="Source Sans Pro"/>
              </a:rPr>
              <a:t>Tarif famille (à partir de 2 pers)     5 €               10 €</a:t>
            </a:r>
            <a:endParaRPr lang="fr-FR">
              <a:solidFill>
                <a:schemeClr val="tx1"/>
              </a:solidFill>
              <a:latin typeface="Source Sans Pro"/>
              <a:ea typeface="Source Sans Pro"/>
            </a:endParaRPr>
          </a:p>
          <a:p>
            <a:r>
              <a:rPr lang="fr-FR" sz="3000" b="0">
                <a:solidFill>
                  <a:schemeClr val="tx1"/>
                </a:solidFill>
                <a:latin typeface="Source Sans Pro"/>
                <a:ea typeface="Source Sans Pro"/>
              </a:rPr>
              <a:t>Tarif minima sociaux                               Gratuité</a:t>
            </a:r>
            <a:endParaRPr lang="fr-FR">
              <a:solidFill>
                <a:schemeClr val="tx1"/>
              </a:solidFill>
              <a:latin typeface="Source Sans Pro"/>
              <a:ea typeface="Source Sans Pro"/>
            </a:endParaRPr>
          </a:p>
          <a:p>
            <a:endParaRPr lang="fr-FR" sz="3000" b="0">
              <a:solidFill>
                <a:schemeClr val="tx1"/>
              </a:solidFill>
            </a:endParaRPr>
          </a:p>
        </p:txBody>
      </p:sp>
    </p:spTree>
    <p:extLst>
      <p:ext uri="{BB962C8B-B14F-4D97-AF65-F5344CB8AC3E}">
        <p14:creationId xmlns:p14="http://schemas.microsoft.com/office/powerpoint/2010/main" val="3593083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DEL20240326_20 EDUCATION, SPORT ET CULTURE – Modification de la tarification du Conservatoire de musique et de danse de la commune d'Eybens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30499" y="220824"/>
            <a:ext cx="8964208" cy="624658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Identification de trois nouveaux parcours pédagogiques à insérer dans la grille tarifaire du CRC</a:t>
            </a:r>
          </a:p>
          <a:p>
            <a:endParaRPr lang="fr-FR" sz="3000" b="0">
              <a:solidFill>
                <a:schemeClr val="tx1"/>
              </a:solidFill>
            </a:endParaRPr>
          </a:p>
          <a:p>
            <a:r>
              <a:rPr lang="fr-FR" sz="3000" b="0">
                <a:solidFill>
                  <a:schemeClr val="tx1"/>
                </a:solidFill>
                <a:latin typeface="Source Sans Pro"/>
                <a:ea typeface="Source Sans Pro"/>
              </a:rPr>
              <a:t>Parcours initiation instrumentale collectif </a:t>
            </a:r>
            <a:endParaRPr lang="fr-FR" sz="3000" b="0">
              <a:solidFill>
                <a:schemeClr val="tx1"/>
              </a:solidFill>
            </a:endParaRPr>
          </a:p>
          <a:p>
            <a:r>
              <a:rPr lang="fr-FR" sz="3000" b="0">
                <a:solidFill>
                  <a:schemeClr val="tx1"/>
                </a:solidFill>
                <a:latin typeface="Source Sans Pro"/>
                <a:ea typeface="Source Sans Pro"/>
              </a:rPr>
              <a:t>Parcours initiation instrumentale individuel </a:t>
            </a:r>
          </a:p>
          <a:p>
            <a:r>
              <a:rPr lang="fr-FR" sz="3000" b="0">
                <a:solidFill>
                  <a:schemeClr val="tx1"/>
                </a:solidFill>
                <a:latin typeface="Source Sans Pro"/>
                <a:ea typeface="Source Sans Pro"/>
              </a:rPr>
              <a:t>Ces 2 parcours s'adressent aux enfants ayant 6 ans au 31/12 de l'année en cours et sur validation de l'équipe pédagogique</a:t>
            </a:r>
          </a:p>
          <a:p>
            <a:endParaRPr lang="fr-FR" sz="3000" b="0">
              <a:solidFill>
                <a:schemeClr val="tx1"/>
              </a:solidFill>
            </a:endParaRPr>
          </a:p>
          <a:p>
            <a:r>
              <a:rPr lang="fr-FR" sz="3000" b="0">
                <a:solidFill>
                  <a:schemeClr val="tx1"/>
                </a:solidFill>
                <a:latin typeface="Source Sans Pro"/>
                <a:ea typeface="Source Sans Pro"/>
              </a:rPr>
              <a:t>Parcours post-CEM : 1 cours individuel de 45mn + une pratique collective</a:t>
            </a:r>
            <a:endParaRPr lang="fr-FR" sz="3000" b="0">
              <a:solidFill>
                <a:schemeClr val="tx1"/>
              </a:solidFill>
            </a:endParaRPr>
          </a:p>
          <a:p>
            <a:pPr marL="457200" indent="-457200">
              <a:buFont typeface="Wingdings"/>
              <a:buChar char="Ø"/>
            </a:pPr>
            <a:r>
              <a:rPr lang="fr-FR" sz="3000" b="0">
                <a:solidFill>
                  <a:schemeClr val="tx1"/>
                </a:solidFill>
                <a:latin typeface="Source Sans Pro"/>
                <a:ea typeface="Source Sans Pro"/>
              </a:rPr>
              <a:t>Permet de garder les grands élèves formés en soutenant leur pratique individuelle</a:t>
            </a:r>
            <a:endParaRPr lang="fr-FR" sz="3000" b="0">
              <a:solidFill>
                <a:schemeClr val="tx1"/>
              </a:solidFill>
            </a:endParaRPr>
          </a:p>
          <a:p>
            <a:pPr marL="457200" indent="-457200">
              <a:buFont typeface="Wingdings"/>
              <a:buChar char="Ø"/>
            </a:pPr>
            <a:r>
              <a:rPr lang="fr-FR" sz="3000" b="0">
                <a:solidFill>
                  <a:schemeClr val="tx1"/>
                </a:solidFill>
                <a:latin typeface="Source Sans Pro"/>
                <a:ea typeface="Source Sans Pro"/>
              </a:rPr>
              <a:t>Soutien des orchestres du CRC</a:t>
            </a:r>
            <a:endParaRPr lang="fr-FR" sz="3000" b="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3195804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ACAFDB-FA45-F322-1101-875574B7D976}"/>
              </a:ext>
            </a:extLst>
          </p:cNvPr>
          <p:cNvSpPr>
            <a:spLocks noGrp="1"/>
          </p:cNvSpPr>
          <p:nvPr>
            <p:ph idx="1"/>
          </p:nvPr>
        </p:nvSpPr>
        <p:spPr>
          <a:xfrm>
            <a:off x="3031752" y="121551"/>
            <a:ext cx="9049886" cy="6201381"/>
          </a:xfrm>
        </p:spPr>
        <p:txBody>
          <a:bodyPr vert="horz" lIns="91440" tIns="45720" rIns="91440" bIns="45720" rtlCol="0" anchor="t">
            <a:normAutofit/>
          </a:bodyPr>
          <a:lstStyle/>
          <a:p>
            <a:r>
              <a:rPr lang="fr-FR" sz="3000">
                <a:latin typeface="Source Sans Pro"/>
                <a:ea typeface="Source Sans Pro"/>
              </a:rPr>
              <a:t>Tarification des ateliers pédagogiques</a:t>
            </a:r>
          </a:p>
          <a:p>
            <a:pPr marL="0" indent="0">
              <a:buNone/>
            </a:pPr>
            <a:r>
              <a:rPr lang="fr-FR" sz="3000">
                <a:latin typeface="Source Sans Pro"/>
                <a:ea typeface="Source Sans Pro"/>
              </a:rPr>
              <a:t>Ils sont proposés dans le cadre du cursus des élèves et sont inclus dans leur cotisation annuelle</a:t>
            </a:r>
          </a:p>
          <a:p>
            <a:pPr marL="0" indent="0">
              <a:buNone/>
            </a:pPr>
            <a:r>
              <a:rPr lang="fr-FR" sz="3000">
                <a:latin typeface="Source Sans Pro"/>
                <a:ea typeface="Source Sans Pro"/>
              </a:rPr>
              <a:t>Ces ateliers peuvent être proposés au public extérieur et de ce fait, seront facturés </a:t>
            </a:r>
          </a:p>
          <a:p>
            <a:pPr marL="0" indent="0">
              <a:buNone/>
            </a:pPr>
            <a:r>
              <a:rPr lang="fr-FR" sz="3000">
                <a:latin typeface="Source Sans Pro"/>
                <a:ea typeface="Source Sans Pro"/>
              </a:rPr>
              <a:t>Proposition d'appliquer la grille tarifaire des actions culturelles de l'Odyssée</a:t>
            </a:r>
          </a:p>
          <a:p>
            <a:pPr marL="0" indent="0">
              <a:buNone/>
            </a:pPr>
            <a:endParaRPr lang="fr-FR" sz="3000">
              <a:latin typeface="Source Sans Pro"/>
              <a:ea typeface="Source Sans Pro"/>
            </a:endParaRPr>
          </a:p>
          <a:p>
            <a:pPr marL="0" indent="0">
              <a:spcBef>
                <a:spcPct val="0"/>
              </a:spcBef>
              <a:buNone/>
            </a:pPr>
            <a:r>
              <a:rPr lang="fr-FR" sz="3000">
                <a:latin typeface="Source Sans Pro"/>
                <a:ea typeface="Source Sans Pro"/>
                <a:cs typeface="Segoe UI"/>
              </a:rPr>
              <a:t>                                                             Eybinois       Extérieur</a:t>
            </a:r>
          </a:p>
          <a:p>
            <a:pPr marL="0" indent="0">
              <a:spcBef>
                <a:spcPct val="0"/>
              </a:spcBef>
              <a:buNone/>
            </a:pPr>
            <a:r>
              <a:rPr lang="fr-FR" sz="3000">
                <a:latin typeface="Source Sans Pro"/>
                <a:ea typeface="Source Sans Pro"/>
                <a:cs typeface="Segoe UI"/>
              </a:rPr>
              <a:t>Tarif enfant/jeune de –25 ans       2 €                  4 €</a:t>
            </a:r>
          </a:p>
          <a:p>
            <a:pPr marL="0" indent="0">
              <a:spcBef>
                <a:spcPct val="0"/>
              </a:spcBef>
              <a:buNone/>
            </a:pPr>
            <a:r>
              <a:rPr lang="fr-FR" sz="3000">
                <a:latin typeface="Source Sans Pro"/>
                <a:ea typeface="Source Sans Pro"/>
                <a:cs typeface="Segoe UI"/>
              </a:rPr>
              <a:t>Tarif adulte                                            4 €                  6 €</a:t>
            </a:r>
          </a:p>
          <a:p>
            <a:pPr marL="0" indent="0">
              <a:spcBef>
                <a:spcPct val="0"/>
              </a:spcBef>
              <a:buNone/>
            </a:pPr>
            <a:r>
              <a:rPr lang="fr-FR" sz="3000">
                <a:latin typeface="Source Sans Pro"/>
                <a:ea typeface="Source Sans Pro"/>
                <a:cs typeface="Segoe UI"/>
              </a:rPr>
              <a:t>Tarif famille (à partir de 2 pers)     5 €               10 €</a:t>
            </a:r>
          </a:p>
          <a:p>
            <a:pPr marL="0" indent="0">
              <a:spcBef>
                <a:spcPct val="0"/>
              </a:spcBef>
              <a:buNone/>
            </a:pPr>
            <a:r>
              <a:rPr lang="fr-FR" sz="3000">
                <a:latin typeface="Source Sans Pro"/>
                <a:ea typeface="Source Sans Pro"/>
                <a:cs typeface="Segoe UI"/>
              </a:rPr>
              <a:t>Tarif minima sociaux                               Gratuité</a:t>
            </a:r>
          </a:p>
          <a:p>
            <a:pPr marL="0" indent="0">
              <a:buNone/>
            </a:pPr>
            <a:endParaRPr lang="fr-FR">
              <a:latin typeface="Source Sans Pro"/>
              <a:ea typeface="Source Sans Pro"/>
            </a:endParaRPr>
          </a:p>
        </p:txBody>
      </p:sp>
      <p:sp>
        <p:nvSpPr>
          <p:cNvPr id="4" name="Espace réservé du contenu 3">
            <a:extLst>
              <a:ext uri="{FF2B5EF4-FFF2-40B4-BE49-F238E27FC236}">
                <a16:creationId xmlns:a16="http://schemas.microsoft.com/office/drawing/2014/main" id="{D20D8D91-CD45-11ED-4EC3-DA26DB23A3B4}"/>
              </a:ext>
            </a:extLst>
          </p:cNvPr>
          <p:cNvSpPr>
            <a:spLocks noGrp="1"/>
          </p:cNvSpPr>
          <p:nvPr>
            <p:ph idx="13"/>
          </p:nvPr>
        </p:nvSpPr>
        <p:spPr>
          <a:xfrm>
            <a:off x="32915" y="1330030"/>
            <a:ext cx="2991803" cy="4332325"/>
          </a:xfrm>
        </p:spPr>
        <p:txBody>
          <a:bodyPr vert="horz" lIns="91440" tIns="45720" rIns="91440" bIns="45720" rtlCol="0" anchor="t">
            <a:normAutofit/>
          </a:bodyPr>
          <a:lstStyle/>
          <a:p>
            <a:pPr algn="ctr"/>
            <a:r>
              <a:rPr lang="fr-FR" sz="2000" b="1" baseline="0">
                <a:solidFill>
                  <a:srgbClr val="FFFFFF"/>
                </a:solidFill>
                <a:latin typeface="Source Sans Pro"/>
                <a:ea typeface="Source Sans Pro"/>
              </a:rPr>
              <a:t>DEL20240326_20 </a:t>
            </a:r>
            <a:endParaRPr lang="fr-FR">
              <a:ea typeface="Source Sans Pro"/>
            </a:endParaRPr>
          </a:p>
          <a:p>
            <a:pPr algn="ctr"/>
            <a:r>
              <a:rPr lang="fr-FR" sz="2000" b="1" baseline="0">
                <a:solidFill>
                  <a:srgbClr val="FFFFFF"/>
                </a:solidFill>
                <a:latin typeface="Source Sans Pro"/>
                <a:ea typeface="Source Sans Pro"/>
              </a:rPr>
              <a:t>EDUCATION, SPORT </a:t>
            </a:r>
            <a:endParaRPr lang="fr-FR">
              <a:ea typeface="Source Sans Pro"/>
            </a:endParaRPr>
          </a:p>
          <a:p>
            <a:pPr algn="ctr"/>
            <a:r>
              <a:rPr lang="fr-FR" sz="2000" b="1" baseline="0">
                <a:solidFill>
                  <a:srgbClr val="FFFFFF"/>
                </a:solidFill>
                <a:latin typeface="Source Sans Pro"/>
                <a:ea typeface="Source Sans Pro"/>
              </a:rPr>
              <a:t>ET CULTURE – Modification de</a:t>
            </a:r>
            <a:r>
              <a:rPr lang="fr-FR">
                <a:latin typeface="Source Sans Pro"/>
                <a:ea typeface="Source Sans Pro"/>
              </a:rPr>
              <a:t> la</a:t>
            </a:r>
            <a:r>
              <a:rPr lang="fr-FR" sz="2000" b="1" baseline="0">
                <a:solidFill>
                  <a:srgbClr val="FFFFFF"/>
                </a:solidFill>
                <a:latin typeface="Source Sans Pro"/>
                <a:ea typeface="Source Sans Pro"/>
              </a:rPr>
              <a:t> tarification du Conservatoire de musique et de danse de la commune d'Eybens</a:t>
            </a:r>
            <a:endParaRPr lang="fr-FR">
              <a:ea typeface="Source Sans Pro"/>
            </a:endParaRPr>
          </a:p>
        </p:txBody>
      </p:sp>
    </p:spTree>
    <p:extLst>
      <p:ext uri="{BB962C8B-B14F-4D97-AF65-F5344CB8AC3E}">
        <p14:creationId xmlns:p14="http://schemas.microsoft.com/office/powerpoint/2010/main" val="1259935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DEL20240326_21 EDUCATION, SPORT ET CULTURE – Subvention à projet - Association Impulsion</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73632" y="249579"/>
            <a:ext cx="8705416" cy="6189076"/>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Association culturelle eybinoise visant à promouvoir l’art de la danse à travers des cours, des </a:t>
            </a:r>
            <a:endParaRPr lang="fr-FR">
              <a:solidFill>
                <a:schemeClr val="tx1"/>
              </a:solidFill>
            </a:endParaRPr>
          </a:p>
          <a:p>
            <a:r>
              <a:rPr lang="fr-FR" sz="3000" b="0">
                <a:solidFill>
                  <a:schemeClr val="tx1"/>
                </a:solidFill>
                <a:latin typeface="Source Sans Pro"/>
                <a:ea typeface="Source Sans Pro"/>
              </a:rPr>
              <a:t>participations à diverses manifestations de danse. </a:t>
            </a:r>
            <a:endParaRPr lang="fr-FR">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Spectacle de fin d'année dans l’auditorium de l’Odyssée.</a:t>
            </a:r>
            <a:endParaRPr lang="fr-FR">
              <a:solidFill>
                <a:schemeClr val="tx1"/>
              </a:solidFill>
              <a:latin typeface="Source Sans Pro"/>
              <a:ea typeface="Source Sans Pro"/>
            </a:endParaRPr>
          </a:p>
          <a:p>
            <a:pPr marL="457200" indent="-457200">
              <a:buFont typeface="Arial"/>
              <a:buChar char="•"/>
            </a:pPr>
            <a:r>
              <a:rPr lang="fr-FR" sz="3000" b="0">
                <a:solidFill>
                  <a:schemeClr val="tx1"/>
                </a:solidFill>
                <a:latin typeface="Source Sans Pro"/>
                <a:ea typeface="Source Sans Pro"/>
              </a:rPr>
              <a:t> Fédérer l’ensemble des adhérents  </a:t>
            </a:r>
            <a:endParaRPr lang="fr-FR">
              <a:solidFill>
                <a:schemeClr val="tx1"/>
              </a:solidFill>
            </a:endParaRPr>
          </a:p>
          <a:p>
            <a:pPr marL="457200" indent="-457200">
              <a:buFont typeface="Arial"/>
              <a:buChar char="•"/>
            </a:pPr>
            <a:r>
              <a:rPr lang="fr-FR" sz="3000" b="0">
                <a:solidFill>
                  <a:schemeClr val="tx1"/>
                </a:solidFill>
                <a:latin typeface="Source Sans Pro"/>
                <a:ea typeface="Source Sans Pro"/>
              </a:rPr>
              <a:t>de l’association autour d’un projet commun,</a:t>
            </a:r>
            <a:endParaRPr lang="fr-FR">
              <a:solidFill>
                <a:schemeClr val="tx1"/>
              </a:solidFill>
            </a:endParaRPr>
          </a:p>
          <a:p>
            <a:pPr marL="457200" indent="-457200">
              <a:buFont typeface="Arial"/>
              <a:buChar char="•"/>
            </a:pPr>
            <a:r>
              <a:rPr lang="fr-FR" sz="3000" b="0">
                <a:solidFill>
                  <a:schemeClr val="tx1"/>
                </a:solidFill>
                <a:latin typeface="Source Sans Pro"/>
                <a:ea typeface="Source Sans Pro"/>
              </a:rPr>
              <a:t> Présentation du travail chorégraphique de l’année des différents groupes de danse.</a:t>
            </a:r>
            <a:endParaRPr lang="fr-FR">
              <a:solidFill>
                <a:schemeClr val="tx1"/>
              </a:solidFill>
            </a:endParaRPr>
          </a:p>
          <a:p>
            <a:endParaRPr lang="fr-FR" sz="3000" b="0">
              <a:solidFill>
                <a:schemeClr val="tx1"/>
              </a:solidFill>
              <a:latin typeface="Source Sans Pro"/>
              <a:ea typeface="Source Sans Pro"/>
            </a:endParaRPr>
          </a:p>
          <a:p>
            <a:r>
              <a:rPr lang="fr-FR" sz="3000">
                <a:solidFill>
                  <a:schemeClr val="tx1"/>
                </a:solidFill>
                <a:latin typeface="Source Sans Pro"/>
                <a:ea typeface="Source Sans Pro"/>
              </a:rPr>
              <a:t>BP : 3 850 € </a:t>
            </a:r>
          </a:p>
          <a:p>
            <a:r>
              <a:rPr lang="fr-FR" sz="3000" b="0">
                <a:solidFill>
                  <a:schemeClr val="tx1"/>
                </a:solidFill>
                <a:latin typeface="Source Sans Pro"/>
                <a:ea typeface="Source Sans Pro"/>
              </a:rPr>
              <a:t>Organisation d'une buvette pour financer une partie du projet + 500h de bénévolat</a:t>
            </a:r>
          </a:p>
          <a:p>
            <a:r>
              <a:rPr lang="fr-FR" sz="3000">
                <a:solidFill>
                  <a:schemeClr val="tx1"/>
                </a:solidFill>
                <a:latin typeface="Source Sans Pro"/>
                <a:ea typeface="Source Sans Pro"/>
              </a:rPr>
              <a:t>Subvention à projet proposée : 1 600 €</a:t>
            </a:r>
            <a:endParaRPr lang="fr-FR">
              <a:solidFill>
                <a:schemeClr val="tx1"/>
              </a:solidFill>
            </a:endParaRPr>
          </a:p>
          <a:p>
            <a:pPr marL="457200" indent="-457200">
              <a:buFont typeface="Arial"/>
              <a:buChar char="•"/>
            </a:pPr>
            <a:endParaRPr lang="fr-FR" sz="3000" b="0">
              <a:solidFill>
                <a:schemeClr val="tx1"/>
              </a:solidFill>
              <a:latin typeface="Source Sans Pro"/>
              <a:ea typeface="Source Sans Pro"/>
            </a:endParaRPr>
          </a:p>
        </p:txBody>
      </p:sp>
    </p:spTree>
    <p:extLst>
      <p:ext uri="{BB962C8B-B14F-4D97-AF65-F5344CB8AC3E}">
        <p14:creationId xmlns:p14="http://schemas.microsoft.com/office/powerpoint/2010/main" val="531381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DEL20240326_22 EDUCATION, SPORT ET CULTURE – Subvention à projet - Association Intermezzo</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72990" y="163315"/>
            <a:ext cx="8892322" cy="6203454"/>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Association culturelle eybinoise qui accompagne les projets du CRC d’Eybens. </a:t>
            </a:r>
            <a:endParaRPr lang="fr-FR">
              <a:solidFill>
                <a:schemeClr val="tx1"/>
              </a:solidFill>
            </a:endParaRPr>
          </a:p>
          <a:p>
            <a:endParaRPr lang="fr-FR" sz="3000" b="0">
              <a:solidFill>
                <a:schemeClr val="tx1"/>
              </a:solidFill>
              <a:latin typeface="Source Sans Pro"/>
              <a:ea typeface="Source Sans Pro"/>
            </a:endParaRPr>
          </a:p>
          <a:p>
            <a:pPr marL="457200" indent="-457200">
              <a:buFont typeface="Arial"/>
              <a:buChar char="•"/>
            </a:pPr>
            <a:r>
              <a:rPr lang="fr-FR" sz="3000" b="0">
                <a:solidFill>
                  <a:schemeClr val="tx1"/>
                </a:solidFill>
                <a:latin typeface="Source Sans Pro"/>
                <a:ea typeface="Source Sans Pro"/>
              </a:rPr>
              <a:t> Pratique de groupe, lors de répétitions d’orchestre et de concerts, favorisant l'approfondissement de leur pratique instrumentale et la cohésion d’ensemble. </a:t>
            </a:r>
            <a:endParaRPr lang="fr-FR">
              <a:solidFill>
                <a:schemeClr val="tx1"/>
              </a:solidFill>
            </a:endParaRPr>
          </a:p>
          <a:p>
            <a:pPr marL="457200" indent="-457200">
              <a:buFont typeface="Arial"/>
              <a:buChar char="•"/>
            </a:pPr>
            <a:r>
              <a:rPr lang="fr-FR" sz="3000" b="0">
                <a:solidFill>
                  <a:schemeClr val="tx1"/>
                </a:solidFill>
                <a:latin typeface="Source Sans Pro"/>
                <a:ea typeface="Source Sans Pro"/>
              </a:rPr>
              <a:t> Favorise l’ouverture culturelle des élèves en accompagnant des sorties culturelles et permettant aux élèves de l’orchestre OSE de travailler avec de jeunes solistes professionnels. </a:t>
            </a:r>
            <a:endParaRPr lang="fr-FR">
              <a:solidFill>
                <a:schemeClr val="tx1"/>
              </a:solidFill>
            </a:endParaRPr>
          </a:p>
          <a:p>
            <a:pPr marL="457200" indent="-457200">
              <a:buFont typeface="Arial"/>
              <a:buChar char="•"/>
            </a:pPr>
            <a:r>
              <a:rPr lang="fr-FR" sz="3000" b="0">
                <a:solidFill>
                  <a:schemeClr val="tx1"/>
                </a:solidFill>
                <a:latin typeface="Source Sans Pro"/>
                <a:ea typeface="Source Sans Pro"/>
              </a:rPr>
              <a:t> Facilite la rencontre entre les élèves et parents d’élèves en développant des temps de convivialité autour des événements du CRC</a:t>
            </a:r>
          </a:p>
          <a:p>
            <a:pPr marL="457200" indent="-457200">
              <a:buFont typeface="Arial"/>
              <a:buChar char="•"/>
            </a:pPr>
            <a:endParaRPr lang="fr-FR" sz="3000" b="0">
              <a:solidFill>
                <a:schemeClr val="tx1"/>
              </a:solidFill>
            </a:endParaRPr>
          </a:p>
          <a:p>
            <a:r>
              <a:rPr lang="fr-FR" sz="3000">
                <a:solidFill>
                  <a:schemeClr val="tx1"/>
                </a:solidFill>
                <a:latin typeface="Source Sans Pro"/>
                <a:ea typeface="Source Sans Pro"/>
              </a:rPr>
              <a:t>BP : 2 050 </a:t>
            </a:r>
            <a:r>
              <a:rPr lang="fr-FR" sz="3000" b="0">
                <a:solidFill>
                  <a:schemeClr val="tx1"/>
                </a:solidFill>
                <a:latin typeface="Source Sans Pro"/>
                <a:ea typeface="Source Sans Pro"/>
              </a:rPr>
              <a:t>€            Subvention à projet :</a:t>
            </a:r>
            <a:r>
              <a:rPr lang="fr-FR" sz="3000">
                <a:solidFill>
                  <a:schemeClr val="tx1"/>
                </a:solidFill>
                <a:latin typeface="Source Sans Pro"/>
                <a:ea typeface="Source Sans Pro"/>
              </a:rPr>
              <a:t> 1 400 €</a:t>
            </a:r>
            <a:endParaRPr lang="fr-FR" sz="3000">
              <a:solidFill>
                <a:schemeClr val="tx1"/>
              </a:solidFill>
            </a:endParaRPr>
          </a:p>
        </p:txBody>
      </p:sp>
    </p:spTree>
    <p:extLst>
      <p:ext uri="{BB962C8B-B14F-4D97-AF65-F5344CB8AC3E}">
        <p14:creationId xmlns:p14="http://schemas.microsoft.com/office/powerpoint/2010/main" val="2327538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DEL20240326_23 EDUCATION, SPORT ET CULTURE – Subvention à projet - Association Compagnie du Savon Noir</a:t>
            </a:r>
            <a:endParaRPr lang="fr-FR" b="1">
              <a:solidFill>
                <a:schemeClr val="bg1"/>
              </a:solidFill>
            </a:endParaRPr>
          </a:p>
        </p:txBody>
      </p:sp>
      <p:sp>
        <p:nvSpPr>
          <p:cNvPr id="2" name="ZoneTexte 1">
            <a:extLst>
              <a:ext uri="{FF2B5EF4-FFF2-40B4-BE49-F238E27FC236}">
                <a16:creationId xmlns:a16="http://schemas.microsoft.com/office/drawing/2014/main" id="{D3F21B1E-D487-98F1-D452-8AFDEE28FBA8}"/>
              </a:ext>
            </a:extLst>
          </p:cNvPr>
          <p:cNvSpPr txBox="1"/>
          <p:nvPr/>
        </p:nvSpPr>
        <p:spPr>
          <a:xfrm>
            <a:off x="3264464" y="232866"/>
            <a:ext cx="868104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000">
                <a:latin typeface="Source Sans Pro"/>
                <a:ea typeface="Calibri"/>
                <a:cs typeface="Calibri"/>
              </a:rPr>
              <a:t>Compagnie théâtrale professionnelle et association culturelle eybinoise qui poursuit son travail de réflexion autour de l'amour et de la sexualité.</a:t>
            </a:r>
          </a:p>
          <a:p>
            <a:r>
              <a:rPr lang="fr-FR" sz="3000">
                <a:latin typeface="Source Sans Pro"/>
                <a:ea typeface="Calibri"/>
                <a:cs typeface="Calibri"/>
              </a:rPr>
              <a:t>Elle développe un cycle de conférences théâtralisées pour permettre aux publics de dédramatiser les relations affectives et sexuelles dans un objectif d'éducation à la santé.</a:t>
            </a:r>
          </a:p>
          <a:p>
            <a:r>
              <a:rPr lang="fr-FR" sz="3000">
                <a:latin typeface="Source Sans Pro"/>
                <a:ea typeface="Calibri"/>
                <a:cs typeface="Calibri"/>
              </a:rPr>
              <a:t>La compagnie sollicite la commune pour une aide à la création de sa 3è conférence</a:t>
            </a:r>
          </a:p>
          <a:p>
            <a:endParaRPr lang="fr-FR" sz="3000">
              <a:latin typeface="Source Sans Pro"/>
              <a:ea typeface="Calibri"/>
              <a:cs typeface="Calibri"/>
            </a:endParaRPr>
          </a:p>
          <a:p>
            <a:r>
              <a:rPr lang="fr-FR" sz="3000">
                <a:latin typeface="Source Sans Pro"/>
                <a:ea typeface="Calibri"/>
                <a:cs typeface="Calibri"/>
              </a:rPr>
              <a:t>BP : 24 000 €      Subvention à projet : 1 500 €</a:t>
            </a:r>
          </a:p>
          <a:p>
            <a:endParaRPr lang="fr-FR" sz="3000">
              <a:latin typeface="Source Sans Pro"/>
              <a:ea typeface="Calibri"/>
              <a:cs typeface="Calibri"/>
            </a:endParaRPr>
          </a:p>
        </p:txBody>
      </p:sp>
    </p:spTree>
    <p:extLst>
      <p:ext uri="{BB962C8B-B14F-4D97-AF65-F5344CB8AC3E}">
        <p14:creationId xmlns:p14="http://schemas.microsoft.com/office/powerpoint/2010/main" val="767558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DEL20240326_24 EDUCATION, SPORT ET 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Subvention à projet - Association Le Festin des Idiots </a:t>
            </a:r>
            <a:endParaRPr lang="fr-FR" b="1">
              <a:solidFill>
                <a:schemeClr val="bg1"/>
              </a:solidFill>
            </a:endParaRPr>
          </a:p>
        </p:txBody>
      </p:sp>
      <p:sp>
        <p:nvSpPr>
          <p:cNvPr id="2" name="ZoneTexte 1">
            <a:extLst>
              <a:ext uri="{FF2B5EF4-FFF2-40B4-BE49-F238E27FC236}">
                <a16:creationId xmlns:a16="http://schemas.microsoft.com/office/drawing/2014/main" id="{4F7AAC1F-EB7E-0949-E348-74727E0EA08E}"/>
              </a:ext>
            </a:extLst>
          </p:cNvPr>
          <p:cNvSpPr txBox="1"/>
          <p:nvPr/>
        </p:nvSpPr>
        <p:spPr>
          <a:xfrm>
            <a:off x="3046556" y="-3718"/>
            <a:ext cx="870980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000">
                <a:latin typeface="Source Sans Pro"/>
                <a:ea typeface="Calibri"/>
                <a:cs typeface="Calibri"/>
              </a:rPr>
              <a:t>Compagnie théâtrale professionnelle et association culturelle eybinoise qui poursuit son travail de réflexion et de recherche artistique sur les échos qu'ont les mythes portés par de grandes œuvres classiques sur nos sociétés contemporaines.</a:t>
            </a:r>
          </a:p>
          <a:p>
            <a:endParaRPr lang="fr-FR" sz="3000">
              <a:latin typeface="Source Sans Pro"/>
              <a:ea typeface="Calibri"/>
              <a:cs typeface="Calibri"/>
            </a:endParaRPr>
          </a:p>
          <a:p>
            <a:r>
              <a:rPr lang="fr-FR" sz="3000">
                <a:latin typeface="Source Sans Pro"/>
                <a:ea typeface="Calibri"/>
                <a:cs typeface="Calibri"/>
              </a:rPr>
              <a:t>Nouveau projet : Don Quichotte de M. de Cervantes</a:t>
            </a:r>
          </a:p>
          <a:p>
            <a:r>
              <a:rPr lang="fr-FR" sz="3000">
                <a:latin typeface="Source Sans Pro"/>
                <a:ea typeface="Calibri"/>
                <a:cs typeface="Calibri"/>
              </a:rPr>
              <a:t>2024 : écriture du futur spectacle</a:t>
            </a:r>
          </a:p>
          <a:p>
            <a:r>
              <a:rPr lang="fr-FR" sz="3000">
                <a:latin typeface="Source Sans Pro"/>
                <a:ea typeface="Calibri"/>
                <a:cs typeface="Calibri"/>
              </a:rPr>
              <a:t>2025 : mise en scène et jeu</a:t>
            </a:r>
          </a:p>
          <a:p>
            <a:endParaRPr lang="fr-FR" sz="3000">
              <a:latin typeface="Source Sans Pro"/>
              <a:ea typeface="Calibri"/>
              <a:cs typeface="Calibri"/>
            </a:endParaRPr>
          </a:p>
          <a:p>
            <a:r>
              <a:rPr lang="fr-FR" sz="3000" b="1">
                <a:latin typeface="Source Sans Pro"/>
                <a:ea typeface="Calibri"/>
                <a:cs typeface="Calibri"/>
              </a:rPr>
              <a:t>BP 2024 : 10 000 € BP 2025 : 16 000 €</a:t>
            </a:r>
          </a:p>
          <a:p>
            <a:r>
              <a:rPr lang="fr-FR" sz="3000">
                <a:latin typeface="Source Sans Pro"/>
                <a:ea typeface="Calibri"/>
                <a:cs typeface="Calibri"/>
              </a:rPr>
              <a:t>Subvention à projet demandé : </a:t>
            </a:r>
            <a:r>
              <a:rPr lang="fr-FR" sz="3000" b="1">
                <a:latin typeface="Source Sans Pro"/>
                <a:ea typeface="Calibri"/>
                <a:cs typeface="Calibri"/>
              </a:rPr>
              <a:t>1 500 €</a:t>
            </a:r>
          </a:p>
        </p:txBody>
      </p:sp>
    </p:spTree>
    <p:extLst>
      <p:ext uri="{BB962C8B-B14F-4D97-AF65-F5344CB8AC3E}">
        <p14:creationId xmlns:p14="http://schemas.microsoft.com/office/powerpoint/2010/main" val="156812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Reprise anticipée des résultats 2023 – Budget principal </a:t>
            </a:r>
            <a:endParaRPr lang="fr-FR" b="1"/>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5" name="TextBox 4">
            <a:extLst>
              <a:ext uri="{FF2B5EF4-FFF2-40B4-BE49-F238E27FC236}">
                <a16:creationId xmlns:a16="http://schemas.microsoft.com/office/drawing/2014/main" id="{354C0B16-EA47-74E3-0424-EFD5FE87DF18}"/>
              </a:ext>
            </a:extLst>
          </p:cNvPr>
          <p:cNvSpPr txBox="1"/>
          <p:nvPr/>
        </p:nvSpPr>
        <p:spPr>
          <a:xfrm>
            <a:off x="3269825" y="838082"/>
            <a:ext cx="8302584" cy="492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Source Sans Pro"/>
                <a:ea typeface="Source Sans Pro"/>
                <a:cs typeface="Calibri"/>
              </a:rPr>
              <a:t>Le </a:t>
            </a:r>
            <a:r>
              <a:rPr lang="en-US" sz="2400" err="1">
                <a:latin typeface="Source Sans Pro"/>
                <a:ea typeface="Source Sans Pro"/>
                <a:cs typeface="Calibri"/>
              </a:rPr>
              <a:t>compte</a:t>
            </a:r>
            <a:r>
              <a:rPr lang="en-US" sz="2400">
                <a:latin typeface="Source Sans Pro"/>
                <a:ea typeface="Source Sans Pro"/>
                <a:cs typeface="Calibri"/>
              </a:rPr>
              <a:t> Financier unique </a:t>
            </a:r>
            <a:r>
              <a:rPr lang="en-US" sz="2400" err="1">
                <a:latin typeface="Source Sans Pro"/>
                <a:ea typeface="Source Sans Pro"/>
                <a:cs typeface="Calibri"/>
              </a:rPr>
              <a:t>statuant</a:t>
            </a:r>
            <a:r>
              <a:rPr lang="en-US" sz="2400">
                <a:latin typeface="Source Sans Pro"/>
                <a:ea typeface="Source Sans Pro"/>
                <a:cs typeface="Calibri"/>
              </a:rPr>
              <a:t> sur les </a:t>
            </a:r>
            <a:r>
              <a:rPr lang="en-US" sz="2400" err="1">
                <a:latin typeface="Source Sans Pro"/>
                <a:ea typeface="Source Sans Pro"/>
                <a:cs typeface="Calibri"/>
              </a:rPr>
              <a:t>comptes</a:t>
            </a:r>
            <a:r>
              <a:rPr lang="en-US" sz="2400">
                <a:latin typeface="Source Sans Pro"/>
                <a:ea typeface="Source Sans Pro"/>
                <a:cs typeface="Calibri"/>
              </a:rPr>
              <a:t>  de </a:t>
            </a:r>
            <a:r>
              <a:rPr lang="en-US" sz="2400" err="1">
                <a:latin typeface="Source Sans Pro"/>
                <a:ea typeface="Source Sans Pro"/>
                <a:cs typeface="Calibri"/>
              </a:rPr>
              <a:t>l'année</a:t>
            </a:r>
            <a:r>
              <a:rPr lang="en-US" sz="2400">
                <a:latin typeface="Source Sans Pro"/>
                <a:ea typeface="Source Sans Pro"/>
                <a:cs typeface="Calibri"/>
              </a:rPr>
              <a:t> 2023 sera </a:t>
            </a:r>
            <a:r>
              <a:rPr lang="en-US" sz="2400" err="1">
                <a:latin typeface="Source Sans Pro"/>
                <a:ea typeface="Source Sans Pro"/>
                <a:cs typeface="Calibri"/>
              </a:rPr>
              <a:t>présenté</a:t>
            </a:r>
            <a:r>
              <a:rPr lang="en-US" sz="2400">
                <a:latin typeface="Source Sans Pro"/>
                <a:ea typeface="Source Sans Pro"/>
                <a:cs typeface="Calibri"/>
              </a:rPr>
              <a:t> </a:t>
            </a:r>
            <a:r>
              <a:rPr lang="en-US" sz="2400" err="1">
                <a:latin typeface="Source Sans Pro"/>
                <a:ea typeface="Source Sans Pro"/>
                <a:cs typeface="Calibri"/>
              </a:rPr>
              <a:t>lors</a:t>
            </a:r>
            <a:r>
              <a:rPr lang="en-US" sz="2400">
                <a:latin typeface="Source Sans Pro"/>
                <a:ea typeface="Source Sans Pro"/>
                <a:cs typeface="Calibri"/>
              </a:rPr>
              <a:t> d'un prochain conseil à le </a:t>
            </a:r>
            <a:r>
              <a:rPr lang="en-US" sz="2400" err="1">
                <a:latin typeface="Source Sans Pro"/>
                <a:ea typeface="Source Sans Pro"/>
                <a:cs typeface="Calibri"/>
              </a:rPr>
              <a:t>demande</a:t>
            </a:r>
            <a:r>
              <a:rPr lang="en-US" sz="2400">
                <a:latin typeface="Source Sans Pro"/>
                <a:ea typeface="Source Sans Pro"/>
                <a:cs typeface="Calibri"/>
              </a:rPr>
              <a:t> de la </a:t>
            </a:r>
            <a:r>
              <a:rPr lang="en-US" sz="2400" err="1">
                <a:latin typeface="Source Sans Pro"/>
                <a:ea typeface="Source Sans Pro"/>
                <a:cs typeface="Calibri"/>
              </a:rPr>
              <a:t>Tréosorerie</a:t>
            </a:r>
            <a:r>
              <a:rPr lang="en-US" sz="2400">
                <a:latin typeface="Source Sans Pro"/>
                <a:ea typeface="Source Sans Pro"/>
                <a:cs typeface="Calibri"/>
              </a:rPr>
              <a:t>.</a:t>
            </a:r>
          </a:p>
          <a:p>
            <a:endParaRPr lang="en-US" sz="2400">
              <a:latin typeface="Source Sans Pro"/>
              <a:ea typeface="Source Sans Pro"/>
              <a:cs typeface="Calibri"/>
            </a:endParaRPr>
          </a:p>
          <a:p>
            <a:r>
              <a:rPr lang="en-US" sz="2400">
                <a:latin typeface="Source Sans Pro"/>
                <a:ea typeface="Source Sans Pro"/>
                <a:cs typeface="Calibri"/>
              </a:rPr>
              <a:t>Dans </a:t>
            </a:r>
            <a:r>
              <a:rPr lang="en-US" sz="2400" err="1">
                <a:latin typeface="Source Sans Pro"/>
                <a:ea typeface="Source Sans Pro"/>
                <a:cs typeface="Calibri"/>
              </a:rPr>
              <a:t>cette</a:t>
            </a:r>
            <a:r>
              <a:rPr lang="en-US" sz="2400">
                <a:latin typeface="Source Sans Pro"/>
                <a:ea typeface="Source Sans Pro"/>
                <a:cs typeface="Calibri"/>
              </a:rPr>
              <a:t> </a:t>
            </a:r>
            <a:r>
              <a:rPr lang="en-US" sz="2400" err="1">
                <a:latin typeface="Source Sans Pro"/>
                <a:ea typeface="Source Sans Pro"/>
                <a:cs typeface="Calibri"/>
              </a:rPr>
              <a:t>attente</a:t>
            </a:r>
            <a:r>
              <a:rPr lang="en-US" sz="2400">
                <a:latin typeface="Source Sans Pro"/>
                <a:ea typeface="Source Sans Pro"/>
                <a:cs typeface="Calibri"/>
              </a:rPr>
              <a:t> , il </a:t>
            </a:r>
            <a:r>
              <a:rPr lang="en-US" sz="2400" err="1">
                <a:latin typeface="Source Sans Pro"/>
                <a:ea typeface="Source Sans Pro"/>
                <a:cs typeface="Calibri"/>
              </a:rPr>
              <a:t>est</a:t>
            </a:r>
            <a:r>
              <a:rPr lang="en-US" sz="2400">
                <a:latin typeface="Source Sans Pro"/>
                <a:ea typeface="Source Sans Pro"/>
                <a:cs typeface="Calibri"/>
              </a:rPr>
              <a:t> </a:t>
            </a:r>
            <a:r>
              <a:rPr lang="en-US" sz="2400" err="1">
                <a:latin typeface="Source Sans Pro"/>
                <a:ea typeface="Source Sans Pro"/>
                <a:cs typeface="Calibri"/>
              </a:rPr>
              <a:t>proposé</a:t>
            </a:r>
            <a:r>
              <a:rPr lang="en-US" sz="2400">
                <a:latin typeface="Source Sans Pro"/>
                <a:ea typeface="Source Sans Pro"/>
                <a:cs typeface="Calibri"/>
              </a:rPr>
              <a:t> de prendre </a:t>
            </a:r>
            <a:r>
              <a:rPr lang="en-US" sz="2400" err="1">
                <a:latin typeface="Source Sans Pro"/>
                <a:ea typeface="Source Sans Pro"/>
                <a:cs typeface="Calibri"/>
              </a:rPr>
              <a:t>en</a:t>
            </a:r>
            <a:r>
              <a:rPr lang="en-US" sz="2400">
                <a:latin typeface="Source Sans Pro"/>
                <a:ea typeface="Source Sans Pro"/>
                <a:cs typeface="Calibri"/>
              </a:rPr>
              <a:t> </a:t>
            </a:r>
            <a:r>
              <a:rPr lang="en-US" sz="2400" err="1">
                <a:latin typeface="Source Sans Pro"/>
                <a:ea typeface="Source Sans Pro"/>
                <a:cs typeface="Calibri"/>
              </a:rPr>
              <a:t>compte</a:t>
            </a:r>
            <a:r>
              <a:rPr lang="en-US" sz="2400">
                <a:latin typeface="Source Sans Pro"/>
                <a:ea typeface="Source Sans Pro"/>
                <a:cs typeface="Calibri"/>
              </a:rPr>
              <a:t> les </a:t>
            </a:r>
            <a:r>
              <a:rPr lang="en-US" sz="2400" err="1">
                <a:latin typeface="Source Sans Pro"/>
                <a:ea typeface="Source Sans Pro"/>
                <a:cs typeface="Calibri"/>
              </a:rPr>
              <a:t>résultats</a:t>
            </a:r>
            <a:r>
              <a:rPr lang="en-US" sz="2400">
                <a:latin typeface="Source Sans Pro"/>
                <a:ea typeface="Source Sans Pro"/>
                <a:cs typeface="Calibri"/>
              </a:rPr>
              <a:t> </a:t>
            </a:r>
            <a:r>
              <a:rPr lang="en-US" sz="2400" err="1">
                <a:latin typeface="Source Sans Pro"/>
                <a:ea typeface="Source Sans Pro"/>
                <a:cs typeface="Calibri"/>
              </a:rPr>
              <a:t>prévisionnels</a:t>
            </a:r>
            <a:r>
              <a:rPr lang="en-US" sz="2400">
                <a:latin typeface="Source Sans Pro"/>
                <a:ea typeface="Source Sans Pro"/>
                <a:cs typeface="Calibri"/>
              </a:rPr>
              <a:t> de 2023. </a:t>
            </a:r>
          </a:p>
          <a:p>
            <a:r>
              <a:rPr lang="en-US" sz="2400" err="1">
                <a:latin typeface="Source Sans Pro"/>
                <a:ea typeface="Source Sans Pro"/>
                <a:cs typeface="Calibri"/>
              </a:rPr>
              <a:t>Ils</a:t>
            </a:r>
            <a:r>
              <a:rPr lang="en-US" sz="2400">
                <a:latin typeface="Source Sans Pro"/>
                <a:ea typeface="Source Sans Pro"/>
                <a:cs typeface="Calibri"/>
              </a:rPr>
              <a:t> </a:t>
            </a:r>
            <a:r>
              <a:rPr lang="en-US" sz="2400" err="1">
                <a:latin typeface="Source Sans Pro"/>
                <a:ea typeface="Source Sans Pro"/>
                <a:cs typeface="Calibri"/>
              </a:rPr>
              <a:t>sont</a:t>
            </a:r>
            <a:r>
              <a:rPr lang="en-US" sz="2400">
                <a:latin typeface="Source Sans Pro"/>
                <a:ea typeface="Source Sans Pro"/>
                <a:cs typeface="Calibri"/>
              </a:rPr>
              <a:t> </a:t>
            </a:r>
            <a:r>
              <a:rPr lang="en-US" sz="2400" err="1">
                <a:latin typeface="Source Sans Pro"/>
                <a:ea typeface="Source Sans Pro"/>
                <a:cs typeface="Calibri"/>
              </a:rPr>
              <a:t>connus</a:t>
            </a:r>
            <a:r>
              <a:rPr lang="en-US" sz="2400">
                <a:latin typeface="Source Sans Pro"/>
                <a:ea typeface="Source Sans Pro"/>
                <a:cs typeface="Calibri"/>
              </a:rPr>
              <a:t> à </a:t>
            </a:r>
            <a:r>
              <a:rPr lang="en-US" sz="2400" err="1">
                <a:latin typeface="Source Sans Pro"/>
                <a:ea typeface="Source Sans Pro"/>
                <a:cs typeface="Calibri"/>
              </a:rPr>
              <a:t>ce</a:t>
            </a:r>
            <a:r>
              <a:rPr lang="en-US" sz="2400">
                <a:latin typeface="Source Sans Pro"/>
                <a:ea typeface="Source Sans Pro"/>
                <a:cs typeface="Calibri"/>
              </a:rPr>
              <a:t> jour et </a:t>
            </a:r>
            <a:r>
              <a:rPr lang="en-US" sz="2400" err="1">
                <a:latin typeface="Source Sans Pro"/>
                <a:ea typeface="Source Sans Pro"/>
                <a:cs typeface="Calibri"/>
              </a:rPr>
              <a:t>certifiés</a:t>
            </a:r>
            <a:r>
              <a:rPr lang="en-US" sz="2400">
                <a:latin typeface="Source Sans Pro"/>
                <a:ea typeface="Source Sans Pro"/>
                <a:cs typeface="Calibri"/>
              </a:rPr>
              <a:t> par le </a:t>
            </a:r>
            <a:r>
              <a:rPr lang="en-US" sz="2400" err="1">
                <a:latin typeface="Source Sans Pro"/>
                <a:ea typeface="Source Sans Pro"/>
                <a:cs typeface="Calibri"/>
              </a:rPr>
              <a:t>comptable</a:t>
            </a:r>
            <a:r>
              <a:rPr lang="en-US" sz="2400">
                <a:latin typeface="Source Sans Pro"/>
                <a:ea typeface="Source Sans Pro"/>
                <a:cs typeface="Calibri"/>
              </a:rPr>
              <a:t> public et </a:t>
            </a:r>
            <a:r>
              <a:rPr lang="en-US" sz="2400" err="1">
                <a:latin typeface="Source Sans Pro"/>
                <a:ea typeface="Source Sans Pro"/>
                <a:cs typeface="Calibri"/>
              </a:rPr>
              <a:t>pourront</a:t>
            </a:r>
            <a:r>
              <a:rPr lang="en-US" sz="2400">
                <a:latin typeface="Source Sans Pro"/>
                <a:ea typeface="Source Sans Pro"/>
                <a:cs typeface="Calibri"/>
              </a:rPr>
              <a:t> </a:t>
            </a:r>
            <a:r>
              <a:rPr lang="en-US" sz="2400" err="1">
                <a:latin typeface="Source Sans Pro"/>
                <a:ea typeface="Source Sans Pro"/>
                <a:cs typeface="Calibri"/>
              </a:rPr>
              <a:t>éventuellement</a:t>
            </a:r>
            <a:r>
              <a:rPr lang="en-US" sz="2400">
                <a:latin typeface="Source Sans Pro"/>
                <a:ea typeface="Source Sans Pro"/>
                <a:cs typeface="Calibri"/>
              </a:rPr>
              <a:t> </a:t>
            </a:r>
            <a:r>
              <a:rPr lang="en-US" sz="2400" err="1">
                <a:latin typeface="Source Sans Pro"/>
                <a:ea typeface="Source Sans Pro"/>
                <a:cs typeface="Calibri"/>
              </a:rPr>
              <a:t>faie</a:t>
            </a:r>
            <a:r>
              <a:rPr lang="en-US" sz="2400">
                <a:latin typeface="Source Sans Pro"/>
                <a:ea typeface="Source Sans Pro"/>
                <a:cs typeface="Calibri"/>
              </a:rPr>
              <a:t> </a:t>
            </a:r>
            <a:r>
              <a:rPr lang="en-US" sz="2400" err="1">
                <a:latin typeface="Source Sans Pro"/>
                <a:ea typeface="Source Sans Pro"/>
                <a:cs typeface="Calibri"/>
              </a:rPr>
              <a:t>l'objet</a:t>
            </a:r>
            <a:r>
              <a:rPr lang="en-US" sz="2400">
                <a:latin typeface="Source Sans Pro"/>
                <a:ea typeface="Source Sans Pro"/>
                <a:cs typeface="Calibri"/>
              </a:rPr>
              <a:t> </a:t>
            </a:r>
            <a:r>
              <a:rPr lang="en-US" sz="2400" err="1">
                <a:latin typeface="Source Sans Pro"/>
                <a:ea typeface="Source Sans Pro"/>
                <a:cs typeface="Calibri"/>
              </a:rPr>
              <a:t>d'adaptation</a:t>
            </a:r>
            <a:r>
              <a:rPr lang="en-US" sz="2400">
                <a:latin typeface="Source Sans Pro"/>
                <a:ea typeface="Source Sans Pro"/>
                <a:cs typeface="Calibri"/>
              </a:rPr>
              <a:t> à la marge.</a:t>
            </a:r>
          </a:p>
          <a:p>
            <a:endParaRPr lang="en-US" sz="2400">
              <a:latin typeface="Source Sans Pro"/>
              <a:ea typeface="Source Sans Pro"/>
              <a:cs typeface="Calibri"/>
            </a:endParaRPr>
          </a:p>
          <a:p>
            <a:r>
              <a:rPr lang="en-US" sz="2400" err="1">
                <a:latin typeface="Source Sans Pro"/>
                <a:ea typeface="Source Sans Pro"/>
                <a:cs typeface="Calibri"/>
              </a:rPr>
              <a:t>L'intégration</a:t>
            </a:r>
            <a:r>
              <a:rPr lang="en-US" sz="2400">
                <a:latin typeface="Source Sans Pro"/>
                <a:ea typeface="Source Sans Pro"/>
                <a:cs typeface="Calibri"/>
              </a:rPr>
              <a:t> des </a:t>
            </a:r>
            <a:r>
              <a:rPr lang="en-US" sz="2400" err="1">
                <a:latin typeface="Source Sans Pro"/>
                <a:ea typeface="Source Sans Pro"/>
                <a:cs typeface="Calibri"/>
              </a:rPr>
              <a:t>résultats</a:t>
            </a:r>
            <a:r>
              <a:rPr lang="en-US" sz="2400">
                <a:latin typeface="Source Sans Pro"/>
                <a:ea typeface="Source Sans Pro"/>
                <a:cs typeface="Calibri"/>
              </a:rPr>
              <a:t> et </a:t>
            </a:r>
            <a:r>
              <a:rPr lang="en-US" sz="2400" err="1">
                <a:latin typeface="Source Sans Pro"/>
                <a:ea typeface="Source Sans Pro"/>
                <a:cs typeface="Calibri"/>
              </a:rPr>
              <a:t>notamment</a:t>
            </a:r>
            <a:r>
              <a:rPr lang="en-US" sz="2400">
                <a:latin typeface="Source Sans Pro"/>
                <a:ea typeface="Source Sans Pro"/>
                <a:cs typeface="Calibri"/>
              </a:rPr>
              <a:t> de </a:t>
            </a:r>
            <a:r>
              <a:rPr lang="en-US" sz="2400" err="1">
                <a:latin typeface="Source Sans Pro"/>
                <a:ea typeface="Source Sans Pro"/>
                <a:cs typeface="Calibri"/>
              </a:rPr>
              <a:t>l'épargne</a:t>
            </a:r>
            <a:r>
              <a:rPr lang="en-US" sz="2400">
                <a:latin typeface="Source Sans Pro"/>
                <a:ea typeface="Source Sans Pro"/>
                <a:cs typeface="Calibri"/>
              </a:rPr>
              <a:t> brute   </a:t>
            </a:r>
            <a:r>
              <a:rPr lang="en-US" sz="2400" err="1">
                <a:latin typeface="Source Sans Pro"/>
                <a:ea typeface="Source Sans Pro"/>
                <a:cs typeface="Calibri"/>
              </a:rPr>
              <a:t>permet</a:t>
            </a:r>
            <a:r>
              <a:rPr lang="en-US" sz="2400">
                <a:latin typeface="Source Sans Pro"/>
                <a:ea typeface="Source Sans Pro"/>
                <a:cs typeface="Calibri"/>
              </a:rPr>
              <a:t> </a:t>
            </a:r>
            <a:r>
              <a:rPr lang="en-US" sz="2400" err="1">
                <a:latin typeface="Source Sans Pro"/>
                <a:ea typeface="Source Sans Pro"/>
                <a:cs typeface="Calibri"/>
              </a:rPr>
              <a:t>d'ajuser</a:t>
            </a:r>
            <a:r>
              <a:rPr lang="en-US" sz="2400">
                <a:latin typeface="Source Sans Pro"/>
                <a:ea typeface="Source Sans Pro"/>
                <a:cs typeface="Calibri"/>
              </a:rPr>
              <a:t> </a:t>
            </a:r>
            <a:r>
              <a:rPr lang="en-US" sz="2400" err="1">
                <a:latin typeface="Source Sans Pro"/>
                <a:ea typeface="Source Sans Pro"/>
                <a:cs typeface="Calibri"/>
              </a:rPr>
              <a:t>l'emprunt</a:t>
            </a:r>
            <a:r>
              <a:rPr lang="en-US" sz="2400">
                <a:latin typeface="Source Sans Pro"/>
                <a:ea typeface="Source Sans Pro"/>
                <a:cs typeface="Calibri"/>
              </a:rPr>
              <a:t> </a:t>
            </a:r>
            <a:r>
              <a:rPr lang="en-US" sz="2400" err="1">
                <a:latin typeface="Source Sans Pro"/>
                <a:ea typeface="Source Sans Pro"/>
                <a:cs typeface="Calibri"/>
              </a:rPr>
              <a:t>d'équilibre</a:t>
            </a:r>
            <a:r>
              <a:rPr lang="en-US" sz="2400">
                <a:latin typeface="Source Sans Pro"/>
                <a:ea typeface="Source Sans Pro"/>
                <a:cs typeface="Calibri"/>
              </a:rPr>
              <a:t> pour 2024.</a:t>
            </a:r>
          </a:p>
          <a:p>
            <a:endParaRPr lang="en-US" sz="2400">
              <a:latin typeface="Source Sans Pro"/>
              <a:ea typeface="Source Sans Pro"/>
              <a:cs typeface="Calibri"/>
            </a:endParaRPr>
          </a:p>
          <a:p>
            <a:r>
              <a:rPr lang="en-US" sz="2400">
                <a:latin typeface="Source Sans Pro"/>
                <a:ea typeface="Source Sans Pro"/>
                <a:cs typeface="Calibri"/>
              </a:rPr>
              <a:t>Les </a:t>
            </a:r>
            <a:r>
              <a:rPr lang="en-US" sz="2400" err="1">
                <a:latin typeface="Source Sans Pro"/>
                <a:ea typeface="Source Sans Pro"/>
                <a:cs typeface="Calibri"/>
              </a:rPr>
              <a:t>résultats</a:t>
            </a:r>
            <a:r>
              <a:rPr lang="en-US" sz="2400">
                <a:latin typeface="Source Sans Pro"/>
                <a:ea typeface="Source Sans Pro"/>
                <a:cs typeface="Calibri"/>
              </a:rPr>
              <a:t> </a:t>
            </a:r>
            <a:r>
              <a:rPr lang="en-US" sz="2400" err="1">
                <a:latin typeface="Source Sans Pro"/>
                <a:ea typeface="Source Sans Pro"/>
                <a:cs typeface="Calibri"/>
              </a:rPr>
              <a:t>sont</a:t>
            </a:r>
            <a:r>
              <a:rPr lang="en-US" sz="2400">
                <a:latin typeface="Source Sans Pro"/>
                <a:ea typeface="Source Sans Pro"/>
                <a:cs typeface="Calibri"/>
              </a:rPr>
              <a:t> les </a:t>
            </a:r>
            <a:r>
              <a:rPr lang="en-US" sz="2400" err="1">
                <a:latin typeface="Source Sans Pro"/>
                <a:ea typeface="Source Sans Pro"/>
                <a:cs typeface="Calibri"/>
              </a:rPr>
              <a:t>suivants</a:t>
            </a:r>
          </a:p>
        </p:txBody>
      </p:sp>
    </p:spTree>
    <p:extLst>
      <p:ext uri="{BB962C8B-B14F-4D97-AF65-F5344CB8AC3E}">
        <p14:creationId xmlns:p14="http://schemas.microsoft.com/office/powerpoint/2010/main" val="160388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DEL20240326_25 EDUCATION, SPORT ET CULTURE – Intervention du Club ALEETT (Amicale Laïque Eybens Echirolles Tennis de Table) dans le dispositif Sport Passion durant les vacances d’hiver 2024</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30499" y="1011578"/>
            <a:ext cx="8475379" cy="4607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Calibri"/>
                <a:ea typeface="Calibri"/>
                <a:cs typeface="Calibri"/>
              </a:rPr>
              <a:t>Association ALEETT</a:t>
            </a:r>
            <a:endParaRPr lang="en-US">
              <a:solidFill>
                <a:schemeClr val="tx1"/>
              </a:solidFill>
            </a:endParaRPr>
          </a:p>
          <a:p>
            <a:endParaRPr lang="fr-FR" sz="3000" b="0">
              <a:solidFill>
                <a:schemeClr val="tx1"/>
              </a:solidFill>
              <a:latin typeface="Calibri"/>
              <a:ea typeface="Calibri"/>
              <a:cs typeface="Calibri"/>
            </a:endParaRPr>
          </a:p>
          <a:p>
            <a:r>
              <a:rPr lang="fr-FR" sz="3000" b="0">
                <a:solidFill>
                  <a:schemeClr val="tx1"/>
                </a:solidFill>
                <a:latin typeface="Calibri"/>
                <a:ea typeface="Calibri"/>
                <a:cs typeface="Calibri"/>
              </a:rPr>
              <a:t>Intervention dans le dispositif Sport Passion durant les vacances d'hiver 2024</a:t>
            </a:r>
          </a:p>
          <a:p>
            <a:endParaRPr lang="fr-FR" sz="3000" b="0">
              <a:solidFill>
                <a:schemeClr val="tx1"/>
              </a:solidFill>
              <a:latin typeface="Calibri"/>
              <a:ea typeface="Calibri"/>
              <a:cs typeface="Calibri"/>
            </a:endParaRPr>
          </a:p>
          <a:p>
            <a:r>
              <a:rPr lang="fr-FR" sz="3000" b="0">
                <a:solidFill>
                  <a:schemeClr val="tx1"/>
                </a:solidFill>
                <a:latin typeface="Calibri"/>
                <a:ea typeface="Calibri"/>
                <a:cs typeface="Calibri"/>
              </a:rPr>
              <a:t>5 séances de découverte de 2h30</a:t>
            </a:r>
          </a:p>
          <a:p>
            <a:endParaRPr lang="fr-FR" sz="3000" b="0">
              <a:solidFill>
                <a:schemeClr val="tx1"/>
              </a:solidFill>
              <a:latin typeface="Calibri"/>
              <a:ea typeface="Calibri"/>
              <a:cs typeface="Calibri"/>
            </a:endParaRPr>
          </a:p>
          <a:p>
            <a:r>
              <a:rPr lang="fr-FR" sz="3000" b="0">
                <a:solidFill>
                  <a:schemeClr val="tx1"/>
                </a:solidFill>
                <a:latin typeface="Calibri"/>
                <a:ea typeface="Calibri"/>
                <a:cs typeface="Calibri"/>
              </a:rPr>
              <a:t>375 euros de subvention</a:t>
            </a:r>
          </a:p>
          <a:p>
            <a:endParaRPr lang="fr-FR" sz="3000" b="0">
              <a:solidFill>
                <a:schemeClr val="tx1"/>
              </a:solidFill>
            </a:endParaRPr>
          </a:p>
        </p:txBody>
      </p:sp>
    </p:spTree>
    <p:extLst>
      <p:ext uri="{BB962C8B-B14F-4D97-AF65-F5344CB8AC3E}">
        <p14:creationId xmlns:p14="http://schemas.microsoft.com/office/powerpoint/2010/main" val="299106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73376" y="574633"/>
            <a:ext cx="2845705"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DEL20240326_26 EDUCATION, SPORT ET 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Signature d'une convention de partenariat pour missions d’intérêt général avec l’association Handball Club Echirolles Eybens pour la saison 2023/2024</a:t>
            </a:r>
            <a:endParaRPr lang="fr-FR" b="1">
              <a:solidFill>
                <a:schemeClr val="bg1"/>
              </a:solidFill>
            </a:endParaRPr>
          </a:p>
          <a:p>
            <a:pPr marL="0" indent="0" algn="ctr">
              <a:buNone/>
            </a:pPr>
            <a:r>
              <a:rPr lang="fr-FR" sz="2000" b="1">
                <a:solidFill>
                  <a:schemeClr val="bg1"/>
                </a:solidFill>
                <a:latin typeface="Source Sans Pro"/>
                <a:ea typeface="Source Sans Pro"/>
              </a:rPr>
              <a:t> DEL20240326_27 EDUCATION, SPORT ET CULTURE – Signature d'une convention de partenariat pour missions d’intérêt général avec l'association Olympique Club d’Eybens pour la saison 2023/2024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532424" y="364597"/>
            <a:ext cx="8360360" cy="56714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marL="182880" indent="-182880" algn="just">
              <a:spcBef>
                <a:spcPts val="1200"/>
              </a:spcBef>
            </a:pPr>
            <a:r>
              <a:rPr lang="fr-FR" sz="2400" b="0">
                <a:solidFill>
                  <a:srgbClr val="595959"/>
                </a:solidFill>
                <a:latin typeface="Source Sans Pro"/>
                <a:ea typeface="Source Sans Pro"/>
              </a:rPr>
              <a:t>La commune d’Eybens a engagé depuis plusieurs années d’importants investissements en faveur de la pratique sportive afin de pouvoir donner satisfaction aux pratiquants et aux associations, lesquelles peuvent utiliser les équipements réalisés.</a:t>
            </a:r>
            <a:endParaRPr lang="en-US" sz="2400" b="0">
              <a:solidFill>
                <a:schemeClr val="tx1"/>
              </a:solidFill>
              <a:latin typeface="Source Sans Pro"/>
              <a:ea typeface="Source Sans Pro"/>
            </a:endParaRPr>
          </a:p>
          <a:p>
            <a:pPr marL="182880" indent="-182880" algn="just">
              <a:spcBef>
                <a:spcPts val="1200"/>
              </a:spcBef>
            </a:pPr>
            <a:r>
              <a:rPr lang="fr-FR" sz="2400" b="0">
                <a:solidFill>
                  <a:srgbClr val="595959"/>
                </a:solidFill>
                <a:latin typeface="Source Sans Pro"/>
                <a:ea typeface="Source Sans Pro"/>
              </a:rPr>
              <a:t>La commune d’Eybens attribue aux associations sportives des subventions au nom de l’intérêt public local.</a:t>
            </a:r>
            <a:endParaRPr lang="fr-FR" sz="2400" b="0">
              <a:solidFill>
                <a:schemeClr val="tx1"/>
              </a:solidFill>
              <a:latin typeface="Source Sans Pro"/>
              <a:ea typeface="Source Sans Pro"/>
            </a:endParaRPr>
          </a:p>
          <a:p>
            <a:pPr marL="182880" indent="-182880" algn="just">
              <a:spcBef>
                <a:spcPts val="1200"/>
              </a:spcBef>
            </a:pPr>
            <a:r>
              <a:rPr lang="fr-FR" sz="2400" b="0">
                <a:solidFill>
                  <a:srgbClr val="595959"/>
                </a:solidFill>
                <a:latin typeface="Source Sans Pro"/>
                <a:ea typeface="Source Sans Pro"/>
              </a:rPr>
              <a:t>Le décret n°2001-495 du 6 juillet 2001 pris en application de l’article 10 de la loi du 12 avril 2000 fixe le seuil au-delà duquel une convention doit être établie à la somme de 23 000 euros (Montant en vigueur en date du 01/01/2017).</a:t>
            </a:r>
            <a:endParaRPr lang="fr-FR" sz="2400" b="0">
              <a:solidFill>
                <a:schemeClr val="tx1"/>
              </a:solidFill>
              <a:latin typeface="Source Sans Pro"/>
              <a:ea typeface="Source Sans Pro"/>
            </a:endParaRPr>
          </a:p>
          <a:p>
            <a:pPr marL="182880" indent="-182880" algn="just">
              <a:spcBef>
                <a:spcPts val="1200"/>
              </a:spcBef>
            </a:pPr>
            <a:r>
              <a:rPr lang="fr-FR" sz="2400" b="0">
                <a:solidFill>
                  <a:srgbClr val="595959"/>
                </a:solidFill>
                <a:latin typeface="Source Sans Pro"/>
                <a:ea typeface="Source Sans Pro"/>
              </a:rPr>
              <a:t>Le budget primitif 2024 attribue au HBC2E une subvention de 26 040 € et à l'OCE une subvention de 41 660 €.</a:t>
            </a:r>
            <a:endParaRPr lang="fr-FR" sz="2400" b="0">
              <a:solidFill>
                <a:schemeClr val="tx1"/>
              </a:solidFill>
              <a:latin typeface="Source Sans Pro"/>
              <a:ea typeface="Source Sans Pro"/>
            </a:endParaRPr>
          </a:p>
          <a:p>
            <a:endParaRPr lang="fr-FR" sz="3000" b="0">
              <a:solidFill>
                <a:schemeClr val="tx1"/>
              </a:solidFill>
            </a:endParaRPr>
          </a:p>
        </p:txBody>
      </p:sp>
    </p:spTree>
    <p:extLst>
      <p:ext uri="{BB962C8B-B14F-4D97-AF65-F5344CB8AC3E}">
        <p14:creationId xmlns:p14="http://schemas.microsoft.com/office/powerpoint/2010/main" val="3681425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73376" y="574633"/>
            <a:ext cx="2845705"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DEL20240326_26 EDUCATION, SPORT ET 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Signature d'une convention de partenariat pour missions d’intérêt général avec l’association Handball Club Echirolles Eybens pour la saison 2023/2024</a:t>
            </a:r>
            <a:endParaRPr lang="fr-FR" b="1">
              <a:solidFill>
                <a:schemeClr val="bg1"/>
              </a:solidFill>
            </a:endParaRPr>
          </a:p>
          <a:p>
            <a:pPr marL="0" indent="0" algn="ctr">
              <a:buNone/>
            </a:pPr>
            <a:r>
              <a:rPr lang="fr-FR" sz="2000" b="1">
                <a:solidFill>
                  <a:schemeClr val="bg1"/>
                </a:solidFill>
                <a:latin typeface="Source Sans Pro"/>
                <a:ea typeface="Source Sans Pro"/>
              </a:rPr>
              <a:t> DEL20240326_27 EDUCATION, SPORT ET CULTURE – Signature d'une convention de partenariat pour missions d’intérêt général avec l'association Olympique Club d’Eybens pour la saison 2023/2024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532424" y="364597"/>
            <a:ext cx="8360360" cy="61746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marL="182880" indent="-182880" algn="just">
              <a:spcBef>
                <a:spcPts val="1200"/>
              </a:spcBef>
            </a:pPr>
            <a:r>
              <a:rPr lang="fr-FR" sz="1800" b="0">
                <a:solidFill>
                  <a:srgbClr val="595959"/>
                </a:solidFill>
                <a:latin typeface="Source Sans Pro"/>
                <a:ea typeface="Source Sans Pro"/>
              </a:rPr>
              <a:t>Les objectifs communs fixés aux clubs sont les suivants :</a:t>
            </a:r>
            <a:endParaRPr lang="en-US" sz="1800" b="0">
              <a:solidFill>
                <a:schemeClr val="tx1"/>
              </a:solidFill>
              <a:latin typeface="Source Sans Pro"/>
              <a:ea typeface="Source Sans Pro"/>
            </a:endParaRPr>
          </a:p>
          <a:p>
            <a:pPr marL="285750" indent="-285750" algn="just">
              <a:buFont typeface="Arial"/>
              <a:buChar char="•"/>
            </a:pPr>
            <a:r>
              <a:rPr lang="fr-FR" sz="1800" b="0">
                <a:solidFill>
                  <a:srgbClr val="595959"/>
                </a:solidFill>
                <a:latin typeface="Source Sans Pro"/>
                <a:ea typeface="Source Sans Pro"/>
              </a:rPr>
              <a:t>La formation des entraineurs et des cadres dirigeants</a:t>
            </a:r>
            <a:endParaRPr lang="fr-FR">
              <a:latin typeface="Source Sans Pro"/>
              <a:ea typeface="Source Sans Pro"/>
            </a:endParaRPr>
          </a:p>
          <a:p>
            <a:pPr marL="285750" indent="-285750" algn="just">
              <a:buFont typeface="Arial"/>
              <a:buChar char="•"/>
            </a:pPr>
            <a:r>
              <a:rPr lang="fr-FR" sz="1800" b="0">
                <a:solidFill>
                  <a:srgbClr val="595959"/>
                </a:solidFill>
                <a:latin typeface="Source Sans Pro"/>
                <a:ea typeface="Source Sans Pro"/>
              </a:rPr>
              <a:t>La capacité à développer des actions d’autofinancement et de mutualisation</a:t>
            </a:r>
            <a:endParaRPr lang="fr-FR">
              <a:latin typeface="Source Sans Pro"/>
              <a:ea typeface="Source Sans Pro"/>
            </a:endParaRPr>
          </a:p>
          <a:p>
            <a:pPr marL="285750" indent="-285750" algn="just">
              <a:buFont typeface="Arial"/>
              <a:buChar char="•"/>
            </a:pPr>
            <a:r>
              <a:rPr lang="fr-FR" sz="1800" b="0">
                <a:solidFill>
                  <a:srgbClr val="595959"/>
                </a:solidFill>
                <a:latin typeface="Source Sans Pro"/>
                <a:ea typeface="Source Sans Pro"/>
              </a:rPr>
              <a:t>Le développement d’actions de cohésion sociale d’intégration et de solidarité</a:t>
            </a:r>
            <a:endParaRPr lang="fr-FR">
              <a:latin typeface="Source Sans Pro"/>
              <a:ea typeface="Source Sans Pro"/>
            </a:endParaRPr>
          </a:p>
          <a:p>
            <a:pPr marL="285750" indent="-285750" algn="just">
              <a:buFont typeface="Arial"/>
              <a:buChar char="•"/>
            </a:pPr>
            <a:r>
              <a:rPr lang="fr-FR" sz="1800" b="0">
                <a:solidFill>
                  <a:srgbClr val="595959"/>
                </a:solidFill>
                <a:latin typeface="Source Sans Pro"/>
                <a:ea typeface="Source Sans Pro"/>
              </a:rPr>
              <a:t>La pratique à un haut niveau de compétition optimal pour chaque catégorie en adéquation avec les ressources financières et humaines de l’association.</a:t>
            </a:r>
            <a:endParaRPr lang="fr-FR">
              <a:latin typeface="Source Sans Pro"/>
              <a:ea typeface="Source Sans Pro"/>
            </a:endParaRPr>
          </a:p>
          <a:p>
            <a:pPr marL="285750" indent="-285750" algn="just">
              <a:buFont typeface="Arial"/>
              <a:buChar char="•"/>
            </a:pPr>
            <a:endParaRPr lang="fr-FR" sz="1800" b="0">
              <a:solidFill>
                <a:srgbClr val="595959"/>
              </a:solidFill>
            </a:endParaRPr>
          </a:p>
          <a:p>
            <a:pPr algn="just"/>
            <a:r>
              <a:rPr lang="fr-FR" sz="1800" b="0">
                <a:solidFill>
                  <a:srgbClr val="595959"/>
                </a:solidFill>
                <a:latin typeface="Source Sans Pro"/>
                <a:ea typeface="Source Sans Pro"/>
              </a:rPr>
              <a:t>Pour le HBC2E :</a:t>
            </a:r>
            <a:endParaRPr lang="fr-FR" sz="1800" b="0">
              <a:solidFill>
                <a:srgbClr val="595959"/>
              </a:solidFill>
            </a:endParaRPr>
          </a:p>
          <a:p>
            <a:pPr marL="285750" indent="-285750" algn="just">
              <a:buFont typeface="Arial"/>
              <a:buChar char="•"/>
            </a:pPr>
            <a:r>
              <a:rPr lang="fr-FR" sz="1800" b="0">
                <a:solidFill>
                  <a:srgbClr val="595959"/>
                </a:solidFill>
                <a:latin typeface="Source Sans Pro"/>
                <a:ea typeface="Source Sans Pro"/>
              </a:rPr>
              <a:t>La pratique du handball pour tous les publics, notamment les eybinois, les enfants et les adolescents</a:t>
            </a:r>
            <a:endParaRPr lang="fr-FR" sz="1800" b="0">
              <a:solidFill>
                <a:srgbClr val="595959"/>
              </a:solidFill>
            </a:endParaRPr>
          </a:p>
          <a:p>
            <a:pPr marL="285750" indent="-285750" algn="just">
              <a:buFont typeface="Arial"/>
              <a:buChar char="•"/>
            </a:pPr>
            <a:r>
              <a:rPr lang="fr-FR" sz="1800" b="0">
                <a:solidFill>
                  <a:srgbClr val="595959"/>
                </a:solidFill>
                <a:latin typeface="Source Sans Pro"/>
                <a:ea typeface="Source Sans Pro"/>
              </a:rPr>
              <a:t>La promotion du sport santé</a:t>
            </a:r>
            <a:endParaRPr lang="fr-FR" sz="1800" b="0">
              <a:solidFill>
                <a:srgbClr val="595959"/>
              </a:solidFill>
            </a:endParaRPr>
          </a:p>
          <a:p>
            <a:pPr marL="285750" indent="-285750" algn="just">
              <a:buFont typeface="Arial"/>
              <a:buChar char="•"/>
            </a:pPr>
            <a:endParaRPr lang="fr-FR" sz="1800" b="0">
              <a:solidFill>
                <a:srgbClr val="595959"/>
              </a:solidFill>
            </a:endParaRPr>
          </a:p>
          <a:p>
            <a:pPr algn="just"/>
            <a:r>
              <a:rPr lang="fr-FR" sz="1800" b="0">
                <a:solidFill>
                  <a:srgbClr val="595959"/>
                </a:solidFill>
                <a:latin typeface="Source Sans Pro"/>
                <a:ea typeface="Source Sans Pro"/>
              </a:rPr>
              <a:t>Pour l'OCE :</a:t>
            </a:r>
            <a:endParaRPr lang="fr-FR" sz="1800" b="0">
              <a:solidFill>
                <a:srgbClr val="595959"/>
              </a:solidFill>
            </a:endParaRPr>
          </a:p>
          <a:p>
            <a:pPr marL="285750" indent="-285750" algn="just">
              <a:buFont typeface="Arial,Sans-Serif"/>
              <a:buChar char="•"/>
            </a:pPr>
            <a:r>
              <a:rPr lang="fr-FR" sz="1800" b="0">
                <a:solidFill>
                  <a:srgbClr val="595959"/>
                </a:solidFill>
                <a:latin typeface="Source Sans Pro"/>
                <a:ea typeface="Source Sans Pro"/>
              </a:rPr>
              <a:t>La pratique du football pour </a:t>
            </a:r>
            <a:r>
              <a:rPr lang="fr-FR" sz="1800" b="0">
                <a:solidFill>
                  <a:srgbClr val="595959"/>
                </a:solidFill>
                <a:latin typeface="Arial"/>
                <a:ea typeface="Source Sans Pro"/>
                <a:cs typeface="Arial"/>
              </a:rPr>
              <a:t>tous les publics, notamment les eybinois, les enfants et les adolescents</a:t>
            </a:r>
          </a:p>
          <a:p>
            <a:pPr marL="285750" indent="-285750" algn="just">
              <a:buFont typeface="Arial"/>
              <a:buChar char="•"/>
            </a:pPr>
            <a:r>
              <a:rPr lang="fr-FR" sz="1800" b="0">
                <a:solidFill>
                  <a:srgbClr val="595959"/>
                </a:solidFill>
                <a:latin typeface="Source Sans Pro"/>
                <a:ea typeface="Source Sans Pro"/>
              </a:rPr>
              <a:t>La pratique féminine avec la recherche d'un accès au plus haut niveau de pratique possible</a:t>
            </a:r>
            <a:endParaRPr lang="fr-FR" sz="1800" b="0">
              <a:solidFill>
                <a:srgbClr val="595959"/>
              </a:solidFill>
            </a:endParaRPr>
          </a:p>
          <a:p>
            <a:pPr marL="285750" indent="-285750" algn="just">
              <a:buFont typeface="Arial"/>
              <a:buChar char="•"/>
            </a:pPr>
            <a:endParaRPr lang="fr-FR" sz="1800" b="0">
              <a:solidFill>
                <a:srgbClr val="595959"/>
              </a:solidFill>
            </a:endParaRPr>
          </a:p>
          <a:p>
            <a:pPr algn="just"/>
            <a:r>
              <a:rPr lang="fr-FR" sz="1800" b="0">
                <a:solidFill>
                  <a:srgbClr val="595959"/>
                </a:solidFill>
                <a:latin typeface="Source Sans Pro"/>
                <a:ea typeface="Source Sans Pro"/>
              </a:rPr>
              <a:t>La subvention à l'OCE sera versée en 2 temps : 50% à l'issue de la signature de la convention et 50% avant l'échéance de la convention au plus tard le 31/08/2024 après évaluation des différentes actions dans les axes décrits et sous réserve des obligations décrites à l'article 2 de la convention.</a:t>
            </a:r>
            <a:endParaRPr lang="fr-FR" sz="1800" b="0">
              <a:solidFill>
                <a:srgbClr val="595959"/>
              </a:solidFill>
            </a:endParaRPr>
          </a:p>
          <a:p>
            <a:endParaRPr lang="fr-FR" sz="3000" b="0">
              <a:solidFill>
                <a:schemeClr val="tx1"/>
              </a:solidFill>
            </a:endParaRPr>
          </a:p>
        </p:txBody>
      </p:sp>
    </p:spTree>
    <p:extLst>
      <p:ext uri="{BB962C8B-B14F-4D97-AF65-F5344CB8AC3E}">
        <p14:creationId xmlns:p14="http://schemas.microsoft.com/office/powerpoint/2010/main" val="3827742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DEL20240326_28 EDUCATION, SPORT ET 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Tarification des inscriptions de la 3ème édition du raid d’Eybens en septembre 2024</a:t>
            </a:r>
            <a:r>
              <a:rPr lang="fr-FR" sz="2000">
                <a:solidFill>
                  <a:schemeClr val="bg1"/>
                </a:solidFill>
                <a:latin typeface="Source Sans Pro"/>
                <a:ea typeface="Source Sans Pro"/>
              </a:rPr>
              <a:t> </a:t>
            </a:r>
            <a:endParaRPr lang="fr-FR">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59254" y="292711"/>
            <a:ext cx="8532888" cy="3241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1600" b="0">
                <a:solidFill>
                  <a:schemeClr val="tx1"/>
                </a:solidFill>
                <a:latin typeface="Source Sans Pro"/>
                <a:ea typeface="Source Sans Pro"/>
              </a:rPr>
              <a:t>La commune organise en septembre 2024 la 3e édition de son raid multisport dans le but de :</a:t>
            </a:r>
            <a:endParaRPr lang="en-US" sz="1600" b="0">
              <a:solidFill>
                <a:schemeClr val="tx1"/>
              </a:solidFill>
              <a:latin typeface="Source Sans Pro"/>
              <a:ea typeface="Source Sans Pro"/>
            </a:endParaRPr>
          </a:p>
          <a:p>
            <a:r>
              <a:rPr lang="fr-FR" sz="1600" b="0">
                <a:solidFill>
                  <a:schemeClr val="tx1"/>
                </a:solidFill>
                <a:latin typeface="Source Sans Pro"/>
                <a:ea typeface="Source Sans Pro"/>
              </a:rPr>
              <a:t>- Promouvoir l’activité physique auprès des Eybinois dans un but de santé et de loisir.</a:t>
            </a:r>
          </a:p>
          <a:p>
            <a:r>
              <a:rPr lang="fr-FR" sz="1600" b="0">
                <a:solidFill>
                  <a:schemeClr val="tx1"/>
                </a:solidFill>
                <a:latin typeface="Source Sans Pro"/>
                <a:ea typeface="Source Sans Pro"/>
              </a:rPr>
              <a:t>- Fédérer le tissu associatif autour d’un projet commun.</a:t>
            </a:r>
          </a:p>
          <a:p>
            <a:r>
              <a:rPr lang="fr-FR" sz="1600" b="0">
                <a:solidFill>
                  <a:schemeClr val="tx1"/>
                </a:solidFill>
                <a:latin typeface="Source Sans Pro"/>
                <a:ea typeface="Source Sans Pro"/>
              </a:rPr>
              <a:t>- Valoriser les espaces naturels de la commune et les faire redécouvrir aux habitants.</a:t>
            </a:r>
          </a:p>
          <a:p>
            <a:endParaRPr lang="fr-FR" sz="1600" b="0">
              <a:solidFill>
                <a:schemeClr val="tx1"/>
              </a:solidFill>
            </a:endParaRPr>
          </a:p>
          <a:p>
            <a:r>
              <a:rPr lang="fr-FR" sz="1600" b="0">
                <a:solidFill>
                  <a:schemeClr val="tx1"/>
                </a:solidFill>
                <a:latin typeface="Source Sans Pro"/>
                <a:ea typeface="Source Sans Pro"/>
              </a:rPr>
              <a:t>Cet événement aura son départ au stade Piot et consistera en un cheminement balisé à pied ou à vélo avec  différentes activités sportives rencontrées au cours du parcours, encadrées par des associations ou des  prestataires : tir à l’arc, course d’orientation, boules...</a:t>
            </a:r>
          </a:p>
          <a:p>
            <a:endParaRPr lang="fr-FR" sz="1600" b="0">
              <a:solidFill>
                <a:schemeClr val="tx1"/>
              </a:solidFill>
            </a:endParaRPr>
          </a:p>
          <a:p>
            <a:r>
              <a:rPr lang="fr-FR" sz="1600" b="0">
                <a:solidFill>
                  <a:schemeClr val="tx1"/>
                </a:solidFill>
                <a:latin typeface="Source Sans Pro"/>
                <a:ea typeface="Source Sans Pro"/>
              </a:rPr>
              <a:t>Les inscriptions auront lieu uniquement en ligne par l’intermédiaire d’une plateforme dédiée jusqu’au vendredi précédant l'évènement.</a:t>
            </a:r>
          </a:p>
          <a:p>
            <a:r>
              <a:rPr lang="fr-FR" sz="1600" b="0">
                <a:solidFill>
                  <a:schemeClr val="tx1"/>
                </a:solidFill>
                <a:latin typeface="Source Sans Pro"/>
                <a:ea typeface="Source Sans Pro"/>
              </a:rPr>
              <a:t>Les tarifs sont progressifs au fur et à mesure que l’événements se rapproche.</a:t>
            </a:r>
          </a:p>
        </p:txBody>
      </p:sp>
      <p:graphicFrame>
        <p:nvGraphicFramePr>
          <p:cNvPr id="5" name="Table 4">
            <a:extLst>
              <a:ext uri="{FF2B5EF4-FFF2-40B4-BE49-F238E27FC236}">
                <a16:creationId xmlns:a16="http://schemas.microsoft.com/office/drawing/2014/main" id="{EE0D6CA0-FB3E-DCCA-C487-3E48B3C477BB}"/>
              </a:ext>
            </a:extLst>
          </p:cNvPr>
          <p:cNvGraphicFramePr>
            <a:graphicFrameLocks noGrp="1"/>
          </p:cNvGraphicFramePr>
          <p:nvPr>
            <p:extLst>
              <p:ext uri="{D42A27DB-BD31-4B8C-83A1-F6EECF244321}">
                <p14:modId xmlns:p14="http://schemas.microsoft.com/office/powerpoint/2010/main" val="4192184042"/>
              </p:ext>
            </p:extLst>
          </p:nvPr>
        </p:nvGraphicFramePr>
        <p:xfrm>
          <a:off x="3428191" y="3756426"/>
          <a:ext cx="7982990" cy="2600128"/>
        </p:xfrm>
        <a:graphic>
          <a:graphicData uri="http://schemas.openxmlformats.org/drawingml/2006/table">
            <a:tbl>
              <a:tblPr bandRow="1">
                <a:tableStyleId>{5C22544A-7EE6-4342-B048-85BDC9FD1C3A}</a:tableStyleId>
              </a:tblPr>
              <a:tblGrid>
                <a:gridCol w="1899211">
                  <a:extLst>
                    <a:ext uri="{9D8B030D-6E8A-4147-A177-3AD203B41FA5}">
                      <a16:colId xmlns:a16="http://schemas.microsoft.com/office/drawing/2014/main" val="272498837"/>
                    </a:ext>
                  </a:extLst>
                </a:gridCol>
                <a:gridCol w="1899211">
                  <a:extLst>
                    <a:ext uri="{9D8B030D-6E8A-4147-A177-3AD203B41FA5}">
                      <a16:colId xmlns:a16="http://schemas.microsoft.com/office/drawing/2014/main" val="3294752598"/>
                    </a:ext>
                  </a:extLst>
                </a:gridCol>
                <a:gridCol w="1394856">
                  <a:extLst>
                    <a:ext uri="{9D8B030D-6E8A-4147-A177-3AD203B41FA5}">
                      <a16:colId xmlns:a16="http://schemas.microsoft.com/office/drawing/2014/main" val="2644377445"/>
                    </a:ext>
                  </a:extLst>
                </a:gridCol>
                <a:gridCol w="1394856">
                  <a:extLst>
                    <a:ext uri="{9D8B030D-6E8A-4147-A177-3AD203B41FA5}">
                      <a16:colId xmlns:a16="http://schemas.microsoft.com/office/drawing/2014/main" val="36286922"/>
                    </a:ext>
                  </a:extLst>
                </a:gridCol>
                <a:gridCol w="1394856">
                  <a:extLst>
                    <a:ext uri="{9D8B030D-6E8A-4147-A177-3AD203B41FA5}">
                      <a16:colId xmlns:a16="http://schemas.microsoft.com/office/drawing/2014/main" val="2299457022"/>
                    </a:ext>
                  </a:extLst>
                </a:gridCol>
              </a:tblGrid>
              <a:tr h="896594">
                <a:tc>
                  <a:txBody>
                    <a:bodyPr/>
                    <a:lstStyle/>
                    <a:p>
                      <a:pPr algn="l" fontAlgn="auto"/>
                      <a:endParaRPr lang="en-US" sz="1400" b="1" i="0">
                        <a:solidFill>
                          <a:srgbClr val="FFFFFF"/>
                        </a:solidFill>
                        <a:effectLst/>
                        <a:highlight>
                          <a:srgbClr val="4472C4"/>
                        </a:highlight>
                        <a:latin typeface="Calibri"/>
                      </a:endParaRP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4472C4"/>
                    </a:solidFill>
                  </a:tcPr>
                </a:tc>
                <a:tc>
                  <a:txBody>
                    <a:bodyPr/>
                    <a:lstStyle/>
                    <a:p>
                      <a:pPr algn="l" fontAlgn="auto"/>
                      <a:endParaRPr lang="en-US" sz="1400" b="1" i="0">
                        <a:solidFill>
                          <a:srgbClr val="FFFFFF"/>
                        </a:solidFill>
                        <a:effectLst/>
                        <a:highlight>
                          <a:srgbClr val="4472C4"/>
                        </a:highlight>
                        <a:latin typeface="Calibri"/>
                      </a:endParaRP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1400" b="1" i="0" u="none" strike="noStrike" err="1">
                          <a:solidFill>
                            <a:srgbClr val="FFFFFF"/>
                          </a:solidFill>
                          <a:effectLst/>
                          <a:highlight>
                            <a:srgbClr val="4472C4"/>
                          </a:highlight>
                          <a:latin typeface="Calibri"/>
                        </a:rPr>
                        <a:t>Tarifs</a:t>
                      </a:r>
                      <a:r>
                        <a:rPr lang="en-US" sz="1400" b="1" i="0" u="none" strike="noStrike">
                          <a:solidFill>
                            <a:srgbClr val="FFFFFF"/>
                          </a:solidFill>
                          <a:effectLst/>
                          <a:highlight>
                            <a:srgbClr val="4472C4"/>
                          </a:highlight>
                          <a:latin typeface="Calibri"/>
                        </a:rPr>
                        <a:t>* du 01/05/24 au 31/08/24</a:t>
                      </a:r>
                      <a:endParaRPr lang="en-US" sz="1400" b="1" i="0">
                        <a:solidFill>
                          <a:srgbClr val="FFFFFF"/>
                        </a:solidFill>
                        <a:effectLst/>
                        <a:highlight>
                          <a:srgbClr val="4472C4"/>
                        </a:highlight>
                        <a:latin typeface="Calibri"/>
                      </a:endParaRP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1400" b="1" i="0" u="none" strike="noStrike" err="1">
                          <a:solidFill>
                            <a:srgbClr val="FFFFFF"/>
                          </a:solidFill>
                          <a:effectLst/>
                          <a:highlight>
                            <a:srgbClr val="4472C4"/>
                          </a:highlight>
                          <a:latin typeface="Calibri"/>
                        </a:rPr>
                        <a:t>Tarifs</a:t>
                      </a:r>
                      <a:r>
                        <a:rPr lang="en-US" sz="1400" b="1" i="0" u="none" strike="noStrike">
                          <a:solidFill>
                            <a:srgbClr val="FFFFFF"/>
                          </a:solidFill>
                          <a:effectLst/>
                          <a:highlight>
                            <a:srgbClr val="4472C4"/>
                          </a:highlight>
                          <a:latin typeface="Calibri"/>
                        </a:rPr>
                        <a:t>* du 01/09/24</a:t>
                      </a:r>
                      <a:endParaRPr lang="en-US" sz="1400" b="1" i="0">
                        <a:solidFill>
                          <a:srgbClr val="FFFFFF"/>
                        </a:solidFill>
                        <a:effectLst/>
                        <a:highlight>
                          <a:srgbClr val="4472C4"/>
                        </a:highlight>
                        <a:latin typeface="Calibri"/>
                      </a:endParaRPr>
                    </a:p>
                    <a:p>
                      <a:pPr lvl="0" algn="ctr">
                        <a:buNone/>
                      </a:pPr>
                      <a:r>
                        <a:rPr lang="en-US" sz="1400" b="1" i="0" u="none" strike="noStrike">
                          <a:solidFill>
                            <a:srgbClr val="FFFFFF"/>
                          </a:solidFill>
                          <a:effectLst/>
                          <a:highlight>
                            <a:srgbClr val="4472C4"/>
                          </a:highlight>
                          <a:latin typeface="Calibri"/>
                        </a:rPr>
                        <a:t>À </a:t>
                      </a:r>
                      <a:r>
                        <a:rPr lang="en-US" sz="1400" b="1" i="0" u="none" strike="noStrike" err="1">
                          <a:solidFill>
                            <a:srgbClr val="FFFFFF"/>
                          </a:solidFill>
                          <a:effectLst/>
                          <a:highlight>
                            <a:srgbClr val="4472C4"/>
                          </a:highlight>
                          <a:latin typeface="Calibri"/>
                        </a:rPr>
                        <a:t>l'avant-veille</a:t>
                      </a:r>
                      <a:r>
                        <a:rPr lang="en-US" sz="1400" b="1" i="0" u="none" strike="noStrike">
                          <a:solidFill>
                            <a:srgbClr val="FFFFFF"/>
                          </a:solidFill>
                          <a:effectLst/>
                          <a:highlight>
                            <a:srgbClr val="4472C4"/>
                          </a:highlight>
                          <a:latin typeface="Calibri"/>
                        </a:rPr>
                        <a:t> du raid</a:t>
                      </a:r>
                      <a:endParaRPr lang="en-US"/>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1400" b="1" i="0" u="none" strike="noStrike" err="1">
                          <a:solidFill>
                            <a:srgbClr val="FFFFFF"/>
                          </a:solidFill>
                          <a:effectLst/>
                          <a:highlight>
                            <a:srgbClr val="4472C4"/>
                          </a:highlight>
                          <a:latin typeface="Calibri"/>
                        </a:rPr>
                        <a:t>Tarifs</a:t>
                      </a:r>
                      <a:r>
                        <a:rPr lang="en-US" sz="1400" b="1" i="0" u="none" strike="noStrike">
                          <a:solidFill>
                            <a:srgbClr val="FFFFFF"/>
                          </a:solidFill>
                          <a:effectLst/>
                          <a:highlight>
                            <a:srgbClr val="4472C4"/>
                          </a:highlight>
                          <a:latin typeface="Calibri"/>
                        </a:rPr>
                        <a:t>* sur place</a:t>
                      </a: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250344310"/>
                  </a:ext>
                </a:extLst>
              </a:tr>
              <a:tr h="431054">
                <a:tc rowSpan="2">
                  <a:txBody>
                    <a:bodyPr/>
                    <a:lstStyle/>
                    <a:p>
                      <a:pPr algn="l" fontAlgn="base"/>
                      <a:r>
                        <a:rPr lang="en-US" sz="1400" b="0" i="0">
                          <a:solidFill>
                            <a:srgbClr val="000000"/>
                          </a:solidFill>
                          <a:effectLst/>
                          <a:highlight>
                            <a:srgbClr val="CFD5EA"/>
                          </a:highlight>
                          <a:latin typeface="Calibri"/>
                        </a:rPr>
                        <a:t>Raid </a:t>
                      </a:r>
                      <a:r>
                        <a:rPr lang="en-US" sz="1400" b="0" i="0" err="1">
                          <a:solidFill>
                            <a:srgbClr val="000000"/>
                          </a:solidFill>
                          <a:effectLst/>
                          <a:highlight>
                            <a:srgbClr val="CFD5EA"/>
                          </a:highlight>
                          <a:latin typeface="Calibri"/>
                        </a:rPr>
                        <a:t>découverte</a:t>
                      </a: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400" b="0" i="0" err="1">
                          <a:solidFill>
                            <a:srgbClr val="000000"/>
                          </a:solidFill>
                          <a:effectLst/>
                          <a:highlight>
                            <a:srgbClr val="CFD5EA"/>
                          </a:highlight>
                          <a:latin typeface="Calibri"/>
                        </a:rPr>
                        <a:t>Nés</a:t>
                      </a:r>
                      <a:r>
                        <a:rPr lang="en-US" sz="1400" b="0" i="0">
                          <a:solidFill>
                            <a:srgbClr val="000000"/>
                          </a:solidFill>
                          <a:effectLst/>
                          <a:highlight>
                            <a:srgbClr val="CFD5EA"/>
                          </a:highlight>
                          <a:latin typeface="Calibri"/>
                        </a:rPr>
                        <a:t> </a:t>
                      </a:r>
                      <a:r>
                        <a:rPr lang="en-US" sz="1400" b="0" i="0" err="1">
                          <a:solidFill>
                            <a:srgbClr val="000000"/>
                          </a:solidFill>
                          <a:effectLst/>
                          <a:highlight>
                            <a:srgbClr val="CFD5EA"/>
                          </a:highlight>
                          <a:latin typeface="Calibri"/>
                        </a:rPr>
                        <a:t>en</a:t>
                      </a:r>
                      <a:r>
                        <a:rPr lang="en-US" sz="1400" b="0" i="0">
                          <a:solidFill>
                            <a:srgbClr val="000000"/>
                          </a:solidFill>
                          <a:effectLst/>
                          <a:highlight>
                            <a:srgbClr val="CFD5EA"/>
                          </a:highlight>
                          <a:latin typeface="Calibri"/>
                        </a:rPr>
                        <a:t> 2007 et après</a:t>
                      </a: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400" b="0" i="0">
                          <a:solidFill>
                            <a:srgbClr val="000000"/>
                          </a:solidFill>
                          <a:effectLst/>
                          <a:highlight>
                            <a:srgbClr val="CFD5EA"/>
                          </a:highlight>
                          <a:latin typeface="Calibri"/>
                        </a:rPr>
                        <a:t>3 €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400" b="0" i="0">
                          <a:solidFill>
                            <a:srgbClr val="000000"/>
                          </a:solidFill>
                          <a:effectLst/>
                          <a:highlight>
                            <a:srgbClr val="CFD5EA"/>
                          </a:highlight>
                          <a:latin typeface="Calibri"/>
                        </a:rPr>
                        <a:t>4 €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400" b="0" i="0">
                          <a:solidFill>
                            <a:srgbClr val="000000"/>
                          </a:solidFill>
                          <a:effectLst/>
                          <a:highlight>
                            <a:srgbClr val="CFD5EA"/>
                          </a:highlight>
                          <a:latin typeface="Calibri"/>
                        </a:rPr>
                        <a:t>6 €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680292811"/>
                  </a:ext>
                </a:extLst>
              </a:tr>
              <a:tr h="362086">
                <a:tc vMerge="1">
                  <a:txBody>
                    <a:bodyPr/>
                    <a:lstStyle/>
                    <a:p>
                      <a:endParaRPr lang="en-US"/>
                    </a:p>
                  </a:txBody>
                  <a:tcPr/>
                </a:tc>
                <a:tc>
                  <a:txBody>
                    <a:bodyPr/>
                    <a:lstStyle/>
                    <a:p>
                      <a:pPr algn="l" fontAlgn="base"/>
                      <a:r>
                        <a:rPr lang="en-US" sz="1400" b="0" i="0" err="1">
                          <a:solidFill>
                            <a:srgbClr val="000000"/>
                          </a:solidFill>
                          <a:effectLst/>
                          <a:highlight>
                            <a:srgbClr val="E9EBF5"/>
                          </a:highlight>
                          <a:latin typeface="Calibri"/>
                        </a:rPr>
                        <a:t>Nés</a:t>
                      </a:r>
                      <a:r>
                        <a:rPr lang="en-US" sz="1400" b="0" i="0">
                          <a:solidFill>
                            <a:srgbClr val="000000"/>
                          </a:solidFill>
                          <a:effectLst/>
                          <a:highlight>
                            <a:srgbClr val="E9EBF5"/>
                          </a:highlight>
                          <a:latin typeface="Calibri"/>
                        </a:rPr>
                        <a:t> </a:t>
                      </a:r>
                      <a:r>
                        <a:rPr lang="en-US" sz="1400" b="0" i="0" err="1">
                          <a:solidFill>
                            <a:srgbClr val="000000"/>
                          </a:solidFill>
                          <a:effectLst/>
                          <a:highlight>
                            <a:srgbClr val="E9EBF5"/>
                          </a:highlight>
                          <a:latin typeface="Calibri"/>
                        </a:rPr>
                        <a:t>en</a:t>
                      </a:r>
                      <a:r>
                        <a:rPr lang="en-US" sz="1400" b="0" i="0">
                          <a:solidFill>
                            <a:srgbClr val="000000"/>
                          </a:solidFill>
                          <a:effectLst/>
                          <a:highlight>
                            <a:srgbClr val="E9EBF5"/>
                          </a:highlight>
                          <a:latin typeface="Calibri"/>
                        </a:rPr>
                        <a:t> 2006 et </a:t>
                      </a:r>
                      <a:r>
                        <a:rPr lang="en-US" sz="1400" b="0" i="0" err="1">
                          <a:solidFill>
                            <a:srgbClr val="000000"/>
                          </a:solidFill>
                          <a:effectLst/>
                          <a:highlight>
                            <a:srgbClr val="E9EBF5"/>
                          </a:highlight>
                          <a:latin typeface="Calibri"/>
                        </a:rPr>
                        <a:t>avant</a:t>
                      </a: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400" b="0" i="0">
                          <a:solidFill>
                            <a:srgbClr val="000000"/>
                          </a:solidFill>
                          <a:effectLst/>
                          <a:highlight>
                            <a:srgbClr val="E9EBF5"/>
                          </a:highlight>
                          <a:latin typeface="Calibri"/>
                        </a:rPr>
                        <a:t>5 €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400" b="0" i="0">
                          <a:solidFill>
                            <a:srgbClr val="000000"/>
                          </a:solidFill>
                          <a:effectLst/>
                          <a:highlight>
                            <a:srgbClr val="E9EBF5"/>
                          </a:highlight>
                          <a:latin typeface="Calibri"/>
                        </a:rPr>
                        <a:t>6 €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400" b="0" i="0">
                          <a:solidFill>
                            <a:srgbClr val="000000"/>
                          </a:solidFill>
                          <a:effectLst/>
                          <a:highlight>
                            <a:srgbClr val="E9EBF5"/>
                          </a:highlight>
                          <a:latin typeface="Calibri"/>
                        </a:rPr>
                        <a:t>8 €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784172135"/>
                  </a:ext>
                </a:extLst>
              </a:tr>
              <a:tr h="431054">
                <a:tc rowSpan="2">
                  <a:txBody>
                    <a:bodyPr/>
                    <a:lstStyle/>
                    <a:p>
                      <a:pPr algn="l" fontAlgn="base"/>
                      <a:r>
                        <a:rPr lang="en-US" sz="1400" b="0" i="0">
                          <a:solidFill>
                            <a:srgbClr val="000000"/>
                          </a:solidFill>
                          <a:effectLst/>
                          <a:highlight>
                            <a:srgbClr val="CFD5EA"/>
                          </a:highlight>
                          <a:latin typeface="Calibri"/>
                        </a:rPr>
                        <a:t>Raid </a:t>
                      </a:r>
                      <a:r>
                        <a:rPr lang="en-US" sz="1400" b="0" i="0" err="1">
                          <a:solidFill>
                            <a:srgbClr val="000000"/>
                          </a:solidFill>
                          <a:effectLst/>
                          <a:highlight>
                            <a:srgbClr val="CFD5EA"/>
                          </a:highlight>
                          <a:latin typeface="Calibri"/>
                        </a:rPr>
                        <a:t>loisirs</a:t>
                      </a: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l" fontAlgn="base"/>
                      <a:r>
                        <a:rPr lang="fr-FR" sz="1400" b="0" i="0">
                          <a:solidFill>
                            <a:srgbClr val="000000"/>
                          </a:solidFill>
                          <a:effectLst/>
                          <a:highlight>
                            <a:srgbClr val="CFD5EA"/>
                          </a:highlight>
                          <a:latin typeface="Calibri"/>
                        </a:rPr>
                        <a:t>Nés en 2007 et après</a:t>
                      </a: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400" b="0" i="0">
                          <a:solidFill>
                            <a:srgbClr val="000000"/>
                          </a:solidFill>
                          <a:effectLst/>
                          <a:highlight>
                            <a:srgbClr val="CFD5EA"/>
                          </a:highlight>
                          <a:latin typeface="Calibri"/>
                        </a:rPr>
                        <a:t>4 €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400" b="0" i="0">
                          <a:solidFill>
                            <a:srgbClr val="000000"/>
                          </a:solidFill>
                          <a:effectLst/>
                          <a:highlight>
                            <a:srgbClr val="CFD5EA"/>
                          </a:highlight>
                          <a:latin typeface="Calibri"/>
                        </a:rPr>
                        <a:t>5 €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400" b="0" i="0">
                          <a:solidFill>
                            <a:srgbClr val="000000"/>
                          </a:solidFill>
                          <a:effectLst/>
                          <a:highlight>
                            <a:srgbClr val="CFD5EA"/>
                          </a:highlight>
                          <a:latin typeface="Calibri"/>
                        </a:rPr>
                        <a:t>7 €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72641920"/>
                  </a:ext>
                </a:extLst>
              </a:tr>
              <a:tr h="431054">
                <a:tc vMerge="1">
                  <a:txBody>
                    <a:bodyPr/>
                    <a:lstStyle/>
                    <a:p>
                      <a:endParaRPr lang="en-US"/>
                    </a:p>
                  </a:txBody>
                  <a:tcPr/>
                </a:tc>
                <a:tc>
                  <a:txBody>
                    <a:bodyPr/>
                    <a:lstStyle/>
                    <a:p>
                      <a:pPr algn="l" fontAlgn="base"/>
                      <a:r>
                        <a:rPr lang="fr-FR" sz="1400" b="0" i="0">
                          <a:solidFill>
                            <a:srgbClr val="000000"/>
                          </a:solidFill>
                          <a:effectLst/>
                          <a:highlight>
                            <a:srgbClr val="E9EBF5"/>
                          </a:highlight>
                          <a:latin typeface="Calibri"/>
                        </a:rPr>
                        <a:t>Nés en 2006 et avant</a:t>
                      </a:r>
                    </a:p>
                  </a:txBody>
                  <a:tcP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400" b="0" i="0">
                          <a:solidFill>
                            <a:srgbClr val="000000"/>
                          </a:solidFill>
                          <a:effectLst/>
                          <a:highlight>
                            <a:srgbClr val="E9EBF5"/>
                          </a:highlight>
                          <a:latin typeface="Calibri"/>
                        </a:rPr>
                        <a:t>8 €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400" b="0" i="0">
                          <a:solidFill>
                            <a:srgbClr val="000000"/>
                          </a:solidFill>
                          <a:effectLst/>
                          <a:highlight>
                            <a:srgbClr val="E9EBF5"/>
                          </a:highlight>
                          <a:latin typeface="Calibri"/>
                        </a:rPr>
                        <a:t>9 €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400" b="0" i="0">
                          <a:solidFill>
                            <a:srgbClr val="000000"/>
                          </a:solidFill>
                          <a:effectLst/>
                          <a:highlight>
                            <a:srgbClr val="E9EBF5"/>
                          </a:highlight>
                          <a:latin typeface="Calibri"/>
                        </a:rPr>
                        <a:t>11 €</a:t>
                      </a:r>
                    </a:p>
                  </a:txBody>
                  <a:tcPr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56848174"/>
                  </a:ext>
                </a:extLst>
              </a:tr>
            </a:tbl>
          </a:graphicData>
        </a:graphic>
      </p:graphicFrame>
    </p:spTree>
    <p:extLst>
      <p:ext uri="{BB962C8B-B14F-4D97-AF65-F5344CB8AC3E}">
        <p14:creationId xmlns:p14="http://schemas.microsoft.com/office/powerpoint/2010/main" val="1657640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DEL20240326_29 EDUCATION, SPORT ET CULTURE – Organisation de la saison piscine 2024 : Jours, horaires d’ouverture et tarification</a:t>
            </a:r>
            <a:r>
              <a:rPr lang="fr-FR" sz="2000">
                <a:solidFill>
                  <a:schemeClr val="bg1"/>
                </a:solidFill>
                <a:latin typeface="Source Sans Pro"/>
                <a:ea typeface="Source Sans Pro"/>
              </a:rPr>
              <a:t> </a:t>
            </a:r>
            <a:endParaRPr lang="fr-FR">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60537" y="335842"/>
            <a:ext cx="8159077" cy="590153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r>
              <a:rPr lang="fr-FR" sz="2800">
                <a:solidFill>
                  <a:schemeClr val="tx1"/>
                </a:solidFill>
                <a:latin typeface="Source Sans Pro"/>
                <a:ea typeface="Source Sans Pro"/>
              </a:rPr>
              <a:t>Ouverture</a:t>
            </a:r>
          </a:p>
          <a:p>
            <a:endParaRPr lang="fr-FR" sz="2800" b="0">
              <a:solidFill>
                <a:schemeClr val="tx1"/>
              </a:solidFill>
            </a:endParaRPr>
          </a:p>
          <a:p>
            <a:r>
              <a:rPr lang="fr-FR" sz="2600" b="0">
                <a:solidFill>
                  <a:schemeClr val="tx1"/>
                </a:solidFill>
                <a:latin typeface="Source Sans Pro"/>
                <a:ea typeface="Source Sans Pro"/>
              </a:rPr>
              <a:t>La piscine ouvrira ses portes au public à partir du lundi 17 juin 2024 sur 2 périodes sur le même fonctionnement:</a:t>
            </a:r>
          </a:p>
          <a:p>
            <a:endParaRPr lang="fr-FR" sz="2600" b="0">
              <a:solidFill>
                <a:schemeClr val="tx1"/>
              </a:solidFill>
            </a:endParaRPr>
          </a:p>
          <a:p>
            <a:r>
              <a:rPr lang="fr-FR" sz="2600" b="0">
                <a:solidFill>
                  <a:schemeClr val="tx1"/>
                </a:solidFill>
                <a:latin typeface="Source Sans Pro"/>
                <a:ea typeface="Source Sans Pro"/>
              </a:rPr>
              <a:t>Du lundi 17 juin au mardi 2 juillet 2024: uniquement le bassin du bas et le snack</a:t>
            </a:r>
          </a:p>
          <a:p>
            <a:endParaRPr lang="fr-FR" sz="2600" b="0">
              <a:solidFill>
                <a:schemeClr val="tx1"/>
              </a:solidFill>
            </a:endParaRPr>
          </a:p>
          <a:p>
            <a:r>
              <a:rPr lang="fr-FR" sz="2600" b="0">
                <a:solidFill>
                  <a:schemeClr val="tx1"/>
                </a:solidFill>
                <a:latin typeface="Source Sans Pro"/>
                <a:ea typeface="Source Sans Pro"/>
              </a:rPr>
              <a:t>- Le lundi, mardi, jeudi et vendredi: ouverture au public de 11h30 à 13h30 puis de 16h30 à 19h30 </a:t>
            </a:r>
          </a:p>
          <a:p>
            <a:endParaRPr lang="fr-FR" sz="2600" b="0">
              <a:solidFill>
                <a:schemeClr val="tx1"/>
              </a:solidFill>
            </a:endParaRPr>
          </a:p>
          <a:p>
            <a:r>
              <a:rPr lang="fr-FR" sz="2600" b="0">
                <a:solidFill>
                  <a:schemeClr val="tx1"/>
                </a:solidFill>
                <a:latin typeface="Source Sans Pro"/>
                <a:ea typeface="Source Sans Pro"/>
              </a:rPr>
              <a:t>- Les mercredis 19 et 26 juin: ouverture au public de 13h à 19h30</a:t>
            </a:r>
          </a:p>
          <a:p>
            <a:endParaRPr lang="fr-FR" sz="2600" b="0">
              <a:solidFill>
                <a:schemeClr val="tx1"/>
              </a:solidFill>
            </a:endParaRPr>
          </a:p>
          <a:p>
            <a:r>
              <a:rPr lang="fr-FR" sz="2600" b="0">
                <a:solidFill>
                  <a:schemeClr val="tx1"/>
                </a:solidFill>
                <a:latin typeface="Source Sans Pro"/>
                <a:ea typeface="Source Sans Pro"/>
              </a:rPr>
              <a:t>- Le week-end: l’équipement sera fermé au public</a:t>
            </a:r>
          </a:p>
          <a:p>
            <a:endParaRPr lang="fr-FR" sz="2600" b="0">
              <a:solidFill>
                <a:schemeClr val="tx1"/>
              </a:solidFill>
            </a:endParaRPr>
          </a:p>
          <a:p>
            <a:r>
              <a:rPr lang="fr-FR" sz="2600" b="0">
                <a:solidFill>
                  <a:schemeClr val="tx1"/>
                </a:solidFill>
                <a:latin typeface="Source Sans Pro"/>
                <a:ea typeface="Source Sans Pro"/>
              </a:rPr>
              <a:t>Du mercredi 3 juillet 2024 au dimanche 25 août 2024 sur 7,5 semaines: l’ensemble de l’équipement sera ouvert au public en continu de 10h à 19h30</a:t>
            </a:r>
          </a:p>
          <a:p>
            <a:endParaRPr lang="fr-FR" sz="2600" b="0">
              <a:solidFill>
                <a:schemeClr val="tx1"/>
              </a:solidFill>
            </a:endParaRPr>
          </a:p>
          <a:p>
            <a:r>
              <a:rPr lang="fr-FR" sz="2600" b="0">
                <a:solidFill>
                  <a:schemeClr val="tx1"/>
                </a:solidFill>
                <a:latin typeface="Source Sans Pro"/>
                <a:ea typeface="Source Sans Pro"/>
              </a:rPr>
              <a:t>Le samedi 13 juillet 2024, la piscine fermera exceptionnellement à 18h pour le feu d'artifice.</a:t>
            </a:r>
            <a:endParaRPr lang="fr-FR" sz="2600" b="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3213036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DEL20240326_29 EDUCATION, SPORT ET CULTURE – Organisation de la saison piscine 2024 : Jours, horaires d’ouverture et tarification</a:t>
            </a:r>
            <a:r>
              <a:rPr lang="fr-FR" sz="2000">
                <a:solidFill>
                  <a:schemeClr val="bg1"/>
                </a:solidFill>
                <a:latin typeface="Source Sans Pro"/>
                <a:ea typeface="Source Sans Pro"/>
              </a:rPr>
              <a:t> </a:t>
            </a:r>
            <a:endParaRPr lang="fr-FR">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r>
              <a:rPr lang="fr-FR" sz="3000" b="0">
                <a:solidFill>
                  <a:schemeClr val="tx1"/>
                </a:solidFill>
                <a:latin typeface="Source Sans Pro"/>
                <a:ea typeface="Source Sans Pro"/>
              </a:rPr>
              <a:t>Tarification 2024</a:t>
            </a:r>
            <a:endParaRPr lang="en-US" sz="3000" b="0">
              <a:solidFill>
                <a:schemeClr val="tx1"/>
              </a:solidFill>
              <a:latin typeface="Source Sans Pro"/>
              <a:ea typeface="Source Sans Pro"/>
            </a:endParaRPr>
          </a:p>
          <a:p>
            <a:endParaRPr lang="fr-FR" sz="3000" b="0">
              <a:solidFill>
                <a:schemeClr val="tx1"/>
              </a:solidFill>
            </a:endParaRPr>
          </a:p>
          <a:p>
            <a:endParaRPr lang="fr-FR" sz="3000" b="0">
              <a:solidFill>
                <a:schemeClr val="tx1"/>
              </a:solidFill>
            </a:endParaRPr>
          </a:p>
        </p:txBody>
      </p:sp>
      <p:graphicFrame>
        <p:nvGraphicFramePr>
          <p:cNvPr id="5" name="Table 4">
            <a:extLst>
              <a:ext uri="{FF2B5EF4-FFF2-40B4-BE49-F238E27FC236}">
                <a16:creationId xmlns:a16="http://schemas.microsoft.com/office/drawing/2014/main" id="{85760912-D6BE-D269-E9C7-47A3F7B77DEB}"/>
              </a:ext>
            </a:extLst>
          </p:cNvPr>
          <p:cNvGraphicFramePr>
            <a:graphicFrameLocks noGrp="1"/>
          </p:cNvGraphicFramePr>
          <p:nvPr>
            <p:extLst>
              <p:ext uri="{D42A27DB-BD31-4B8C-83A1-F6EECF244321}">
                <p14:modId xmlns:p14="http://schemas.microsoft.com/office/powerpoint/2010/main" val="474224799"/>
              </p:ext>
            </p:extLst>
          </p:nvPr>
        </p:nvGraphicFramePr>
        <p:xfrm>
          <a:off x="3738293" y="1716746"/>
          <a:ext cx="7677150" cy="4143375"/>
        </p:xfrm>
        <a:graphic>
          <a:graphicData uri="http://schemas.openxmlformats.org/drawingml/2006/table">
            <a:tbl>
              <a:tblPr bandRow="1">
                <a:tableStyleId>{5C22544A-7EE6-4342-B048-85BDC9FD1C3A}</a:tableStyleId>
              </a:tblPr>
              <a:tblGrid>
                <a:gridCol w="1781175">
                  <a:extLst>
                    <a:ext uri="{9D8B030D-6E8A-4147-A177-3AD203B41FA5}">
                      <a16:colId xmlns:a16="http://schemas.microsoft.com/office/drawing/2014/main" val="1903344683"/>
                    </a:ext>
                  </a:extLst>
                </a:gridCol>
                <a:gridCol w="1123950">
                  <a:extLst>
                    <a:ext uri="{9D8B030D-6E8A-4147-A177-3AD203B41FA5}">
                      <a16:colId xmlns:a16="http://schemas.microsoft.com/office/drawing/2014/main" val="3452515353"/>
                    </a:ext>
                  </a:extLst>
                </a:gridCol>
                <a:gridCol w="1400175">
                  <a:extLst>
                    <a:ext uri="{9D8B030D-6E8A-4147-A177-3AD203B41FA5}">
                      <a16:colId xmlns:a16="http://schemas.microsoft.com/office/drawing/2014/main" val="608743601"/>
                    </a:ext>
                  </a:extLst>
                </a:gridCol>
                <a:gridCol w="1390650">
                  <a:extLst>
                    <a:ext uri="{9D8B030D-6E8A-4147-A177-3AD203B41FA5}">
                      <a16:colId xmlns:a16="http://schemas.microsoft.com/office/drawing/2014/main" val="1339400113"/>
                    </a:ext>
                  </a:extLst>
                </a:gridCol>
                <a:gridCol w="1981200">
                  <a:extLst>
                    <a:ext uri="{9D8B030D-6E8A-4147-A177-3AD203B41FA5}">
                      <a16:colId xmlns:a16="http://schemas.microsoft.com/office/drawing/2014/main" val="1063387949"/>
                    </a:ext>
                  </a:extLst>
                </a:gridCol>
              </a:tblGrid>
              <a:tr h="628650">
                <a:tc>
                  <a:txBody>
                    <a:bodyPr/>
                    <a:lstStyle/>
                    <a:p>
                      <a:pPr algn="ctr" fontAlgn="base"/>
                      <a:r>
                        <a:rPr lang="en-US" sz="1800" b="1" i="0">
                          <a:solidFill>
                            <a:srgbClr val="FFFFFF"/>
                          </a:solidFill>
                          <a:effectLst/>
                          <a:highlight>
                            <a:srgbClr val="4472C4"/>
                          </a:highlight>
                          <a:latin typeface="Calibri"/>
                        </a:rPr>
                        <a:t>Tarif 2024 </a:t>
                      </a:r>
                      <a:endParaRPr lang="en-US" b="1" i="0">
                        <a:solidFill>
                          <a:srgbClr val="FFFFFF"/>
                        </a:solidFill>
                        <a:effectLst/>
                        <a:highlight>
                          <a:srgbClr val="4472C4"/>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4472C4"/>
                    </a:solidFill>
                  </a:tcPr>
                </a:tc>
                <a:tc gridSpan="2">
                  <a:txBody>
                    <a:bodyPr/>
                    <a:lstStyle/>
                    <a:p>
                      <a:pPr algn="ctr" fontAlgn="base"/>
                      <a:r>
                        <a:rPr lang="en-US" sz="1800" b="1" i="0" err="1">
                          <a:solidFill>
                            <a:srgbClr val="FFFFFF"/>
                          </a:solidFill>
                          <a:effectLst/>
                          <a:highlight>
                            <a:srgbClr val="4472C4"/>
                          </a:highlight>
                          <a:latin typeface="Calibri"/>
                        </a:rPr>
                        <a:t>Eybinois</a:t>
                      </a:r>
                      <a:endParaRPr lang="en-US" b="1" i="0" err="1">
                        <a:solidFill>
                          <a:srgbClr val="FFFFFF"/>
                        </a:solidFill>
                        <a:effectLst/>
                        <a:highlight>
                          <a:srgbClr val="4472C4"/>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gridSpan="2">
                  <a:txBody>
                    <a:bodyPr/>
                    <a:lstStyle/>
                    <a:p>
                      <a:pPr algn="ctr" fontAlgn="base"/>
                      <a:r>
                        <a:rPr lang="en-US" sz="1800" b="1" i="0" err="1">
                          <a:solidFill>
                            <a:srgbClr val="FFFFFF"/>
                          </a:solidFill>
                          <a:effectLst/>
                          <a:highlight>
                            <a:srgbClr val="4472C4"/>
                          </a:highlight>
                          <a:latin typeface="Calibri"/>
                        </a:rPr>
                        <a:t>Extérieur</a:t>
                      </a:r>
                      <a:endParaRPr lang="en-US" b="1" i="0" err="1">
                        <a:solidFill>
                          <a:srgbClr val="FFFFFF"/>
                        </a:solidFill>
                        <a:effectLst/>
                        <a:highlight>
                          <a:srgbClr val="4472C4"/>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extLst>
                  <a:ext uri="{0D108BD9-81ED-4DB2-BD59-A6C34878D82A}">
                    <a16:rowId xmlns:a16="http://schemas.microsoft.com/office/drawing/2014/main" val="625573648"/>
                  </a:ext>
                </a:extLst>
              </a:tr>
              <a:tr h="1000125">
                <a:tc>
                  <a:txBody>
                    <a:bodyPr/>
                    <a:lstStyle/>
                    <a:p>
                      <a:pPr algn="ctr" fontAlgn="auto"/>
                      <a:br>
                        <a:rPr lang="en-US" sz="1800" b="0" i="0">
                          <a:solidFill>
                            <a:srgbClr val="000000"/>
                          </a:solidFill>
                          <a:effectLst/>
                          <a:highlight>
                            <a:srgbClr val="CFD5EA"/>
                          </a:highlight>
                          <a:latin typeface="Calibri"/>
                        </a:rPr>
                      </a:br>
                      <a:endParaRPr lang="en-US" sz="1800"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Tarif </a:t>
                      </a:r>
                      <a:r>
                        <a:rPr lang="en-US" sz="1800" b="0" i="0" err="1">
                          <a:solidFill>
                            <a:srgbClr val="000000"/>
                          </a:solidFill>
                          <a:effectLst/>
                          <a:highlight>
                            <a:srgbClr val="CFD5EA"/>
                          </a:highlight>
                          <a:latin typeface="Calibri"/>
                        </a:rPr>
                        <a:t>réduit</a:t>
                      </a:r>
                      <a:endParaRPr lang="en-US" b="0" i="0" err="1">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Tarif plein</a:t>
                      </a:r>
                      <a:endParaRPr lang="en-US"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Tarif </a:t>
                      </a:r>
                      <a:r>
                        <a:rPr lang="en-US" sz="1800" b="0" i="0" err="1">
                          <a:solidFill>
                            <a:srgbClr val="000000"/>
                          </a:solidFill>
                          <a:effectLst/>
                          <a:highlight>
                            <a:srgbClr val="CFD5EA"/>
                          </a:highlight>
                          <a:latin typeface="Calibri"/>
                        </a:rPr>
                        <a:t>réduit</a:t>
                      </a:r>
                      <a:endParaRPr lang="en-US" b="0" i="0" err="1">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Tarif plein</a:t>
                      </a:r>
                      <a:endParaRPr lang="en-US"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25034008"/>
                  </a:ext>
                </a:extLst>
              </a:tr>
              <a:tr h="628650">
                <a:tc gridSpan="5">
                  <a:txBody>
                    <a:bodyPr/>
                    <a:lstStyle/>
                    <a:p>
                      <a:pPr algn="ctr" fontAlgn="base"/>
                      <a:r>
                        <a:rPr lang="en-US" sz="1800" b="0" i="0" err="1">
                          <a:solidFill>
                            <a:srgbClr val="000000"/>
                          </a:solidFill>
                          <a:effectLst/>
                          <a:highlight>
                            <a:srgbClr val="E9EBF5"/>
                          </a:highlight>
                          <a:latin typeface="Calibri"/>
                        </a:rPr>
                        <a:t>Gratuité</a:t>
                      </a:r>
                      <a:r>
                        <a:rPr lang="en-US" sz="1800" b="0" i="0">
                          <a:solidFill>
                            <a:srgbClr val="000000"/>
                          </a:solidFill>
                          <a:effectLst/>
                          <a:highlight>
                            <a:srgbClr val="E9EBF5"/>
                          </a:highlight>
                          <a:latin typeface="Calibri"/>
                        </a:rPr>
                        <a:t> jusqu’4 </a:t>
                      </a:r>
                      <a:r>
                        <a:rPr lang="en-US" sz="1800" b="0" i="0" err="1">
                          <a:solidFill>
                            <a:srgbClr val="000000"/>
                          </a:solidFill>
                          <a:effectLst/>
                          <a:highlight>
                            <a:srgbClr val="E9EBF5"/>
                          </a:highlight>
                          <a:latin typeface="Calibri"/>
                        </a:rPr>
                        <a:t>ans</a:t>
                      </a:r>
                      <a:r>
                        <a:rPr lang="en-US" sz="1800" b="0" i="0">
                          <a:solidFill>
                            <a:srgbClr val="000000"/>
                          </a:solidFill>
                          <a:effectLst/>
                          <a:highlight>
                            <a:srgbClr val="E9EBF5"/>
                          </a:highlight>
                          <a:latin typeface="Calibri"/>
                        </a:rPr>
                        <a:t> (</a:t>
                      </a:r>
                      <a:r>
                        <a:rPr lang="en-US" sz="1800" b="0" i="0" err="1">
                          <a:solidFill>
                            <a:srgbClr val="000000"/>
                          </a:solidFill>
                          <a:effectLst/>
                          <a:highlight>
                            <a:srgbClr val="E9EBF5"/>
                          </a:highlight>
                          <a:latin typeface="Calibri"/>
                        </a:rPr>
                        <a:t>année</a:t>
                      </a:r>
                      <a:r>
                        <a:rPr lang="en-US" sz="1800" b="0" i="0">
                          <a:solidFill>
                            <a:srgbClr val="000000"/>
                          </a:solidFill>
                          <a:effectLst/>
                          <a:highlight>
                            <a:srgbClr val="E9EBF5"/>
                          </a:highlight>
                          <a:latin typeface="Calibri"/>
                        </a:rPr>
                        <a:t> 2018 et +)</a:t>
                      </a:r>
                      <a:endParaRPr lang="en-US" b="0" i="0">
                        <a:solidFill>
                          <a:srgbClr val="000000"/>
                        </a:solidFill>
                        <a:effectLst/>
                        <a:highlight>
                          <a:srgbClr val="E9EBF5"/>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0696958"/>
                  </a:ext>
                </a:extLst>
              </a:tr>
              <a:tr h="628650">
                <a:tc>
                  <a:txBody>
                    <a:bodyPr/>
                    <a:lstStyle/>
                    <a:p>
                      <a:pPr algn="ctr" fontAlgn="base"/>
                      <a:r>
                        <a:rPr lang="en-US" sz="1800" b="0" i="0">
                          <a:solidFill>
                            <a:srgbClr val="000000"/>
                          </a:solidFill>
                          <a:effectLst/>
                          <a:highlight>
                            <a:srgbClr val="CFD5EA"/>
                          </a:highlight>
                          <a:latin typeface="Calibri"/>
                        </a:rPr>
                        <a:t>Entrée </a:t>
                      </a:r>
                      <a:r>
                        <a:rPr lang="en-US" sz="1800" b="0" i="0" err="1">
                          <a:solidFill>
                            <a:srgbClr val="000000"/>
                          </a:solidFill>
                          <a:effectLst/>
                          <a:highlight>
                            <a:srgbClr val="CFD5EA"/>
                          </a:highlight>
                          <a:latin typeface="Calibri"/>
                        </a:rPr>
                        <a:t>unitaire</a:t>
                      </a:r>
                      <a:endParaRPr lang="en-US" b="0" i="0" err="1">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3 €</a:t>
                      </a:r>
                      <a:endParaRPr lang="en-US" b="0" i="0">
                        <a:solidFill>
                          <a:srgbClr val="000000"/>
                        </a:solidFill>
                        <a:effectLst/>
                        <a:highlight>
                          <a:srgbClr val="CFD5EA"/>
                        </a:highlight>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4 €</a:t>
                      </a:r>
                      <a:endParaRPr lang="en-US"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6 €</a:t>
                      </a:r>
                      <a:endParaRPr lang="en-US"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7 €</a:t>
                      </a:r>
                      <a:endParaRPr lang="en-US"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553254014"/>
                  </a:ext>
                </a:extLst>
              </a:tr>
              <a:tr h="628650">
                <a:tc>
                  <a:txBody>
                    <a:bodyPr/>
                    <a:lstStyle/>
                    <a:p>
                      <a:pPr algn="ctr" fontAlgn="base"/>
                      <a:r>
                        <a:rPr lang="en-US" sz="1800" b="0" i="0">
                          <a:solidFill>
                            <a:srgbClr val="000000"/>
                          </a:solidFill>
                          <a:effectLst/>
                          <a:highlight>
                            <a:srgbClr val="E9EBF5"/>
                          </a:highlight>
                          <a:latin typeface="Calibri"/>
                        </a:rPr>
                        <a:t>Carte 5 entrées</a:t>
                      </a:r>
                      <a:endParaRPr lang="en-US" b="0" i="0">
                        <a:solidFill>
                          <a:srgbClr val="000000"/>
                        </a:solidFill>
                        <a:effectLst/>
                        <a:highlight>
                          <a:srgbClr val="E9EBF5"/>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highlight>
                            <a:srgbClr val="E9EBF5"/>
                          </a:highlight>
                          <a:latin typeface="Calibri"/>
                        </a:rPr>
                        <a:t>10 €</a:t>
                      </a:r>
                      <a:endParaRPr lang="en-US" b="0" i="0">
                        <a:solidFill>
                          <a:srgbClr val="000000"/>
                        </a:solidFill>
                        <a:effectLst/>
                        <a:highlight>
                          <a:srgbClr val="E9EBF5"/>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highlight>
                            <a:srgbClr val="E9EBF5"/>
                          </a:highlight>
                          <a:latin typeface="Calibri"/>
                        </a:rPr>
                        <a:t>15 €</a:t>
                      </a:r>
                      <a:endParaRPr lang="en-US" b="0" i="0">
                        <a:solidFill>
                          <a:srgbClr val="000000"/>
                        </a:solidFill>
                        <a:effectLst/>
                        <a:highlight>
                          <a:srgbClr val="E9EBF5"/>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highlight>
                            <a:srgbClr val="E9EBF5"/>
                          </a:highlight>
                          <a:latin typeface="Calibri"/>
                        </a:rPr>
                        <a:t>22 €</a:t>
                      </a:r>
                      <a:endParaRPr lang="en-US" b="0" i="0">
                        <a:solidFill>
                          <a:srgbClr val="000000"/>
                        </a:solidFill>
                        <a:effectLst/>
                        <a:highlight>
                          <a:srgbClr val="E9EBF5"/>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1800" b="0" i="0">
                          <a:solidFill>
                            <a:srgbClr val="000000"/>
                          </a:solidFill>
                          <a:effectLst/>
                          <a:highlight>
                            <a:srgbClr val="E9EBF5"/>
                          </a:highlight>
                          <a:latin typeface="Calibri"/>
                        </a:rPr>
                        <a:t>26 €</a:t>
                      </a:r>
                      <a:endParaRPr lang="en-US" b="0" i="0">
                        <a:solidFill>
                          <a:srgbClr val="000000"/>
                        </a:solidFill>
                        <a:effectLst/>
                        <a:highlight>
                          <a:srgbClr val="E9EBF5"/>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271881649"/>
                  </a:ext>
                </a:extLst>
              </a:tr>
              <a:tr h="628650">
                <a:tc>
                  <a:txBody>
                    <a:bodyPr/>
                    <a:lstStyle/>
                    <a:p>
                      <a:pPr algn="ctr" fontAlgn="base"/>
                      <a:r>
                        <a:rPr lang="en-US" sz="1800" b="0" i="0">
                          <a:solidFill>
                            <a:srgbClr val="000000"/>
                          </a:solidFill>
                          <a:effectLst/>
                          <a:highlight>
                            <a:srgbClr val="CFD5EA"/>
                          </a:highlight>
                          <a:latin typeface="Calibri"/>
                        </a:rPr>
                        <a:t>Carte 10 entrées </a:t>
                      </a:r>
                      <a:endParaRPr lang="en-US"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15 €</a:t>
                      </a:r>
                      <a:endParaRPr lang="en-US" b="0" i="0">
                        <a:solidFill>
                          <a:srgbClr val="000000"/>
                        </a:solidFill>
                        <a:effectLst/>
                        <a:highlight>
                          <a:srgbClr val="CFD5EA"/>
                        </a:highlight>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25 €</a:t>
                      </a:r>
                      <a:endParaRPr lang="en-US"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40 €</a:t>
                      </a:r>
                      <a:endParaRPr lang="en-US"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1800" b="0" i="0">
                          <a:solidFill>
                            <a:srgbClr val="000000"/>
                          </a:solidFill>
                          <a:effectLst/>
                          <a:highlight>
                            <a:srgbClr val="CFD5EA"/>
                          </a:highlight>
                          <a:latin typeface="Calibri"/>
                        </a:rPr>
                        <a:t>50 €</a:t>
                      </a:r>
                      <a:endParaRPr lang="en-US" b="0" i="0">
                        <a:solidFill>
                          <a:srgbClr val="000000"/>
                        </a:solidFill>
                        <a:effectLst/>
                        <a:highlight>
                          <a:srgbClr val="CFD5EA"/>
                        </a:highlight>
                        <a:latin typeface="Calibri"/>
                      </a:endParaRPr>
                    </a:p>
                  </a:txBody>
                  <a:tcPr marL="66675" marR="66675" marT="66675" marB="66675" anchor="ctr">
                    <a:lnL w="6820" cap="flat" cmpd="sng" algn="ctr">
                      <a:solidFill>
                        <a:srgbClr val="FFFFFF"/>
                      </a:solidFill>
                      <a:prstDash val="solid"/>
                      <a:round/>
                      <a:headEnd type="none" w="med" len="med"/>
                      <a:tailEnd type="none" w="med" len="med"/>
                    </a:lnL>
                    <a:lnR w="6820" cap="flat" cmpd="sng" algn="ctr">
                      <a:solidFill>
                        <a:srgbClr val="FFFFFF"/>
                      </a:solidFill>
                      <a:prstDash val="solid"/>
                      <a:round/>
                      <a:headEnd type="none" w="med" len="med"/>
                      <a:tailEnd type="none" w="med" len="med"/>
                    </a:lnR>
                    <a:lnT w="6820" cap="flat" cmpd="sng" algn="ctr">
                      <a:solidFill>
                        <a:srgbClr val="FFFFFF"/>
                      </a:solidFill>
                      <a:prstDash val="solid"/>
                      <a:round/>
                      <a:headEnd type="none" w="med" len="med"/>
                      <a:tailEnd type="none" w="med" len="med"/>
                    </a:lnT>
                    <a:lnB w="68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5644720"/>
                  </a:ext>
                </a:extLst>
              </a:tr>
            </a:tbl>
          </a:graphicData>
        </a:graphic>
      </p:graphicFrame>
    </p:spTree>
    <p:extLst>
      <p:ext uri="{BB962C8B-B14F-4D97-AF65-F5344CB8AC3E}">
        <p14:creationId xmlns:p14="http://schemas.microsoft.com/office/powerpoint/2010/main" val="2183193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DEL20240326_30 EDUCATION, SPORT ET CULTURE – Versement d’une subvention à projet pour le Smash Club Tennis d’Eybens (STE) Tournoi ATP de Lyon le 22/05/2024</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546801" y="364598"/>
            <a:ext cx="8029681" cy="5844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400" b="0">
                <a:solidFill>
                  <a:schemeClr val="tx1"/>
                </a:solidFill>
                <a:latin typeface="Source Sans Pro"/>
                <a:ea typeface="Source Sans Pro"/>
              </a:rPr>
              <a:t>Le club de tennis d’Eybens souhaite amener des enfants assister au tournoi ATP de Lyon le 22 mai 2024. </a:t>
            </a:r>
            <a:endParaRPr lang="en-US" sz="2400">
              <a:solidFill>
                <a:schemeClr val="tx1"/>
              </a:solidFill>
              <a:latin typeface="Source Sans Pro"/>
              <a:ea typeface="Source Sans Pro"/>
            </a:endParaRPr>
          </a:p>
          <a:p>
            <a:endParaRPr lang="fr-FR" sz="2400" b="0">
              <a:solidFill>
                <a:schemeClr val="tx1"/>
              </a:solidFill>
              <a:latin typeface="Source Sans Pro"/>
              <a:ea typeface="Source Sans Pro"/>
            </a:endParaRPr>
          </a:p>
          <a:p>
            <a:r>
              <a:rPr lang="fr-FR" sz="2400" b="0">
                <a:solidFill>
                  <a:schemeClr val="tx1"/>
                </a:solidFill>
                <a:latin typeface="Source Sans Pro"/>
                <a:ea typeface="Source Sans Pro"/>
              </a:rPr>
              <a:t>20 enfants compétiteurs du centre d’entrainement sont concernés pour un coût évalué à 30 € par personne soit 600 €. </a:t>
            </a:r>
            <a:endParaRPr lang="en-US" sz="2400">
              <a:solidFill>
                <a:schemeClr val="tx1"/>
              </a:solidFill>
              <a:latin typeface="Source Sans Pro"/>
              <a:ea typeface="Source Sans Pro"/>
            </a:endParaRPr>
          </a:p>
          <a:p>
            <a:r>
              <a:rPr lang="fr-FR" sz="2400" b="0">
                <a:solidFill>
                  <a:schemeClr val="tx1"/>
                </a:solidFill>
                <a:latin typeface="Source Sans Pro"/>
                <a:ea typeface="Source Sans Pro"/>
              </a:rPr>
              <a:t>Les frais de déplacement à hauteur de 300 € sont financés par le club soit un budget total de 900€.</a:t>
            </a:r>
            <a:endParaRPr lang="en-US" sz="2400">
              <a:solidFill>
                <a:schemeClr val="tx1"/>
              </a:solidFill>
              <a:latin typeface="Source Sans Pro"/>
              <a:ea typeface="Source Sans Pro"/>
            </a:endParaRPr>
          </a:p>
          <a:p>
            <a:endParaRPr lang="fr-FR" sz="2400" b="0">
              <a:solidFill>
                <a:schemeClr val="tx1"/>
              </a:solidFill>
              <a:latin typeface="Source Sans Pro"/>
              <a:ea typeface="Source Sans Pro"/>
            </a:endParaRPr>
          </a:p>
          <a:p>
            <a:r>
              <a:rPr lang="fr-FR" sz="2400" b="0">
                <a:solidFill>
                  <a:schemeClr val="tx1"/>
                </a:solidFill>
                <a:latin typeface="Source Sans Pro"/>
                <a:ea typeface="Source Sans Pro"/>
              </a:rPr>
              <a:t>Afin de réduire le coût pour les enfants et le ramener à 15 €, le SCTE sollicite pour ce projet une subvention à hauteur de 300 € auprès de la ville d’Eybens.</a:t>
            </a:r>
            <a:endParaRPr lang="fr-FR" sz="2400">
              <a:solidFill>
                <a:schemeClr val="tx1"/>
              </a:solidFill>
              <a:latin typeface="Source Sans Pro"/>
              <a:ea typeface="Source Sans Pro"/>
            </a:endParaRPr>
          </a:p>
        </p:txBody>
      </p:sp>
    </p:spTree>
    <p:extLst>
      <p:ext uri="{BB962C8B-B14F-4D97-AF65-F5344CB8AC3E}">
        <p14:creationId xmlns:p14="http://schemas.microsoft.com/office/powerpoint/2010/main" val="4087061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DEL20240326_31 EDUCATION, SPORT ET 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Accueil périscolaire – Intervention de l’association ALEETT</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25836" y="962618"/>
            <a:ext cx="8556591" cy="484809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a:solidFill>
                  <a:schemeClr val="tx1"/>
                </a:solidFill>
                <a:latin typeface="Source Sans Pro"/>
                <a:ea typeface="Source Sans Pro"/>
              </a:rPr>
              <a:t>L’association « AMICALE LAIQUE ECHIROLLES EYBENS TENNIS DE TABLE »</a:t>
            </a:r>
            <a:r>
              <a:rPr lang="fr-FR" sz="3000" b="0">
                <a:solidFill>
                  <a:schemeClr val="tx1"/>
                </a:solidFill>
                <a:latin typeface="Source Sans Pro"/>
                <a:ea typeface="Source Sans Pro"/>
              </a:rPr>
              <a:t> est intervenue sur les accueils </a:t>
            </a:r>
            <a:endParaRPr lang="en-US">
              <a:solidFill>
                <a:schemeClr val="tx1"/>
              </a:solidFill>
            </a:endParaRPr>
          </a:p>
          <a:p>
            <a:r>
              <a:rPr lang="fr-FR" sz="3000" b="0">
                <a:solidFill>
                  <a:schemeClr val="tx1"/>
                </a:solidFill>
                <a:latin typeface="Source Sans Pro"/>
                <a:ea typeface="Source Sans Pro"/>
              </a:rPr>
              <a:t>périscolaires des </a:t>
            </a:r>
            <a:r>
              <a:rPr lang="fr-FR" sz="3000">
                <a:solidFill>
                  <a:schemeClr val="tx1"/>
                </a:solidFill>
                <a:latin typeface="Source Sans Pro"/>
                <a:ea typeface="Source Sans Pro"/>
              </a:rPr>
              <a:t>écoles maternelle des </a:t>
            </a:r>
            <a:r>
              <a:rPr lang="fr-FR" sz="3000" err="1">
                <a:solidFill>
                  <a:schemeClr val="tx1"/>
                </a:solidFill>
                <a:latin typeface="Source Sans Pro"/>
                <a:ea typeface="Source Sans Pro"/>
              </a:rPr>
              <a:t>Ruires</a:t>
            </a:r>
            <a:r>
              <a:rPr lang="fr-FR" sz="3000">
                <a:solidFill>
                  <a:schemeClr val="tx1"/>
                </a:solidFill>
                <a:latin typeface="Source Sans Pro"/>
                <a:ea typeface="Source Sans Pro"/>
              </a:rPr>
              <a:t> et élémentaire de Bel Air</a:t>
            </a:r>
            <a:r>
              <a:rPr lang="fr-FR" sz="3000" b="0">
                <a:solidFill>
                  <a:schemeClr val="tx1"/>
                </a:solidFill>
                <a:latin typeface="Source Sans Pro"/>
                <a:ea typeface="Source Sans Pro"/>
              </a:rPr>
              <a:t>, pour la période du </a:t>
            </a:r>
            <a:r>
              <a:rPr lang="fr-FR" sz="3000">
                <a:solidFill>
                  <a:schemeClr val="tx1"/>
                </a:solidFill>
                <a:latin typeface="Source Sans Pro"/>
                <a:ea typeface="Source Sans Pro"/>
              </a:rPr>
              <a:t>8 janvier 2024 au 16 février 2024.</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Dix séances ont été effectuées les mardis et jeudis correspondant à un montant de 30 € par séance, soit 300 €.</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Il convient donc de verser à l’association un montant total de </a:t>
            </a:r>
            <a:r>
              <a:rPr lang="fr-FR" sz="3000">
                <a:solidFill>
                  <a:schemeClr val="tx1"/>
                </a:solidFill>
                <a:latin typeface="Source Sans Pro"/>
                <a:ea typeface="Source Sans Pro"/>
              </a:rPr>
              <a:t>300 €</a:t>
            </a:r>
            <a:r>
              <a:rPr lang="fr-FR" sz="3000" b="0">
                <a:solidFill>
                  <a:schemeClr val="tx1"/>
                </a:solidFill>
                <a:latin typeface="Source Sans Pro"/>
                <a:ea typeface="Source Sans Pro"/>
              </a:rPr>
              <a:t>, pour les dix séances effectuées du 8 </a:t>
            </a:r>
            <a:endParaRPr lang="fr-FR">
              <a:solidFill>
                <a:schemeClr val="tx1"/>
              </a:solidFill>
            </a:endParaRPr>
          </a:p>
          <a:p>
            <a:r>
              <a:rPr lang="fr-FR" sz="3000" b="0">
                <a:solidFill>
                  <a:schemeClr val="tx1"/>
                </a:solidFill>
              </a:rPr>
              <a:t>janvier 2024 au 16 février 2024</a:t>
            </a:r>
            <a:endParaRPr lang="fr-FR"/>
          </a:p>
        </p:txBody>
      </p:sp>
    </p:spTree>
    <p:extLst>
      <p:ext uri="{BB962C8B-B14F-4D97-AF65-F5344CB8AC3E}">
        <p14:creationId xmlns:p14="http://schemas.microsoft.com/office/powerpoint/2010/main" val="448458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DEL20240326_32 EDUCATION, SPORT ET 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Accueil périscolaire – Intervention de l’association Le Chardon du Dauphiné</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31783" y="839050"/>
            <a:ext cx="8360942" cy="5157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a:solidFill>
                  <a:schemeClr val="tx1"/>
                </a:solidFill>
                <a:latin typeface="Source Sans Pro"/>
                <a:ea typeface="Source Sans Pro"/>
              </a:rPr>
              <a:t>L’association « LE CHARDON DU DAUPHINE »</a:t>
            </a:r>
            <a:r>
              <a:rPr lang="fr-FR" sz="3000" b="0">
                <a:solidFill>
                  <a:schemeClr val="tx1"/>
                </a:solidFill>
                <a:latin typeface="Source Sans Pro"/>
                <a:ea typeface="Source Sans Pro"/>
              </a:rPr>
              <a:t> est intervenue sur l’accueil périscolaire de l</a:t>
            </a:r>
            <a:r>
              <a:rPr lang="fr-FR" sz="3000">
                <a:solidFill>
                  <a:schemeClr val="tx1"/>
                </a:solidFill>
                <a:latin typeface="Source Sans Pro"/>
                <a:ea typeface="Source Sans Pro"/>
              </a:rPr>
              <a:t>’école élémentaire du Val</a:t>
            </a:r>
            <a:r>
              <a:rPr lang="fr-FR" sz="3000" b="0">
                <a:solidFill>
                  <a:schemeClr val="tx1"/>
                </a:solidFill>
                <a:latin typeface="Source Sans Pro"/>
                <a:ea typeface="Source Sans Pro"/>
              </a:rPr>
              <a:t> pour la période </a:t>
            </a:r>
            <a:r>
              <a:rPr lang="fr-FR" sz="3000">
                <a:solidFill>
                  <a:schemeClr val="tx1"/>
                </a:solidFill>
                <a:latin typeface="Source Sans Pro"/>
                <a:ea typeface="Source Sans Pro"/>
              </a:rPr>
              <a:t>du 8 janvier 2024 au 16 février 2024</a:t>
            </a:r>
            <a:r>
              <a:rPr lang="fr-FR" sz="3000" b="0">
                <a:solidFill>
                  <a:schemeClr val="tx1"/>
                </a:solidFill>
                <a:latin typeface="Source Sans Pro"/>
                <a:ea typeface="Source Sans Pro"/>
              </a:rPr>
              <a:t>.</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Cinq séances ont été effectuées le mardi correspondant à un montant de 30 € par séance, soit 150 €.</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Il convient donc de verser à l’association un montant total de </a:t>
            </a:r>
            <a:r>
              <a:rPr lang="fr-FR" sz="3000">
                <a:solidFill>
                  <a:schemeClr val="tx1"/>
                </a:solidFill>
                <a:latin typeface="Source Sans Pro"/>
                <a:ea typeface="Source Sans Pro"/>
              </a:rPr>
              <a:t>150 €</a:t>
            </a:r>
            <a:r>
              <a:rPr lang="fr-FR" sz="3000" b="0">
                <a:solidFill>
                  <a:schemeClr val="tx1"/>
                </a:solidFill>
                <a:latin typeface="Source Sans Pro"/>
                <a:ea typeface="Source Sans Pro"/>
              </a:rPr>
              <a:t>, pour les cinq séances effectuées du 8 janvier 2024 au 16 février 2024</a:t>
            </a:r>
            <a:endParaRPr lang="fr-FR">
              <a:solidFill>
                <a:schemeClr val="tx1"/>
              </a:solidFill>
              <a:latin typeface="Source Sans Pro"/>
              <a:ea typeface="Source Sans Pro"/>
            </a:endParaRPr>
          </a:p>
        </p:txBody>
      </p:sp>
    </p:spTree>
    <p:extLst>
      <p:ext uri="{BB962C8B-B14F-4D97-AF65-F5344CB8AC3E}">
        <p14:creationId xmlns:p14="http://schemas.microsoft.com/office/powerpoint/2010/main" val="969017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DEL20240326_33 EDUCATION, SPORT ET 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Accueil périscolaire – Intervention de l’association HBC2E</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31783" y="839050"/>
            <a:ext cx="8144699" cy="5290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a:solidFill>
                  <a:schemeClr val="tx1"/>
                </a:solidFill>
                <a:latin typeface="Source Sans Pro"/>
                <a:ea typeface="Source Sans Pro"/>
              </a:rPr>
              <a:t>L’association « HBC2E » </a:t>
            </a:r>
            <a:r>
              <a:rPr lang="fr-FR" sz="3000" b="0">
                <a:solidFill>
                  <a:schemeClr val="tx1"/>
                </a:solidFill>
                <a:latin typeface="Source Sans Pro"/>
                <a:ea typeface="Source Sans Pro"/>
              </a:rPr>
              <a:t>est intervenue à l’accueil périscolaire de l’</a:t>
            </a:r>
            <a:r>
              <a:rPr lang="fr-FR" sz="3000">
                <a:solidFill>
                  <a:schemeClr val="tx1"/>
                </a:solidFill>
                <a:latin typeface="Source Sans Pro"/>
                <a:ea typeface="Source Sans Pro"/>
              </a:rPr>
              <a:t>école élémentaire des </a:t>
            </a:r>
            <a:r>
              <a:rPr lang="fr-FR" sz="3000" err="1">
                <a:solidFill>
                  <a:schemeClr val="tx1"/>
                </a:solidFill>
                <a:latin typeface="Source Sans Pro"/>
                <a:ea typeface="Source Sans Pro"/>
              </a:rPr>
              <a:t>Ruires</a:t>
            </a:r>
            <a:r>
              <a:rPr lang="fr-FR" sz="3000" b="0">
                <a:solidFill>
                  <a:schemeClr val="tx1"/>
                </a:solidFill>
                <a:latin typeface="Source Sans Pro"/>
                <a:ea typeface="Source Sans Pro"/>
              </a:rPr>
              <a:t> pour la période du </a:t>
            </a:r>
            <a:r>
              <a:rPr lang="fr-FR" sz="3000">
                <a:solidFill>
                  <a:schemeClr val="tx1"/>
                </a:solidFill>
                <a:latin typeface="Source Sans Pro"/>
                <a:ea typeface="Source Sans Pro"/>
                <a:cs typeface="Calibri"/>
              </a:rPr>
              <a:t>8 janvier 2024 au 16 février 2024</a:t>
            </a:r>
            <a:endParaRPr lang="fr-FR" sz="3000">
              <a:solidFill>
                <a:schemeClr val="tx1"/>
              </a:solidFill>
            </a:endParaRPr>
          </a:p>
          <a:p>
            <a:endParaRPr lang="fr-FR" sz="3000" b="0">
              <a:solidFill>
                <a:schemeClr val="tx1"/>
              </a:solidFill>
              <a:highlight>
                <a:srgbClr val="FFFF00"/>
              </a:highlight>
              <a:latin typeface="Source Sans Pro"/>
              <a:ea typeface="Source Sans Pro"/>
            </a:endParaRPr>
          </a:p>
          <a:p>
            <a:r>
              <a:rPr lang="fr-FR" sz="3000" b="0">
                <a:solidFill>
                  <a:schemeClr val="tx1"/>
                </a:solidFill>
                <a:latin typeface="Source Sans Pro"/>
                <a:ea typeface="Source Sans Pro"/>
              </a:rPr>
              <a:t>Quatre séances ont été effectuées le jeudi correspondant à un montant de 30€ par séance, soit </a:t>
            </a:r>
            <a:r>
              <a:rPr lang="fr-FR" sz="3000">
                <a:solidFill>
                  <a:schemeClr val="tx1"/>
                </a:solidFill>
                <a:latin typeface="Source Sans Pro"/>
                <a:ea typeface="Source Sans Pro"/>
              </a:rPr>
              <a:t>120 €.</a:t>
            </a:r>
            <a:endParaRPr lang="fr-FR">
              <a:solidFill>
                <a:schemeClr val="tx1"/>
              </a:solidFill>
            </a:endParaRPr>
          </a:p>
          <a:p>
            <a:endParaRPr lang="fr-FR" sz="3000">
              <a:solidFill>
                <a:schemeClr val="tx1"/>
              </a:solidFill>
              <a:latin typeface="Source Sans Pro"/>
              <a:ea typeface="Source Sans Pro"/>
            </a:endParaRPr>
          </a:p>
          <a:p>
            <a:r>
              <a:rPr lang="fr-FR" sz="3000" b="0">
                <a:solidFill>
                  <a:schemeClr val="tx1"/>
                </a:solidFill>
                <a:latin typeface="Source Sans Pro"/>
                <a:ea typeface="Source Sans Pro"/>
              </a:rPr>
              <a:t>Il convient donc de verser à l’association un montant total de 120€, pour les quatre séances effectuées du </a:t>
            </a:r>
            <a:r>
              <a:rPr lang="fr-FR" sz="3000">
                <a:solidFill>
                  <a:schemeClr val="tx1"/>
                </a:solidFill>
                <a:latin typeface="Source Sans Pro"/>
                <a:ea typeface="Source Sans Pro"/>
              </a:rPr>
              <a:t>8 janvier 2024 au 16 février 2024</a:t>
            </a:r>
            <a:endParaRPr lang="fr-FR" sz="3000" b="0">
              <a:solidFill>
                <a:schemeClr val="tx1"/>
              </a:solidFill>
              <a:latin typeface="Source Sans Pro"/>
              <a:ea typeface="Source Sans Pro"/>
            </a:endParaRPr>
          </a:p>
        </p:txBody>
      </p:sp>
    </p:spTree>
    <p:extLst>
      <p:ext uri="{BB962C8B-B14F-4D97-AF65-F5344CB8AC3E}">
        <p14:creationId xmlns:p14="http://schemas.microsoft.com/office/powerpoint/2010/main" val="134615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DEL20240326_1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Reprise anticipée des résultats 2023 – Budget principal </a:t>
            </a:r>
            <a:endParaRPr lang="fr-FR" b="1"/>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693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pic>
        <p:nvPicPr>
          <p:cNvPr id="2" name="Picture 1">
            <a:extLst>
              <a:ext uri="{FF2B5EF4-FFF2-40B4-BE49-F238E27FC236}">
                <a16:creationId xmlns:a16="http://schemas.microsoft.com/office/drawing/2014/main" id="{5A003E52-2793-91CD-92AA-B3787D58B0EE}"/>
              </a:ext>
            </a:extLst>
          </p:cNvPr>
          <p:cNvPicPr>
            <a:picLocks noChangeAspect="1"/>
          </p:cNvPicPr>
          <p:nvPr/>
        </p:nvPicPr>
        <p:blipFill>
          <a:blip r:embed="rId2"/>
          <a:stretch>
            <a:fillRect/>
          </a:stretch>
        </p:blipFill>
        <p:spPr>
          <a:xfrm>
            <a:off x="3107531" y="416719"/>
            <a:ext cx="8846343" cy="5929312"/>
          </a:xfrm>
          <a:prstGeom prst="rect">
            <a:avLst/>
          </a:prstGeom>
        </p:spPr>
      </p:pic>
    </p:spTree>
    <p:extLst>
      <p:ext uri="{BB962C8B-B14F-4D97-AF65-F5344CB8AC3E}">
        <p14:creationId xmlns:p14="http://schemas.microsoft.com/office/powerpoint/2010/main" val="1835394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DEL20240326_34 EDUCATION, SPORT ET CULTURE – Approbation de la convention 2024 de mise en </a:t>
            </a:r>
            <a:r>
              <a:rPr lang="fr-FR" sz="2000" b="1" err="1">
                <a:solidFill>
                  <a:schemeClr val="bg1"/>
                </a:solidFill>
                <a:latin typeface="Source Sans Pro"/>
                <a:ea typeface="Source Sans Pro"/>
              </a:rPr>
              <a:t>oeuvre</a:t>
            </a:r>
            <a:r>
              <a:rPr lang="fr-FR" sz="2000" b="1">
                <a:solidFill>
                  <a:schemeClr val="bg1"/>
                </a:solidFill>
                <a:latin typeface="Source Sans Pro"/>
                <a:ea typeface="Source Sans Pro"/>
              </a:rPr>
              <a:t> du service métropolitain d’accueil et d’information de la demande de logement social</a:t>
            </a:r>
            <a:endParaRPr lang="fr-FR" b="1">
              <a:solidFill>
                <a:schemeClr val="bg1"/>
              </a:solidFill>
            </a:endParaRPr>
          </a:p>
        </p:txBody>
      </p:sp>
      <p:sp>
        <p:nvSpPr>
          <p:cNvPr id="2" name="TextBox 1">
            <a:extLst>
              <a:ext uri="{FF2B5EF4-FFF2-40B4-BE49-F238E27FC236}">
                <a16:creationId xmlns:a16="http://schemas.microsoft.com/office/drawing/2014/main" id="{4D20A6B0-3AD4-F027-32AC-10FF5BB604AA}"/>
              </a:ext>
            </a:extLst>
          </p:cNvPr>
          <p:cNvSpPr txBox="1"/>
          <p:nvPr/>
        </p:nvSpPr>
        <p:spPr>
          <a:xfrm>
            <a:off x="3324225" y="209550"/>
            <a:ext cx="8572500"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r>
              <a:rPr lang="en-US" err="1"/>
              <a:t>Depuis</a:t>
            </a:r>
            <a:r>
              <a:rPr lang="en-US"/>
              <a:t> 2023, la Ville </a:t>
            </a:r>
            <a:r>
              <a:rPr lang="en-US" err="1"/>
              <a:t>d’Eybens</a:t>
            </a:r>
            <a:r>
              <a:rPr lang="en-US"/>
              <a:t> via le </a:t>
            </a:r>
            <a:r>
              <a:rPr lang="en-US">
                <a:latin typeface="Calibri"/>
                <a:cs typeface="Calibri"/>
              </a:rPr>
              <a:t>CCAS </a:t>
            </a:r>
            <a:r>
              <a:rPr lang="en-US" err="1"/>
              <a:t>réalise</a:t>
            </a:r>
            <a:r>
              <a:rPr lang="en-US"/>
              <a:t> un </a:t>
            </a:r>
            <a:r>
              <a:rPr lang="en-US" err="1"/>
              <a:t>accueil</a:t>
            </a:r>
            <a:r>
              <a:rPr lang="en-US"/>
              <a:t> de </a:t>
            </a:r>
            <a:r>
              <a:rPr lang="en-US" err="1"/>
              <a:t>niveau</a:t>
            </a:r>
            <a:r>
              <a:rPr lang="en-US"/>
              <a:t> 3 pour </a:t>
            </a:r>
            <a:r>
              <a:rPr lang="en-US" err="1"/>
              <a:t>toute</a:t>
            </a:r>
            <a:r>
              <a:rPr lang="en-US"/>
              <a:t> </a:t>
            </a:r>
            <a:r>
              <a:rPr lang="en-US" err="1"/>
              <a:t>personne</a:t>
            </a:r>
            <a:r>
              <a:rPr lang="en-US"/>
              <a:t> </a:t>
            </a:r>
            <a:r>
              <a:rPr lang="en-US" err="1"/>
              <a:t>demandeur</a:t>
            </a:r>
            <a:r>
              <a:rPr lang="en-US"/>
              <a:t> de </a:t>
            </a:r>
            <a:r>
              <a:rPr lang="en-US" err="1"/>
              <a:t>logement</a:t>
            </a:r>
            <a:r>
              <a:rPr lang="en-US"/>
              <a:t> social. Ce </a:t>
            </a:r>
            <a:r>
              <a:rPr lang="en-US" err="1"/>
              <a:t>niveau</a:t>
            </a:r>
            <a:r>
              <a:rPr lang="en-US"/>
              <a:t> 3 </a:t>
            </a:r>
            <a:r>
              <a:rPr lang="en-US" err="1">
                <a:latin typeface="Times New Roman"/>
                <a:cs typeface="Times New Roman"/>
              </a:rPr>
              <a:t>comprend</a:t>
            </a:r>
            <a:r>
              <a:rPr lang="en-US">
                <a:latin typeface="Times New Roman"/>
                <a:cs typeface="Times New Roman"/>
              </a:rPr>
              <a:t> </a:t>
            </a:r>
            <a:r>
              <a:rPr lang="en-US" err="1">
                <a:latin typeface="Times New Roman"/>
                <a:cs typeface="Times New Roman"/>
              </a:rPr>
              <a:t>l’accueil</a:t>
            </a:r>
            <a:r>
              <a:rPr lang="en-US">
                <a:latin typeface="Times New Roman"/>
                <a:cs typeface="Times New Roman"/>
              </a:rPr>
              <a:t>, le conseil, </a:t>
            </a:r>
            <a:r>
              <a:rPr lang="en-US" err="1">
                <a:latin typeface="Times New Roman"/>
                <a:cs typeface="Times New Roman"/>
              </a:rPr>
              <a:t>l'enregistrement</a:t>
            </a:r>
            <a:r>
              <a:rPr lang="en-US">
                <a:latin typeface="Times New Roman"/>
                <a:cs typeface="Times New Roman"/>
              </a:rPr>
              <a:t> des </a:t>
            </a:r>
            <a:r>
              <a:rPr lang="en-US" err="1">
                <a:latin typeface="Times New Roman"/>
                <a:cs typeface="Times New Roman"/>
              </a:rPr>
              <a:t>demandes</a:t>
            </a:r>
            <a:r>
              <a:rPr lang="en-US">
                <a:latin typeface="Times New Roman"/>
                <a:cs typeface="Times New Roman"/>
              </a:rPr>
              <a:t> de </a:t>
            </a:r>
            <a:r>
              <a:rPr lang="en-US" err="1">
                <a:latin typeface="Times New Roman"/>
                <a:cs typeface="Times New Roman"/>
              </a:rPr>
              <a:t>logement</a:t>
            </a:r>
            <a:r>
              <a:rPr lang="en-US">
                <a:latin typeface="Times New Roman"/>
                <a:cs typeface="Times New Roman"/>
              </a:rPr>
              <a:t>. Il </a:t>
            </a:r>
            <a:r>
              <a:rPr lang="en-US" err="1">
                <a:latin typeface="Times New Roman"/>
                <a:cs typeface="Times New Roman"/>
              </a:rPr>
              <a:t>comprends</a:t>
            </a:r>
            <a:r>
              <a:rPr lang="en-US">
                <a:latin typeface="Times New Roman"/>
                <a:cs typeface="Times New Roman"/>
              </a:rPr>
              <a:t> </a:t>
            </a:r>
            <a:r>
              <a:rPr lang="en-US" err="1">
                <a:latin typeface="Times New Roman"/>
                <a:cs typeface="Times New Roman"/>
              </a:rPr>
              <a:t>également</a:t>
            </a:r>
            <a:r>
              <a:rPr lang="en-US">
                <a:latin typeface="Times New Roman"/>
                <a:cs typeface="Times New Roman"/>
              </a:rPr>
              <a:t> </a:t>
            </a:r>
            <a:r>
              <a:rPr lang="en-US" err="1">
                <a:latin typeface="Times New Roman"/>
                <a:cs typeface="Times New Roman"/>
              </a:rPr>
              <a:t>l’accueil</a:t>
            </a:r>
            <a:r>
              <a:rPr lang="en-US">
                <a:latin typeface="Times New Roman"/>
                <a:cs typeface="Times New Roman"/>
              </a:rPr>
              <a:t>  avec instruction </a:t>
            </a:r>
            <a:r>
              <a:rPr lang="en-US" err="1">
                <a:latin typeface="Times New Roman"/>
                <a:cs typeface="Times New Roman"/>
              </a:rPr>
              <a:t>sociale</a:t>
            </a:r>
            <a:r>
              <a:rPr lang="en-US">
                <a:latin typeface="Times New Roman"/>
                <a:cs typeface="Times New Roman"/>
              </a:rPr>
              <a:t> qui </a:t>
            </a:r>
            <a:r>
              <a:rPr lang="en-US" err="1">
                <a:latin typeface="Times New Roman"/>
                <a:cs typeface="Times New Roman"/>
              </a:rPr>
              <a:t>permet</a:t>
            </a:r>
            <a:r>
              <a:rPr lang="en-US">
                <a:latin typeface="Times New Roman"/>
                <a:cs typeface="Times New Roman"/>
              </a:rPr>
              <a:t> de lever les </a:t>
            </a:r>
            <a:r>
              <a:rPr lang="en-US" err="1">
                <a:latin typeface="Times New Roman"/>
                <a:cs typeface="Times New Roman"/>
              </a:rPr>
              <a:t>freins</a:t>
            </a:r>
            <a:r>
              <a:rPr lang="en-US">
                <a:latin typeface="Times New Roman"/>
                <a:cs typeface="Times New Roman"/>
              </a:rPr>
              <a:t> à </a:t>
            </a:r>
            <a:r>
              <a:rPr lang="en-US" err="1">
                <a:latin typeface="Times New Roman"/>
                <a:cs typeface="Times New Roman"/>
              </a:rPr>
              <a:t>l’accès</a:t>
            </a:r>
            <a:r>
              <a:rPr lang="en-US">
                <a:latin typeface="Times New Roman"/>
                <a:cs typeface="Times New Roman"/>
              </a:rPr>
              <a:t> au </a:t>
            </a:r>
            <a:r>
              <a:rPr lang="en-US" err="1">
                <a:latin typeface="Times New Roman"/>
                <a:cs typeface="Times New Roman"/>
              </a:rPr>
              <a:t>logement</a:t>
            </a:r>
            <a:r>
              <a:rPr lang="en-US">
                <a:latin typeface="Times New Roman"/>
                <a:cs typeface="Times New Roman"/>
              </a:rPr>
              <a:t> grâce aux </a:t>
            </a:r>
            <a:r>
              <a:rPr lang="en-US" err="1">
                <a:latin typeface="Times New Roman"/>
                <a:cs typeface="Times New Roman"/>
              </a:rPr>
              <a:t>compétences</a:t>
            </a:r>
            <a:r>
              <a:rPr lang="en-US">
                <a:latin typeface="Times New Roman"/>
                <a:cs typeface="Times New Roman"/>
              </a:rPr>
              <a:t> </a:t>
            </a:r>
            <a:r>
              <a:rPr lang="en-US" err="1">
                <a:latin typeface="Times New Roman"/>
                <a:cs typeface="Times New Roman"/>
              </a:rPr>
              <a:t>d’une</a:t>
            </a:r>
            <a:r>
              <a:rPr lang="en-US">
                <a:latin typeface="Times New Roman"/>
                <a:cs typeface="Times New Roman"/>
              </a:rPr>
              <a:t> </a:t>
            </a:r>
            <a:r>
              <a:rPr lang="en-US" err="1">
                <a:latin typeface="Times New Roman"/>
                <a:cs typeface="Times New Roman"/>
              </a:rPr>
              <a:t>travailleuse</a:t>
            </a:r>
            <a:r>
              <a:rPr lang="en-US">
                <a:latin typeface="Times New Roman"/>
                <a:cs typeface="Times New Roman"/>
              </a:rPr>
              <a:t> </a:t>
            </a:r>
            <a:r>
              <a:rPr lang="en-US" err="1">
                <a:latin typeface="Times New Roman"/>
                <a:cs typeface="Times New Roman"/>
              </a:rPr>
              <a:t>sociale</a:t>
            </a:r>
            <a:r>
              <a:rPr lang="en-US">
                <a:latin typeface="Times New Roman"/>
                <a:cs typeface="Times New Roman"/>
              </a:rPr>
              <a:t>.</a:t>
            </a:r>
          </a:p>
          <a:p>
            <a:endParaRPr lang="en-US">
              <a:cs typeface="Calibri"/>
            </a:endParaRPr>
          </a:p>
          <a:p>
            <a:r>
              <a:rPr lang="en-US"/>
              <a:t>Pour </a:t>
            </a:r>
            <a:r>
              <a:rPr lang="en-US" err="1"/>
              <a:t>mettre</a:t>
            </a:r>
            <a:r>
              <a:rPr lang="en-US"/>
              <a:t> </a:t>
            </a:r>
            <a:r>
              <a:rPr lang="en-US" err="1"/>
              <a:t>en</a:t>
            </a:r>
            <a:r>
              <a:rPr lang="en-US"/>
              <a:t> place </a:t>
            </a:r>
            <a:r>
              <a:rPr lang="en-US" err="1"/>
              <a:t>cet</a:t>
            </a:r>
            <a:r>
              <a:rPr lang="en-US"/>
              <a:t> </a:t>
            </a:r>
            <a:r>
              <a:rPr lang="en-US" err="1"/>
              <a:t>accueil</a:t>
            </a:r>
            <a:r>
              <a:rPr lang="en-US"/>
              <a:t>, le CCAS </a:t>
            </a:r>
            <a:r>
              <a:rPr lang="en-US" err="1"/>
              <a:t>s’est</a:t>
            </a:r>
            <a:r>
              <a:rPr lang="en-US"/>
              <a:t> </a:t>
            </a:r>
            <a:r>
              <a:rPr lang="en-US" err="1"/>
              <a:t>organisé</a:t>
            </a:r>
            <a:r>
              <a:rPr lang="en-US"/>
              <a:t> avec :</a:t>
            </a:r>
            <a:endParaRPr lang="en-US">
              <a:cs typeface="Calibri"/>
            </a:endParaRPr>
          </a:p>
          <a:p>
            <a:r>
              <a:rPr lang="en-US"/>
              <a:t>*un poste de </a:t>
            </a:r>
            <a:r>
              <a:rPr lang="en-US" err="1"/>
              <a:t>chargée</a:t>
            </a:r>
            <a:r>
              <a:rPr lang="en-US"/>
              <a:t> </a:t>
            </a:r>
            <a:r>
              <a:rPr lang="en-US" err="1"/>
              <a:t>d’accueil</a:t>
            </a:r>
            <a:r>
              <a:rPr lang="en-US"/>
              <a:t> des </a:t>
            </a:r>
            <a:r>
              <a:rPr lang="en-US" err="1"/>
              <a:t>personnes</a:t>
            </a:r>
            <a:r>
              <a:rPr lang="en-US"/>
              <a:t> </a:t>
            </a:r>
            <a:r>
              <a:rPr lang="en-US" err="1"/>
              <a:t>en</a:t>
            </a:r>
            <a:r>
              <a:rPr lang="en-US"/>
              <a:t> </a:t>
            </a:r>
            <a:r>
              <a:rPr lang="en-US" err="1"/>
              <a:t>demande</a:t>
            </a:r>
            <a:r>
              <a:rPr lang="en-US"/>
              <a:t> de </a:t>
            </a:r>
            <a:r>
              <a:rPr lang="en-US" err="1"/>
              <a:t>logement</a:t>
            </a:r>
            <a:r>
              <a:rPr lang="en-US"/>
              <a:t> social </a:t>
            </a:r>
            <a:r>
              <a:rPr lang="en-US" err="1"/>
              <a:t>prenant</a:t>
            </a:r>
            <a:r>
              <a:rPr lang="en-US"/>
              <a:t> </a:t>
            </a:r>
            <a:r>
              <a:rPr lang="en-US" err="1"/>
              <a:t>en</a:t>
            </a:r>
            <a:r>
              <a:rPr lang="en-US"/>
              <a:t> charge </a:t>
            </a:r>
            <a:r>
              <a:rPr lang="en-US" err="1"/>
              <a:t>l’accueil</a:t>
            </a:r>
            <a:r>
              <a:rPr lang="en-US"/>
              <a:t> </a:t>
            </a:r>
            <a:r>
              <a:rPr lang="en-US" err="1"/>
              <a:t>qualifié</a:t>
            </a:r>
            <a:r>
              <a:rPr lang="en-US"/>
              <a:t> et </a:t>
            </a:r>
            <a:r>
              <a:rPr lang="en-US" err="1"/>
              <a:t>l’enregistrement</a:t>
            </a:r>
            <a:r>
              <a:rPr lang="en-US"/>
              <a:t> de la </a:t>
            </a:r>
            <a:r>
              <a:rPr lang="en-US" err="1"/>
              <a:t>demande</a:t>
            </a:r>
            <a:r>
              <a:rPr lang="en-US"/>
              <a:t> de </a:t>
            </a:r>
            <a:r>
              <a:rPr lang="en-US" err="1"/>
              <a:t>logement</a:t>
            </a:r>
            <a:r>
              <a:rPr lang="en-US"/>
              <a:t> sur le Système National </a:t>
            </a:r>
            <a:r>
              <a:rPr lang="en-US" err="1"/>
              <a:t>d’Enregistrement</a:t>
            </a:r>
            <a:r>
              <a:rPr lang="en-US"/>
              <a:t> </a:t>
            </a:r>
          </a:p>
          <a:p>
            <a:r>
              <a:rPr lang="en-US"/>
              <a:t>* un poste de </a:t>
            </a:r>
            <a:r>
              <a:rPr lang="en-US" err="1"/>
              <a:t>référente</a:t>
            </a:r>
            <a:r>
              <a:rPr lang="en-US"/>
              <a:t> </a:t>
            </a:r>
            <a:r>
              <a:rPr lang="en-US" err="1"/>
              <a:t>logement</a:t>
            </a:r>
            <a:r>
              <a:rPr lang="en-US"/>
              <a:t> </a:t>
            </a:r>
            <a:r>
              <a:rPr lang="en-US" err="1"/>
              <a:t>prenant</a:t>
            </a:r>
            <a:r>
              <a:rPr lang="en-US"/>
              <a:t> </a:t>
            </a:r>
            <a:r>
              <a:rPr lang="en-US" err="1"/>
              <a:t>en</a:t>
            </a:r>
            <a:r>
              <a:rPr lang="en-US"/>
              <a:t> charge </a:t>
            </a:r>
            <a:r>
              <a:rPr lang="en-US" err="1"/>
              <a:t>l’instruction</a:t>
            </a:r>
            <a:r>
              <a:rPr lang="en-US"/>
              <a:t> </a:t>
            </a:r>
            <a:r>
              <a:rPr lang="en-US" err="1"/>
              <a:t>sociale</a:t>
            </a:r>
            <a:r>
              <a:rPr lang="en-US"/>
              <a:t>. Par </a:t>
            </a:r>
            <a:r>
              <a:rPr lang="en-US" err="1"/>
              <a:t>ailleurs</a:t>
            </a:r>
            <a:r>
              <a:rPr lang="en-US"/>
              <a:t>, </a:t>
            </a:r>
            <a:r>
              <a:rPr lang="en-US" err="1"/>
              <a:t>ce</a:t>
            </a:r>
            <a:r>
              <a:rPr lang="en-US"/>
              <a:t> poste </a:t>
            </a:r>
            <a:r>
              <a:rPr lang="en-US" err="1"/>
              <a:t>réalise</a:t>
            </a:r>
            <a:r>
              <a:rPr lang="en-US"/>
              <a:t> la </a:t>
            </a:r>
            <a:r>
              <a:rPr lang="en-US" err="1"/>
              <a:t>pré</a:t>
            </a:r>
            <a:r>
              <a:rPr lang="en-US"/>
              <a:t>-attribution des </a:t>
            </a:r>
            <a:r>
              <a:rPr lang="en-US" err="1"/>
              <a:t>logements</a:t>
            </a:r>
            <a:r>
              <a:rPr lang="en-US"/>
              <a:t> </a:t>
            </a:r>
            <a:r>
              <a:rPr lang="en-US" err="1"/>
              <a:t>sociaux</a:t>
            </a:r>
            <a:r>
              <a:rPr lang="en-US"/>
              <a:t> dans le cadre de la Convention </a:t>
            </a:r>
            <a:r>
              <a:rPr lang="en-US" err="1"/>
              <a:t>Territoriale</a:t>
            </a:r>
            <a:r>
              <a:rPr lang="en-US"/>
              <a:t> </a:t>
            </a:r>
            <a:r>
              <a:rPr lang="en-US" err="1"/>
              <a:t>d’Objectifs</a:t>
            </a:r>
            <a:r>
              <a:rPr lang="en-US"/>
              <a:t> et de </a:t>
            </a:r>
            <a:r>
              <a:rPr lang="en-US" err="1"/>
              <a:t>Moyens</a:t>
            </a:r>
            <a:r>
              <a:rPr lang="en-US"/>
              <a:t> </a:t>
            </a:r>
            <a:r>
              <a:rPr lang="en-US" err="1"/>
              <a:t>signée</a:t>
            </a:r>
            <a:r>
              <a:rPr lang="en-US"/>
              <a:t> entre la </a:t>
            </a:r>
            <a:r>
              <a:rPr lang="en-US" err="1"/>
              <a:t>Métropole</a:t>
            </a:r>
            <a:r>
              <a:rPr lang="en-US"/>
              <a:t> et la Ville.</a:t>
            </a:r>
            <a:endParaRPr lang="en-US">
              <a:cs typeface="Calibri"/>
            </a:endParaRPr>
          </a:p>
          <a:p>
            <a:endParaRPr lang="en-US">
              <a:ea typeface="Calibri" panose="020F0502020204030204"/>
              <a:cs typeface="Calibri"/>
            </a:endParaRPr>
          </a:p>
          <a:p>
            <a:r>
              <a:rPr lang="en-US">
                <a:ea typeface="+mn-lt"/>
                <a:cs typeface="+mn-lt"/>
              </a:rPr>
              <a:t>Après examen de la convention, il </a:t>
            </a:r>
            <a:r>
              <a:rPr lang="en-US" err="1">
                <a:ea typeface="+mn-lt"/>
                <a:cs typeface="+mn-lt"/>
              </a:rPr>
              <a:t>est</a:t>
            </a:r>
            <a:r>
              <a:rPr lang="en-US">
                <a:ea typeface="+mn-lt"/>
                <a:cs typeface="+mn-lt"/>
              </a:rPr>
              <a:t> </a:t>
            </a:r>
            <a:r>
              <a:rPr lang="en-US" err="1">
                <a:ea typeface="+mn-lt"/>
                <a:cs typeface="+mn-lt"/>
              </a:rPr>
              <a:t>proposé</a:t>
            </a:r>
            <a:r>
              <a:rPr lang="en-US">
                <a:ea typeface="+mn-lt"/>
                <a:cs typeface="+mn-lt"/>
              </a:rPr>
              <a:t> au Conseil Municipal : </a:t>
            </a:r>
            <a:endParaRPr lang="en-US"/>
          </a:p>
          <a:p>
            <a:r>
              <a:rPr lang="en-US">
                <a:ea typeface="+mn-lt"/>
                <a:cs typeface="+mn-lt"/>
              </a:rPr>
              <a:t>- </a:t>
            </a:r>
            <a:r>
              <a:rPr lang="en-US" err="1">
                <a:ea typeface="+mn-lt"/>
                <a:cs typeface="+mn-lt"/>
              </a:rPr>
              <a:t>D’approuver</a:t>
            </a:r>
            <a:r>
              <a:rPr lang="en-US">
                <a:ea typeface="+mn-lt"/>
                <a:cs typeface="+mn-lt"/>
              </a:rPr>
              <a:t> la convention 2024 de mise </a:t>
            </a:r>
            <a:r>
              <a:rPr lang="en-US" err="1">
                <a:ea typeface="+mn-lt"/>
                <a:cs typeface="+mn-lt"/>
              </a:rPr>
              <a:t>en</a:t>
            </a:r>
            <a:r>
              <a:rPr lang="en-US">
                <a:ea typeface="+mn-lt"/>
                <a:cs typeface="+mn-lt"/>
              </a:rPr>
              <a:t> </a:t>
            </a:r>
            <a:r>
              <a:rPr lang="en-US" err="1">
                <a:ea typeface="+mn-lt"/>
                <a:cs typeface="+mn-lt"/>
              </a:rPr>
              <a:t>œuvre</a:t>
            </a:r>
            <a:r>
              <a:rPr lang="en-US">
                <a:ea typeface="+mn-lt"/>
                <a:cs typeface="+mn-lt"/>
              </a:rPr>
              <a:t> du service </a:t>
            </a:r>
            <a:r>
              <a:rPr lang="en-US" err="1">
                <a:ea typeface="+mn-lt"/>
                <a:cs typeface="+mn-lt"/>
              </a:rPr>
              <a:t>métropolitain</a:t>
            </a:r>
            <a:r>
              <a:rPr lang="en-US">
                <a:ea typeface="+mn-lt"/>
                <a:cs typeface="+mn-lt"/>
              </a:rPr>
              <a:t> </a:t>
            </a:r>
            <a:r>
              <a:rPr lang="en-US" err="1">
                <a:ea typeface="+mn-lt"/>
                <a:cs typeface="+mn-lt"/>
              </a:rPr>
              <a:t>d’accueil</a:t>
            </a:r>
            <a:r>
              <a:rPr lang="en-US">
                <a:ea typeface="+mn-lt"/>
                <a:cs typeface="+mn-lt"/>
              </a:rPr>
              <a:t> et </a:t>
            </a:r>
            <a:r>
              <a:rPr lang="en-US" err="1">
                <a:ea typeface="+mn-lt"/>
                <a:cs typeface="+mn-lt"/>
              </a:rPr>
              <a:t>d’information</a:t>
            </a:r>
            <a:r>
              <a:rPr lang="en-US">
                <a:ea typeface="+mn-lt"/>
                <a:cs typeface="+mn-lt"/>
              </a:rPr>
              <a:t> de la </a:t>
            </a:r>
            <a:r>
              <a:rPr lang="en-US" err="1">
                <a:ea typeface="+mn-lt"/>
                <a:cs typeface="+mn-lt"/>
              </a:rPr>
              <a:t>demande</a:t>
            </a:r>
            <a:r>
              <a:rPr lang="en-US">
                <a:ea typeface="+mn-lt"/>
                <a:cs typeface="+mn-lt"/>
              </a:rPr>
              <a:t> de </a:t>
            </a:r>
            <a:r>
              <a:rPr lang="en-US" err="1">
                <a:ea typeface="+mn-lt"/>
                <a:cs typeface="+mn-lt"/>
              </a:rPr>
              <a:t>logement</a:t>
            </a:r>
            <a:r>
              <a:rPr lang="en-US">
                <a:ea typeface="+mn-lt"/>
                <a:cs typeface="+mn-lt"/>
              </a:rPr>
              <a:t> social de </a:t>
            </a:r>
            <a:r>
              <a:rPr lang="en-US" err="1">
                <a:ea typeface="+mn-lt"/>
                <a:cs typeface="+mn-lt"/>
              </a:rPr>
              <a:t>niveau</a:t>
            </a:r>
            <a:r>
              <a:rPr lang="en-US">
                <a:ea typeface="+mn-lt"/>
                <a:cs typeface="+mn-lt"/>
              </a:rPr>
              <a:t> 3 (</a:t>
            </a:r>
            <a:r>
              <a:rPr lang="en-US" err="1">
                <a:ea typeface="+mn-lt"/>
                <a:cs typeface="+mn-lt"/>
              </a:rPr>
              <a:t>accueil</a:t>
            </a:r>
            <a:r>
              <a:rPr lang="en-US">
                <a:ea typeface="+mn-lt"/>
                <a:cs typeface="+mn-lt"/>
              </a:rPr>
              <a:t>, </a:t>
            </a:r>
            <a:r>
              <a:rPr lang="en-US" err="1">
                <a:ea typeface="+mn-lt"/>
                <a:cs typeface="+mn-lt"/>
              </a:rPr>
              <a:t>enregistrement</a:t>
            </a:r>
            <a:r>
              <a:rPr lang="en-US">
                <a:ea typeface="+mn-lt"/>
                <a:cs typeface="+mn-lt"/>
              </a:rPr>
              <a:t> et instruction </a:t>
            </a:r>
            <a:r>
              <a:rPr lang="en-US" err="1">
                <a:ea typeface="+mn-lt"/>
                <a:cs typeface="+mn-lt"/>
              </a:rPr>
              <a:t>sociale</a:t>
            </a:r>
            <a:r>
              <a:rPr lang="en-US">
                <a:ea typeface="+mn-lt"/>
                <a:cs typeface="+mn-lt"/>
              </a:rPr>
              <a:t>)</a:t>
            </a:r>
            <a:endParaRPr lang="en-US"/>
          </a:p>
          <a:p>
            <a:r>
              <a:rPr lang="en-US">
                <a:ea typeface="+mn-lt"/>
                <a:cs typeface="+mn-lt"/>
              </a:rPr>
              <a:t>- </a:t>
            </a:r>
            <a:r>
              <a:rPr lang="en-US" err="1">
                <a:ea typeface="+mn-lt"/>
                <a:cs typeface="+mn-lt"/>
              </a:rPr>
              <a:t>D’autoriser</a:t>
            </a:r>
            <a:r>
              <a:rPr lang="en-US">
                <a:ea typeface="+mn-lt"/>
                <a:cs typeface="+mn-lt"/>
              </a:rPr>
              <a:t> le Maire à signer la convention 2024 de mise </a:t>
            </a:r>
            <a:r>
              <a:rPr lang="en-US" err="1">
                <a:ea typeface="+mn-lt"/>
                <a:cs typeface="+mn-lt"/>
              </a:rPr>
              <a:t>en</a:t>
            </a:r>
            <a:r>
              <a:rPr lang="en-US">
                <a:ea typeface="+mn-lt"/>
                <a:cs typeface="+mn-lt"/>
              </a:rPr>
              <a:t> </a:t>
            </a:r>
            <a:r>
              <a:rPr lang="en-US" err="1">
                <a:ea typeface="+mn-lt"/>
                <a:cs typeface="+mn-lt"/>
              </a:rPr>
              <a:t>œuvre</a:t>
            </a:r>
            <a:r>
              <a:rPr lang="en-US">
                <a:ea typeface="+mn-lt"/>
                <a:cs typeface="+mn-lt"/>
              </a:rPr>
              <a:t> du service </a:t>
            </a:r>
            <a:r>
              <a:rPr lang="en-US" err="1">
                <a:ea typeface="+mn-lt"/>
                <a:cs typeface="+mn-lt"/>
              </a:rPr>
              <a:t>métropolitain</a:t>
            </a:r>
            <a:r>
              <a:rPr lang="en-US">
                <a:ea typeface="+mn-lt"/>
                <a:cs typeface="+mn-lt"/>
              </a:rPr>
              <a:t> </a:t>
            </a:r>
            <a:r>
              <a:rPr lang="en-US" err="1">
                <a:ea typeface="+mn-lt"/>
                <a:cs typeface="+mn-lt"/>
              </a:rPr>
              <a:t>d’accueil</a:t>
            </a:r>
            <a:r>
              <a:rPr lang="en-US">
                <a:ea typeface="+mn-lt"/>
                <a:cs typeface="+mn-lt"/>
              </a:rPr>
              <a:t> et d’information de la </a:t>
            </a:r>
            <a:r>
              <a:rPr lang="en-US" err="1">
                <a:ea typeface="+mn-lt"/>
                <a:cs typeface="+mn-lt"/>
              </a:rPr>
              <a:t>demande</a:t>
            </a:r>
            <a:r>
              <a:rPr lang="en-US">
                <a:ea typeface="+mn-lt"/>
                <a:cs typeface="+mn-lt"/>
              </a:rPr>
              <a:t> de </a:t>
            </a:r>
            <a:r>
              <a:rPr lang="en-US" err="1">
                <a:ea typeface="+mn-lt"/>
                <a:cs typeface="+mn-lt"/>
              </a:rPr>
              <a:t>logement</a:t>
            </a:r>
            <a:r>
              <a:rPr lang="en-US">
                <a:ea typeface="+mn-lt"/>
                <a:cs typeface="+mn-lt"/>
              </a:rPr>
              <a:t> social</a:t>
            </a:r>
            <a:endParaRPr lang="en-US"/>
          </a:p>
          <a:p>
            <a:endParaRPr lang="en-US">
              <a:ea typeface="Calibri" panose="020F0502020204030204"/>
              <a:cs typeface="Calibri"/>
            </a:endParaRPr>
          </a:p>
          <a:p>
            <a:endParaRPr lang="en-US">
              <a:ea typeface="Calibri" panose="020F0502020204030204"/>
              <a:cs typeface="Calibri"/>
            </a:endParaRPr>
          </a:p>
        </p:txBody>
      </p:sp>
    </p:spTree>
    <p:extLst>
      <p:ext uri="{BB962C8B-B14F-4D97-AF65-F5344CB8AC3E}">
        <p14:creationId xmlns:p14="http://schemas.microsoft.com/office/powerpoint/2010/main" val="2455093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DEL20240326_35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Délibération portant mise à jour du tableau des emplois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61812" y="503093"/>
            <a:ext cx="8882887" cy="5539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400" b="0">
                <a:solidFill>
                  <a:schemeClr val="tx1"/>
                </a:solidFill>
                <a:latin typeface="Source Sans Pro"/>
                <a:ea typeface="Source Sans Pro"/>
                <a:cs typeface="Calibri"/>
              </a:rPr>
              <a:t>Les modifications du tableau des emplois proposées: </a:t>
            </a:r>
            <a:endParaRPr lang="en-US" sz="2400">
              <a:solidFill>
                <a:schemeClr val="tx1"/>
              </a:solidFill>
              <a:latin typeface="Source Sans Pro"/>
            </a:endParaRPr>
          </a:p>
          <a:p>
            <a:pPr algn="just"/>
            <a:endParaRPr lang="fr-FR" sz="2400" b="0">
              <a:solidFill>
                <a:schemeClr val="tx1"/>
              </a:solidFill>
              <a:latin typeface="Source Sans Pro"/>
              <a:ea typeface="Source Sans Pro"/>
              <a:cs typeface="Calibri"/>
            </a:endParaRPr>
          </a:p>
          <a:p>
            <a:pPr algn="just"/>
            <a:r>
              <a:rPr lang="fr-FR" sz="2400" b="0">
                <a:solidFill>
                  <a:schemeClr val="tx1"/>
                </a:solidFill>
                <a:latin typeface="Source Sans Pro"/>
                <a:ea typeface="Source Sans Pro"/>
              </a:rPr>
              <a:t>·</a:t>
            </a:r>
            <a:r>
              <a:rPr lang="fr-FR" sz="2400" b="0">
                <a:solidFill>
                  <a:schemeClr val="tx1"/>
                </a:solidFill>
                <a:latin typeface="Source Sans Pro"/>
                <a:ea typeface="Source Sans Pro"/>
                <a:cs typeface="Calibri"/>
              </a:rPr>
              <a:t>Suite à la 2</a:t>
            </a:r>
            <a:r>
              <a:rPr lang="fr-FR" sz="2400" b="0" baseline="30000">
                <a:solidFill>
                  <a:schemeClr val="tx1"/>
                </a:solidFill>
                <a:latin typeface="Source Sans Pro"/>
                <a:ea typeface="Source Sans Pro"/>
                <a:cs typeface="Calibri"/>
              </a:rPr>
              <a:t>e</a:t>
            </a:r>
            <a:r>
              <a:rPr lang="fr-FR" sz="2400" b="0">
                <a:solidFill>
                  <a:schemeClr val="tx1"/>
                </a:solidFill>
                <a:latin typeface="Source Sans Pro"/>
                <a:ea typeface="Source Sans Pro"/>
                <a:cs typeface="Calibri"/>
              </a:rPr>
              <a:t> campagne d’avancement de grade 2024,  5 dossiers d’agents en complément du  1</a:t>
            </a:r>
            <a:r>
              <a:rPr lang="fr-FR" sz="2400" b="0" baseline="30000">
                <a:solidFill>
                  <a:schemeClr val="tx1"/>
                </a:solidFill>
                <a:latin typeface="Source Sans Pro"/>
                <a:ea typeface="Source Sans Pro"/>
                <a:cs typeface="Calibri"/>
              </a:rPr>
              <a:t>er</a:t>
            </a:r>
            <a:r>
              <a:rPr lang="fr-FR" sz="2400" b="0">
                <a:solidFill>
                  <a:schemeClr val="tx1"/>
                </a:solidFill>
                <a:latin typeface="Source Sans Pro"/>
                <a:ea typeface="Source Sans Pro"/>
                <a:cs typeface="Calibri"/>
              </a:rPr>
              <a:t> tableau présenté lors du conseil du 21 décembre dernier. </a:t>
            </a:r>
            <a:endParaRPr lang="fr-FR" sz="2400" b="0">
              <a:solidFill>
                <a:schemeClr val="tx1"/>
              </a:solidFill>
              <a:latin typeface="Source Sans Pro"/>
              <a:cs typeface="Calibri"/>
            </a:endParaRPr>
          </a:p>
          <a:p>
            <a:pPr algn="just"/>
            <a:endParaRPr lang="fr-FR" sz="2400" b="0">
              <a:solidFill>
                <a:schemeClr val="tx1"/>
              </a:solidFill>
              <a:latin typeface="Source Sans Pro"/>
              <a:ea typeface="Source Sans Pro"/>
              <a:cs typeface="Calibri"/>
            </a:endParaRPr>
          </a:p>
          <a:p>
            <a:pPr algn="just"/>
            <a:r>
              <a:rPr lang="fr-FR" sz="2400" b="0">
                <a:solidFill>
                  <a:schemeClr val="tx1"/>
                </a:solidFill>
                <a:latin typeface="Source Sans Pro"/>
                <a:ea typeface="Source Sans Pro"/>
              </a:rPr>
              <a:t>·</a:t>
            </a:r>
            <a:r>
              <a:rPr lang="fr-FR" sz="2400" b="0">
                <a:solidFill>
                  <a:schemeClr val="tx1"/>
                </a:solidFill>
                <a:latin typeface="Source Sans Pro"/>
                <a:ea typeface="Source Sans Pro"/>
                <a:cs typeface="Calibri"/>
              </a:rPr>
              <a:t>Au département juridique achats:   nomination d’un agent au grade de rédacteur principal de 2</a:t>
            </a:r>
            <a:r>
              <a:rPr lang="fr-FR" sz="2400" b="0" baseline="30000">
                <a:solidFill>
                  <a:schemeClr val="tx1"/>
                </a:solidFill>
                <a:latin typeface="Source Sans Pro"/>
                <a:ea typeface="Source Sans Pro"/>
                <a:cs typeface="Calibri"/>
              </a:rPr>
              <a:t>e</a:t>
            </a:r>
            <a:r>
              <a:rPr lang="fr-FR" sz="2400" b="0">
                <a:solidFill>
                  <a:schemeClr val="tx1"/>
                </a:solidFill>
                <a:latin typeface="Source Sans Pro"/>
                <a:ea typeface="Source Sans Pro"/>
                <a:cs typeface="Calibri"/>
              </a:rPr>
              <a:t> classe pour donner suite à la réussite au concours interne </a:t>
            </a:r>
            <a:endParaRPr lang="fr-FR" sz="2400">
              <a:solidFill>
                <a:schemeClr val="tx1"/>
              </a:solidFill>
              <a:latin typeface="Source Sans Pro"/>
            </a:endParaRPr>
          </a:p>
          <a:p>
            <a:pPr algn="just"/>
            <a:endParaRPr lang="fr-FR" sz="2400" b="0">
              <a:solidFill>
                <a:schemeClr val="tx1"/>
              </a:solidFill>
              <a:latin typeface="Source Sans Pro"/>
            </a:endParaRPr>
          </a:p>
          <a:p>
            <a:pPr algn="just"/>
            <a:r>
              <a:rPr lang="fr-FR" sz="2400" b="0">
                <a:solidFill>
                  <a:schemeClr val="tx1"/>
                </a:solidFill>
                <a:latin typeface="Source Sans Pro"/>
                <a:ea typeface="Source Sans Pro"/>
              </a:rPr>
              <a:t>·</a:t>
            </a:r>
            <a:r>
              <a:rPr lang="fr-FR" sz="2400" b="0">
                <a:solidFill>
                  <a:schemeClr val="tx1"/>
                </a:solidFill>
                <a:latin typeface="Source Sans Pro"/>
                <a:ea typeface="Source Sans Pro"/>
                <a:cs typeface="Calibri"/>
              </a:rPr>
              <a:t>Au secrétariat  général  : création d‘un poste d’adjoint administratif  suite au départ d’un agent en mobilité </a:t>
            </a:r>
            <a:r>
              <a:rPr lang="fr-FR" sz="2400" b="0" err="1">
                <a:solidFill>
                  <a:schemeClr val="tx1"/>
                </a:solidFill>
                <a:latin typeface="Source Sans Pro"/>
                <a:ea typeface="Source Sans Pro"/>
                <a:cs typeface="Calibri"/>
              </a:rPr>
              <a:t>inter-services</a:t>
            </a:r>
            <a:r>
              <a:rPr lang="fr-FR" sz="2400" b="0">
                <a:solidFill>
                  <a:schemeClr val="tx1"/>
                </a:solidFill>
                <a:latin typeface="Source Sans Pro"/>
                <a:ea typeface="Source Sans Pro"/>
                <a:cs typeface="Calibri"/>
              </a:rPr>
              <a:t> </a:t>
            </a:r>
            <a:endParaRPr lang="fr-FR" sz="2400">
              <a:solidFill>
                <a:schemeClr val="tx1"/>
              </a:solidFill>
              <a:latin typeface="Source Sans Pro"/>
            </a:endParaRPr>
          </a:p>
          <a:p>
            <a:endParaRPr lang="fr-FR" sz="2400" b="0">
              <a:solidFill>
                <a:schemeClr val="tx1"/>
              </a:solidFill>
            </a:endParaRPr>
          </a:p>
        </p:txBody>
      </p:sp>
    </p:spTree>
    <p:extLst>
      <p:ext uri="{BB962C8B-B14F-4D97-AF65-F5344CB8AC3E}">
        <p14:creationId xmlns:p14="http://schemas.microsoft.com/office/powerpoint/2010/main" val="1326706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DEL20240326_36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Protection sociale complémentaire prévoyance – Mandat au CDG38 </a:t>
            </a:r>
            <a:endParaRPr lang="fr-FR">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84158" y="708082"/>
            <a:ext cx="8811449" cy="5611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000" b="0">
                <a:solidFill>
                  <a:schemeClr val="tx1"/>
                </a:solidFill>
                <a:latin typeface="Source Sans Pro"/>
                <a:ea typeface="Source Sans Pro"/>
                <a:cs typeface="Calibri"/>
              </a:rPr>
              <a:t>La protection sociale complémentaire (PSC) permet aux agents territoriaux de se couvrir en cas de maladie ou d’accident. </a:t>
            </a:r>
            <a:endParaRPr lang="en-US" sz="2000">
              <a:solidFill>
                <a:schemeClr val="tx1"/>
              </a:solidFill>
              <a:latin typeface="Source Sans Pro"/>
            </a:endParaRPr>
          </a:p>
          <a:p>
            <a:r>
              <a:rPr lang="fr-FR" sz="2000" b="0">
                <a:solidFill>
                  <a:schemeClr val="tx1"/>
                </a:solidFill>
                <a:latin typeface="Source Sans Pro"/>
                <a:ea typeface="Source Sans Pro"/>
                <a:cs typeface="Calibri"/>
              </a:rPr>
              <a:t>Les garanties d’assurance de protection sociale complémentaire auxquelles les agents peuvent souscrire permettent de couvrir : </a:t>
            </a:r>
            <a:endParaRPr lang="fr-FR" sz="2000">
              <a:solidFill>
                <a:schemeClr val="tx1"/>
              </a:solidFill>
              <a:latin typeface="Source Sans Pro"/>
            </a:endParaRPr>
          </a:p>
          <a:p>
            <a:r>
              <a:rPr lang="fr-FR" sz="2000" b="0">
                <a:solidFill>
                  <a:schemeClr val="tx1"/>
                </a:solidFill>
                <a:latin typeface="Source Sans Pro"/>
                <a:ea typeface="Source Sans Pro"/>
                <a:cs typeface="Calibri"/>
              </a:rPr>
              <a:t>- </a:t>
            </a:r>
            <a:r>
              <a:rPr lang="fr-FR" sz="2000">
                <a:solidFill>
                  <a:schemeClr val="tx1"/>
                </a:solidFill>
                <a:latin typeface="Source Sans Pro"/>
                <a:ea typeface="Source Sans Pro"/>
                <a:cs typeface="Calibri"/>
              </a:rPr>
              <a:t>Les risques santé : frais occasionnés par une maternité, une maladie ou un accident </a:t>
            </a:r>
            <a:endParaRPr lang="fr-FR" sz="2000">
              <a:solidFill>
                <a:schemeClr val="tx1"/>
              </a:solidFill>
              <a:latin typeface="Source Sans Pro"/>
            </a:endParaRPr>
          </a:p>
          <a:p>
            <a:r>
              <a:rPr lang="fr-FR" sz="2000" b="0">
                <a:solidFill>
                  <a:schemeClr val="tx1"/>
                </a:solidFill>
                <a:latin typeface="Source Sans Pro"/>
                <a:ea typeface="Source Sans Pro"/>
              </a:rPr>
              <a:t>-</a:t>
            </a:r>
            <a:r>
              <a:rPr lang="fr-FR" sz="2000">
                <a:solidFill>
                  <a:schemeClr val="tx1"/>
                </a:solidFill>
                <a:latin typeface="Source Sans Pro"/>
                <a:ea typeface="Source Sans Pro"/>
                <a:cs typeface="Calibri"/>
              </a:rPr>
              <a:t>Les risques prévoyance : incapacité de travail, invalidité, inaptitude ou de décès.</a:t>
            </a:r>
            <a:endParaRPr lang="fr-FR" sz="2000">
              <a:solidFill>
                <a:schemeClr val="tx1"/>
              </a:solidFill>
              <a:latin typeface="Source Sans Pro"/>
              <a:cs typeface="Calibri"/>
            </a:endParaRPr>
          </a:p>
          <a:p>
            <a:endParaRPr lang="fr-FR" sz="2000">
              <a:solidFill>
                <a:schemeClr val="tx1"/>
              </a:solidFill>
              <a:latin typeface="Source Sans Pro"/>
              <a:ea typeface="Source Sans Pro"/>
              <a:cs typeface="Calibri"/>
            </a:endParaRPr>
          </a:p>
          <a:p>
            <a:r>
              <a:rPr lang="fr-FR" sz="2000" b="0">
                <a:solidFill>
                  <a:schemeClr val="tx1"/>
                </a:solidFill>
                <a:latin typeface="Source Sans Pro"/>
                <a:ea typeface="Source Sans Pro"/>
                <a:cs typeface="Calibri"/>
              </a:rPr>
              <a:t>Actuellement, la Ville et le CCAS d’Eybens adhèrent à la </a:t>
            </a:r>
            <a:r>
              <a:rPr lang="fr-FR" sz="2000">
                <a:solidFill>
                  <a:srgbClr val="002060"/>
                </a:solidFill>
                <a:latin typeface="Source Sans Pro"/>
                <a:ea typeface="Source Sans Pro"/>
                <a:cs typeface="Calibri"/>
              </a:rPr>
              <a:t>convention de participation prévoyance </a:t>
            </a:r>
            <a:r>
              <a:rPr lang="fr-FR" sz="2000" b="0">
                <a:solidFill>
                  <a:schemeClr val="tx1"/>
                </a:solidFill>
                <a:latin typeface="Source Sans Pro"/>
                <a:ea typeface="Source Sans Pro"/>
                <a:cs typeface="Calibri"/>
              </a:rPr>
              <a:t>conclue à effet du 1er janvier 2020 entre le CDG38 et l’IPSEC par l’intermédiaire de WTW et se terminant le 31 décembre 2025. </a:t>
            </a:r>
            <a:r>
              <a:rPr lang="fr-FR" sz="2000">
                <a:solidFill>
                  <a:srgbClr val="002060"/>
                </a:solidFill>
                <a:latin typeface="Source Sans Pro"/>
                <a:ea typeface="Source Sans Pro"/>
                <a:cs typeface="Calibri"/>
              </a:rPr>
              <a:t>L’adhésion des agents est facultative</a:t>
            </a:r>
            <a:r>
              <a:rPr lang="fr-FR" sz="2000" b="0">
                <a:solidFill>
                  <a:schemeClr val="tx1"/>
                </a:solidFill>
                <a:latin typeface="Source Sans Pro"/>
                <a:ea typeface="Source Sans Pro"/>
                <a:cs typeface="Calibri"/>
              </a:rPr>
              <a:t> et la participation de l’employeur s’élève à </a:t>
            </a:r>
            <a:r>
              <a:rPr lang="fr-FR" sz="2000">
                <a:solidFill>
                  <a:srgbClr val="002060"/>
                </a:solidFill>
                <a:latin typeface="Source Sans Pro"/>
                <a:ea typeface="Source Sans Pro"/>
                <a:cs typeface="Calibri"/>
              </a:rPr>
              <a:t>50% du montant de la cotisation.</a:t>
            </a:r>
            <a:endParaRPr lang="fr-FR" sz="2000">
              <a:solidFill>
                <a:srgbClr val="002060"/>
              </a:solidFill>
              <a:latin typeface="Source Sans Pro"/>
              <a:cs typeface="Calibri"/>
            </a:endParaRPr>
          </a:p>
          <a:p>
            <a:endParaRPr lang="fr-FR" sz="2000">
              <a:solidFill>
                <a:srgbClr val="002060"/>
              </a:solidFill>
              <a:latin typeface="Source Sans Pro"/>
              <a:ea typeface="Source Sans Pro"/>
              <a:cs typeface="Calibri"/>
            </a:endParaRPr>
          </a:p>
          <a:p>
            <a:pPr algn="just"/>
            <a:r>
              <a:rPr lang="fr-FR" sz="2000">
                <a:solidFill>
                  <a:schemeClr val="tx1"/>
                </a:solidFill>
                <a:latin typeface="Source Sans Pro"/>
                <a:ea typeface="Source Sans Pro"/>
                <a:cs typeface="Calibri"/>
              </a:rPr>
              <a:t>L’ordonnance relative à la protection sociale complémentaire dans la fonction publique</a:t>
            </a:r>
            <a:r>
              <a:rPr lang="fr-FR" sz="2000" b="0">
                <a:solidFill>
                  <a:schemeClr val="tx1"/>
                </a:solidFill>
                <a:latin typeface="Source Sans Pro"/>
                <a:ea typeface="Source Sans Pro"/>
                <a:cs typeface="Calibri"/>
              </a:rPr>
              <a:t>, publiée le 17 février 2021 en application de l’article 40 de la loi du 6 août 2019 dite de transformation de la fonction publique, </a:t>
            </a:r>
            <a:r>
              <a:rPr lang="fr-FR" sz="2000">
                <a:solidFill>
                  <a:schemeClr val="tx1"/>
                </a:solidFill>
                <a:latin typeface="Source Sans Pro"/>
                <a:ea typeface="Source Sans Pro"/>
                <a:cs typeface="Calibri"/>
              </a:rPr>
              <a:t>prévoit une obligation de participation minimale prise en charge des employeurs territoriaux aux coûts engendrés par la protection sociale complémentaire de leurs agents </a:t>
            </a:r>
            <a:r>
              <a:rPr lang="fr-FR" sz="2000" b="0">
                <a:solidFill>
                  <a:schemeClr val="tx1"/>
                </a:solidFill>
                <a:latin typeface="Source Sans Pro"/>
                <a:ea typeface="Source Sans Pro"/>
                <a:cs typeface="Calibri"/>
              </a:rPr>
              <a:t>afin de répondre à une volonté d’homogénéisation entre les 3 fonctions publiques.</a:t>
            </a:r>
            <a:endParaRPr lang="fr-FR" sz="2000">
              <a:solidFill>
                <a:schemeClr val="tx1"/>
              </a:solidFill>
              <a:latin typeface="Source Sans Pro"/>
            </a:endParaRPr>
          </a:p>
          <a:p>
            <a:endParaRPr lang="fr-FR" sz="3000" b="0">
              <a:solidFill>
                <a:schemeClr val="tx1"/>
              </a:solidFill>
            </a:endParaRPr>
          </a:p>
        </p:txBody>
      </p:sp>
    </p:spTree>
    <p:extLst>
      <p:ext uri="{BB962C8B-B14F-4D97-AF65-F5344CB8AC3E}">
        <p14:creationId xmlns:p14="http://schemas.microsoft.com/office/powerpoint/2010/main" val="3499803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DEL20240326_36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Protection sociale complémentaire prévoyance – Mandat au CDG38 </a:t>
            </a:r>
            <a:endParaRPr lang="fr-FR">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12721" y="184208"/>
            <a:ext cx="8680479" cy="5777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000" b="0">
                <a:solidFill>
                  <a:schemeClr val="tx1"/>
                </a:solidFill>
                <a:latin typeface="Source Sans Pro"/>
                <a:ea typeface="Source Sans Pro"/>
                <a:cs typeface="Calibri"/>
              </a:rPr>
              <a:t>L</a:t>
            </a:r>
            <a:r>
              <a:rPr lang="fr-FR" sz="2400" b="0">
                <a:solidFill>
                  <a:schemeClr val="tx1"/>
                </a:solidFill>
                <a:latin typeface="Source Sans Pro"/>
                <a:ea typeface="Source Sans Pro"/>
                <a:cs typeface="Calibri"/>
              </a:rPr>
              <a:t>e centre de Gestion de l’Isère souhaite se projeter sur l’évolution réglementaire, et </a:t>
            </a:r>
            <a:r>
              <a:rPr lang="fr-FR" sz="2400">
                <a:solidFill>
                  <a:schemeClr val="tx1"/>
                </a:solidFill>
                <a:latin typeface="Source Sans Pro"/>
                <a:ea typeface="Source Sans Pro"/>
                <a:cs typeface="Calibri"/>
              </a:rPr>
              <a:t>lance au printemps 2024 pour une prise d’effet au 1er janvier 2025, une consultation pour sélectionner un organisme d’assurance</a:t>
            </a:r>
            <a:r>
              <a:rPr lang="fr-FR" sz="2400" b="0">
                <a:solidFill>
                  <a:schemeClr val="tx1"/>
                </a:solidFill>
                <a:latin typeface="Source Sans Pro"/>
                <a:ea typeface="Source Sans Pro"/>
                <a:cs typeface="Calibri"/>
              </a:rPr>
              <a:t> afin de proposer aux employeurs des garanties d’assurance collective protectrices pour les agents, sans attendre la transposition normative de l’accord collectif nationale du 11 juillet 2023, et prenant en compte : </a:t>
            </a:r>
            <a:endParaRPr lang="en-US" sz="2400">
              <a:solidFill>
                <a:schemeClr val="tx1"/>
              </a:solidFill>
              <a:latin typeface="Source Sans Pro"/>
            </a:endParaRPr>
          </a:p>
          <a:p>
            <a:r>
              <a:rPr lang="fr-FR" sz="2400">
                <a:solidFill>
                  <a:srgbClr val="002060"/>
                </a:solidFill>
                <a:latin typeface="Source Sans Pro"/>
                <a:ea typeface="Source Sans Pro"/>
                <a:cs typeface="Calibri"/>
              </a:rPr>
              <a:t>- La participation financière de la collectivité de minimum 7€ </a:t>
            </a:r>
            <a:endParaRPr lang="fr-FR" sz="2400">
              <a:latin typeface="Source Sans Pro"/>
            </a:endParaRPr>
          </a:p>
          <a:p>
            <a:r>
              <a:rPr lang="fr-FR" sz="2400">
                <a:solidFill>
                  <a:srgbClr val="002060"/>
                </a:solidFill>
                <a:latin typeface="Source Sans Pro"/>
                <a:ea typeface="Source Sans Pro"/>
                <a:cs typeface="Calibri"/>
              </a:rPr>
              <a:t>- Les garanties minimales proposées = incapacité de travail et invalidité </a:t>
            </a:r>
            <a:endParaRPr lang="fr-FR" sz="2400">
              <a:latin typeface="Source Sans Pro"/>
            </a:endParaRPr>
          </a:p>
          <a:p>
            <a:r>
              <a:rPr lang="fr-FR" sz="2400">
                <a:solidFill>
                  <a:srgbClr val="002060"/>
                </a:solidFill>
                <a:latin typeface="Source Sans Pro"/>
                <a:ea typeface="Source Sans Pro"/>
                <a:cs typeface="Calibri"/>
              </a:rPr>
              <a:t>- La souscription obligatoire des agents (en attente de décret) </a:t>
            </a:r>
            <a:endParaRPr lang="fr-FR" sz="2400">
              <a:latin typeface="Source Sans Pro"/>
            </a:endParaRPr>
          </a:p>
          <a:p>
            <a:endParaRPr lang="fr-FR" sz="2400">
              <a:solidFill>
                <a:srgbClr val="002060"/>
              </a:solidFill>
              <a:latin typeface="Source Sans Pro"/>
              <a:ea typeface="Source Sans Pro"/>
              <a:cs typeface="Calibri"/>
            </a:endParaRPr>
          </a:p>
          <a:p>
            <a:endParaRPr lang="fr-FR" sz="2400">
              <a:solidFill>
                <a:srgbClr val="002060"/>
              </a:solidFill>
              <a:latin typeface="Source Sans Pro"/>
              <a:ea typeface="Source Sans Pro"/>
              <a:cs typeface="Calibri"/>
            </a:endParaRPr>
          </a:p>
          <a:p>
            <a:r>
              <a:rPr lang="fr-FR" sz="2400" b="0">
                <a:solidFill>
                  <a:schemeClr val="tx1"/>
                </a:solidFill>
                <a:latin typeface="Source Sans Pro"/>
                <a:ea typeface="Source Sans Pro"/>
                <a:cs typeface="Calibri"/>
              </a:rPr>
              <a:t>Il est  proposé de  se joindre à la convention de participation dans le domaine de la prévoyance que le Centre de gestion de l’Isère et de  donner mandat au CDG38 pour lancer la consultation, </a:t>
            </a:r>
            <a:endParaRPr lang="fr-FR" sz="2400">
              <a:solidFill>
                <a:schemeClr val="tx1"/>
              </a:solidFill>
              <a:latin typeface="Source Sans Pro"/>
            </a:endParaRPr>
          </a:p>
          <a:p>
            <a:endParaRPr lang="fr-FR" sz="2400" b="0">
              <a:solidFill>
                <a:schemeClr val="tx1"/>
              </a:solidFill>
            </a:endParaRPr>
          </a:p>
        </p:txBody>
      </p:sp>
    </p:spTree>
    <p:extLst>
      <p:ext uri="{BB962C8B-B14F-4D97-AF65-F5344CB8AC3E}">
        <p14:creationId xmlns:p14="http://schemas.microsoft.com/office/powerpoint/2010/main" val="2811456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DEL20240326_37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Adhésion convention prestation retraite CDG3838</a:t>
            </a:r>
            <a:endParaRPr lang="fr-FR">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24626" y="303269"/>
            <a:ext cx="8251856" cy="5325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000" b="0">
                <a:solidFill>
                  <a:schemeClr val="tx1"/>
                </a:solidFill>
                <a:latin typeface="Source Sans Pro"/>
                <a:ea typeface="Source Sans Pro"/>
                <a:cs typeface="Calibri"/>
              </a:rPr>
              <a:t>Dans le cadre de la convention qu'il a signée avec la CNRACL, le CDG38 peut intervenir pour faciliter les relations entre les communes et la Caisse nationale de retraite des Agents des Collectivités Locales (CNRACL).</a:t>
            </a:r>
            <a:endParaRPr lang="en-US" sz="2000">
              <a:solidFill>
                <a:schemeClr val="tx1"/>
              </a:solidFill>
              <a:latin typeface="Source Sans Pro"/>
            </a:endParaRPr>
          </a:p>
          <a:p>
            <a:pPr algn="just"/>
            <a:endParaRPr lang="fr-FR" sz="2000" b="0">
              <a:solidFill>
                <a:schemeClr val="tx1"/>
              </a:solidFill>
              <a:latin typeface="Source Sans Pro"/>
              <a:ea typeface="Source Sans Pro"/>
              <a:cs typeface="Calibri"/>
            </a:endParaRPr>
          </a:p>
          <a:p>
            <a:pPr algn="just"/>
            <a:r>
              <a:rPr lang="fr-FR" sz="2000" b="0">
                <a:solidFill>
                  <a:schemeClr val="tx1"/>
                </a:solidFill>
                <a:latin typeface="Source Sans Pro"/>
                <a:ea typeface="Source Sans Pro"/>
                <a:cs typeface="Calibri"/>
              </a:rPr>
              <a:t>L’instruction des dossiers de retraite CNRACL incombe au dernier employeur ; sachant qu’une </a:t>
            </a:r>
            <a:r>
              <a:rPr lang="fr-FR" sz="2000">
                <a:solidFill>
                  <a:schemeClr val="tx1"/>
                </a:solidFill>
                <a:latin typeface="Source Sans Pro"/>
                <a:ea typeface="Source Sans Pro"/>
                <a:cs typeface="Calibri"/>
              </a:rPr>
              <a:t>cinquantaine d’agents sont potentiellement concernés d’ici 2026 </a:t>
            </a:r>
            <a:r>
              <a:rPr lang="fr-FR" sz="2000" b="0">
                <a:solidFill>
                  <a:schemeClr val="tx1"/>
                </a:solidFill>
                <a:latin typeface="Source Sans Pro"/>
                <a:ea typeface="Source Sans Pro"/>
                <a:cs typeface="Calibri"/>
              </a:rPr>
              <a:t>dans notre collectivité, le service Ressources Humaines souhaite </a:t>
            </a:r>
            <a:r>
              <a:rPr lang="fr-FR" sz="2000">
                <a:solidFill>
                  <a:schemeClr val="tx1"/>
                </a:solidFill>
                <a:latin typeface="Source Sans Pro"/>
                <a:ea typeface="Source Sans Pro"/>
                <a:cs typeface="Calibri"/>
              </a:rPr>
              <a:t>pouvoir bénéficier des services du centre de Gestion de l’Isère si nécessaire</a:t>
            </a:r>
            <a:r>
              <a:rPr lang="fr-FR" sz="2000" b="0">
                <a:solidFill>
                  <a:schemeClr val="tx1"/>
                </a:solidFill>
                <a:latin typeface="Source Sans Pro"/>
                <a:ea typeface="Source Sans Pro"/>
                <a:cs typeface="Calibri"/>
              </a:rPr>
              <a:t>, notamment pour des dossiers complexes, lors d’une surcharge temporaire d’activité ou d’effectif insuffisant compétente en matière de retraites.</a:t>
            </a:r>
            <a:endParaRPr lang="fr-FR" sz="2000">
              <a:solidFill>
                <a:schemeClr val="tx1"/>
              </a:solidFill>
              <a:latin typeface="Source Sans Pro"/>
            </a:endParaRPr>
          </a:p>
          <a:p>
            <a:pPr algn="just"/>
            <a:endParaRPr lang="fr-FR" sz="2000" b="0">
              <a:solidFill>
                <a:schemeClr val="tx1"/>
              </a:solidFill>
              <a:latin typeface="Source Sans Pro"/>
              <a:ea typeface="Source Sans Pro"/>
              <a:cs typeface="Calibri"/>
            </a:endParaRPr>
          </a:p>
          <a:p>
            <a:pPr algn="just"/>
            <a:r>
              <a:rPr lang="fr-FR" sz="2000" b="0">
                <a:solidFill>
                  <a:schemeClr val="tx1"/>
                </a:solidFill>
                <a:latin typeface="Source Sans Pro"/>
                <a:ea typeface="Source Sans Pro"/>
                <a:cs typeface="Calibri"/>
              </a:rPr>
              <a:t>Les prestations du CGG38 sont facturées à la demande et selon la prestation choisie dans un catalogue prédéfini: par exemple de la liquidation complète d’un dossier ou le simple contrôle d’un dossier .</a:t>
            </a:r>
            <a:endParaRPr lang="fr-FR" sz="2000">
              <a:solidFill>
                <a:schemeClr val="tx1"/>
              </a:solidFill>
              <a:latin typeface="Source Sans Pro"/>
            </a:endParaRPr>
          </a:p>
          <a:p>
            <a:pPr algn="just"/>
            <a:endParaRPr lang="fr-FR" sz="2000" b="0">
              <a:solidFill>
                <a:schemeClr val="tx1"/>
              </a:solidFill>
              <a:latin typeface="Source Sans Pro"/>
              <a:ea typeface="Source Sans Pro"/>
              <a:cs typeface="Calibri"/>
            </a:endParaRPr>
          </a:p>
          <a:p>
            <a:pPr algn="just"/>
            <a:r>
              <a:rPr lang="fr-FR" sz="2000" b="0">
                <a:solidFill>
                  <a:schemeClr val="tx1"/>
                </a:solidFill>
                <a:latin typeface="Source Sans Pro"/>
                <a:ea typeface="Source Sans Pro"/>
                <a:cs typeface="Calibri"/>
              </a:rPr>
              <a:t>Aussi, afin de pouvoir bénéficier de cette prestation payante, il convient de passer une convention d‘adhésion à ce service avec le Centre de gestion de l’Isère (CDG38).</a:t>
            </a:r>
            <a:endParaRPr lang="fr-FR" sz="2000">
              <a:solidFill>
                <a:schemeClr val="tx1"/>
              </a:solidFill>
              <a:latin typeface="Source Sans Pro"/>
            </a:endParaRPr>
          </a:p>
          <a:p>
            <a:endParaRPr lang="fr-FR" sz="3000" b="0">
              <a:solidFill>
                <a:schemeClr val="tx1"/>
              </a:solidFill>
            </a:endParaRPr>
          </a:p>
        </p:txBody>
      </p:sp>
    </p:spTree>
    <p:extLst>
      <p:ext uri="{BB962C8B-B14F-4D97-AF65-F5344CB8AC3E}">
        <p14:creationId xmlns:p14="http://schemas.microsoft.com/office/powerpoint/2010/main" val="882093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18060" y="1568127"/>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DEL20240326_38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DELIBERATION portant Création d’emplois non permanents pour le recrutement d’agents contractuels SAISONNIERS de droit public pour l’année 2024 </a:t>
            </a:r>
            <a:endParaRPr lang="fr-FR" b="1">
              <a:solidFill>
                <a:schemeClr val="bg1"/>
              </a:solidFill>
            </a:endParaRPr>
          </a:p>
        </p:txBody>
      </p:sp>
      <p:pic>
        <p:nvPicPr>
          <p:cNvPr id="2" name="Picture 1">
            <a:extLst>
              <a:ext uri="{FF2B5EF4-FFF2-40B4-BE49-F238E27FC236}">
                <a16:creationId xmlns:a16="http://schemas.microsoft.com/office/drawing/2014/main" id="{E94005D5-0929-E7F5-07B4-75351982E132}"/>
              </a:ext>
            </a:extLst>
          </p:cNvPr>
          <p:cNvPicPr>
            <a:picLocks noChangeAspect="1"/>
          </p:cNvPicPr>
          <p:nvPr/>
        </p:nvPicPr>
        <p:blipFill>
          <a:blip r:embed="rId2"/>
          <a:stretch>
            <a:fillRect/>
          </a:stretch>
        </p:blipFill>
        <p:spPr>
          <a:xfrm>
            <a:off x="3164681" y="323849"/>
            <a:ext cx="8910637" cy="5865018"/>
          </a:xfrm>
          <a:prstGeom prst="rect">
            <a:avLst/>
          </a:prstGeom>
        </p:spPr>
      </p:pic>
    </p:spTree>
    <p:extLst>
      <p:ext uri="{BB962C8B-B14F-4D97-AF65-F5344CB8AC3E}">
        <p14:creationId xmlns:p14="http://schemas.microsoft.com/office/powerpoint/2010/main" val="2003738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DEL20240326_39 PATRIMOINE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Marché global de performance pour la rénovation énergétique du complexe Le Bourg - Compte-rendu annuel à la Collectivité pour l’exercice 2023</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70331" y="482631"/>
            <a:ext cx="8206151" cy="597017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3000" b="0">
                <a:solidFill>
                  <a:schemeClr val="tx1"/>
                </a:solidFill>
                <a:latin typeface="Calibri"/>
                <a:ea typeface="Calibri"/>
                <a:cs typeface="Calibri"/>
              </a:rPr>
              <a:t>Pour mener à bien cette opération, la commune a confié un mandat de maitrise d’ouvrage à la SPL OSER</a:t>
            </a:r>
            <a:endParaRPr lang="fr-FR" sz="3000" b="0">
              <a:solidFill>
                <a:schemeClr val="tx1"/>
              </a:solidFill>
            </a:endParaRPr>
          </a:p>
          <a:p>
            <a:pPr algn="just"/>
            <a:endParaRPr lang="en-US"/>
          </a:p>
          <a:p>
            <a:pPr algn="just"/>
            <a:r>
              <a:rPr lang="fr-FR" sz="3000" b="0">
                <a:solidFill>
                  <a:schemeClr val="tx1"/>
                </a:solidFill>
                <a:latin typeface="Calibri"/>
                <a:ea typeface="Calibri"/>
                <a:cs typeface="Calibri"/>
              </a:rPr>
              <a:t>la SPL OSER produit un compte-rendu annuel à la collectivité qui est transmis au Conseil Municipal et qui présente notamment : </a:t>
            </a:r>
            <a:endParaRPr lang="fr-FR"/>
          </a:p>
          <a:p>
            <a:pPr marL="285750" indent="-285750" algn="just">
              <a:buFont typeface="Arial"/>
              <a:buChar char="•"/>
            </a:pPr>
            <a:r>
              <a:rPr lang="fr-FR" sz="3000" b="0">
                <a:solidFill>
                  <a:schemeClr val="tx1"/>
                </a:solidFill>
                <a:latin typeface="Calibri"/>
                <a:ea typeface="Calibri"/>
                <a:cs typeface="Calibri"/>
              </a:rPr>
              <a:t>Le cadre contractuel du mandat de maitrise d’ouvrage et le contexte de l’opération</a:t>
            </a:r>
            <a:endParaRPr lang="fr-FR"/>
          </a:p>
          <a:p>
            <a:pPr marL="285750" indent="-285750" algn="just">
              <a:buFont typeface="Arial"/>
              <a:buChar char="•"/>
            </a:pPr>
            <a:r>
              <a:rPr lang="fr-FR" sz="3000" b="0">
                <a:solidFill>
                  <a:schemeClr val="tx1"/>
                </a:solidFill>
                <a:latin typeface="Calibri"/>
                <a:ea typeface="Calibri"/>
                <a:cs typeface="Calibri"/>
              </a:rPr>
              <a:t>L’état d’avancement de l’opération au 31/12 de l’année n-1</a:t>
            </a:r>
            <a:endParaRPr lang="fr-FR"/>
          </a:p>
          <a:p>
            <a:pPr marL="285750" indent="-285750" algn="just">
              <a:buFont typeface="Arial"/>
              <a:buChar char="•"/>
            </a:pPr>
            <a:r>
              <a:rPr lang="fr-FR" sz="3000" b="0">
                <a:solidFill>
                  <a:schemeClr val="tx1"/>
                </a:solidFill>
                <a:latin typeface="Calibri"/>
                <a:ea typeface="Calibri"/>
                <a:cs typeface="Calibri"/>
              </a:rPr>
              <a:t>L’enveloppe financière prévisionnelle et plan de trésorerie</a:t>
            </a:r>
            <a:endParaRPr lang="fr-FR"/>
          </a:p>
          <a:p>
            <a:pPr marL="285750" indent="-285750" algn="just">
              <a:buFont typeface="Arial"/>
              <a:buChar char="•"/>
            </a:pPr>
            <a:r>
              <a:rPr lang="fr-FR" sz="3000" b="0">
                <a:solidFill>
                  <a:schemeClr val="tx1"/>
                </a:solidFill>
                <a:latin typeface="Calibri"/>
                <a:ea typeface="Calibri"/>
                <a:cs typeface="Calibri"/>
              </a:rPr>
              <a:t>L’échéancier prévisionnel des recettes et des dépenses</a:t>
            </a:r>
            <a:endParaRPr lang="fr-FR"/>
          </a:p>
          <a:p>
            <a:pPr algn="just"/>
            <a:endParaRPr lang="en-US"/>
          </a:p>
          <a:p>
            <a:pPr algn="just"/>
            <a:r>
              <a:rPr lang="fr-FR" sz="3000" b="0">
                <a:solidFill>
                  <a:schemeClr val="tx1"/>
                </a:solidFill>
                <a:latin typeface="Calibri"/>
                <a:ea typeface="Calibri"/>
                <a:cs typeface="Calibri"/>
              </a:rPr>
              <a:t>L’avenant n°1 au contrat de mandat de maitrise d’ouvrage validé par délibération le 9 février 2023 arrête le montant de l’investissement à 7 450 000 € TTC (hors rémunération du mandataire) et hors dépenses d’exploitation maintenance. La rémunération du mandataire pour cette phase d’investissement s’élève à 310 001 € TTC, soit un montant total d’investissement de 7 760 001 € TTC.</a:t>
            </a:r>
            <a:endParaRPr lang="fr-FR"/>
          </a:p>
          <a:p>
            <a:pPr algn="just"/>
            <a:endParaRPr lang="en-US"/>
          </a:p>
          <a:p>
            <a:pPr algn="just"/>
            <a:r>
              <a:rPr lang="fr-FR" sz="3000" b="0">
                <a:solidFill>
                  <a:schemeClr val="tx1"/>
                </a:solidFill>
                <a:latin typeface="Calibri"/>
                <a:ea typeface="Calibri"/>
                <a:cs typeface="Calibri"/>
              </a:rPr>
              <a:t>Les dépenses réglées par le mandataire, en date du 31 décembre 2023 pour le compte de la commune s’élèvent à 351 777,12 € TTC qui se répartissent en :</a:t>
            </a:r>
            <a:endParaRPr lang="fr-FR"/>
          </a:p>
          <a:p>
            <a:pPr marL="285750" indent="-285750" algn="just">
              <a:buFont typeface="Arial"/>
              <a:buChar char="•"/>
            </a:pPr>
            <a:r>
              <a:rPr lang="fr-FR" sz="3000" b="0">
                <a:solidFill>
                  <a:schemeClr val="tx1"/>
                </a:solidFill>
                <a:latin typeface="Calibri"/>
                <a:ea typeface="Calibri"/>
                <a:cs typeface="Calibri"/>
              </a:rPr>
              <a:t>1 415,03 € TTC sur l’année 2021</a:t>
            </a:r>
            <a:endParaRPr lang="fr-FR"/>
          </a:p>
          <a:p>
            <a:pPr marL="285750" indent="-285750" algn="just">
              <a:buFont typeface="Arial"/>
              <a:buChar char="•"/>
            </a:pPr>
            <a:r>
              <a:rPr lang="fr-FR" sz="3000" b="0">
                <a:solidFill>
                  <a:schemeClr val="tx1"/>
                </a:solidFill>
                <a:latin typeface="Calibri"/>
                <a:ea typeface="Calibri"/>
                <a:cs typeface="Calibri"/>
              </a:rPr>
              <a:t>42 129,60 € TTC sur l’année 2022</a:t>
            </a:r>
            <a:endParaRPr lang="fr-FR"/>
          </a:p>
          <a:p>
            <a:pPr marL="285750" indent="-285750" algn="just">
              <a:buFont typeface="Arial"/>
              <a:buChar char="•"/>
            </a:pPr>
            <a:r>
              <a:rPr lang="fr-FR" sz="3000" b="0">
                <a:solidFill>
                  <a:schemeClr val="tx1"/>
                </a:solidFill>
                <a:latin typeface="Calibri"/>
                <a:ea typeface="Calibri"/>
                <a:cs typeface="Calibri"/>
              </a:rPr>
              <a:t>308 232,49 € TTC sur l’année 2023</a:t>
            </a:r>
            <a:endParaRPr lang="fr-FR"/>
          </a:p>
          <a:p>
            <a:pPr algn="just"/>
            <a:br>
              <a:rPr lang="en-US"/>
            </a:br>
            <a:endParaRPr lang="en-US"/>
          </a:p>
          <a:p>
            <a:pPr algn="just"/>
            <a:r>
              <a:rPr lang="fr-FR" sz="3000">
                <a:solidFill>
                  <a:schemeClr val="tx1"/>
                </a:solidFill>
                <a:latin typeface="Calibri"/>
                <a:ea typeface="Calibri"/>
                <a:cs typeface="Calibri"/>
              </a:rPr>
              <a:t>Le Conseil municipal doit prend acte de ce Compte rendu annuel à la collectivité de la Société Publique Locale d’Efficacité Énergétique ainsi que ses annexes en date du 31 décembre 2023</a:t>
            </a:r>
            <a:endParaRPr lang="fr-FR"/>
          </a:p>
          <a:p>
            <a:endParaRPr lang="fr-FR" sz="3000" b="0">
              <a:solidFill>
                <a:schemeClr val="tx1"/>
              </a:solidFill>
            </a:endParaRPr>
          </a:p>
        </p:txBody>
      </p:sp>
    </p:spTree>
    <p:extLst>
      <p:ext uri="{BB962C8B-B14F-4D97-AF65-F5344CB8AC3E}">
        <p14:creationId xmlns:p14="http://schemas.microsoft.com/office/powerpoint/2010/main" val="29677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Question ou interpellation</a:t>
            </a:r>
            <a:endParaRPr lang="fr-FR">
              <a:highlight>
                <a:srgbClr val="FFFF00"/>
              </a:highlight>
            </a:endParaRPr>
          </a:p>
        </p:txBody>
      </p:sp>
    </p:spTree>
    <p:extLst>
      <p:ext uri="{BB962C8B-B14F-4D97-AF65-F5344CB8AC3E}">
        <p14:creationId xmlns:p14="http://schemas.microsoft.com/office/powerpoint/2010/main" val="4233886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4645698" y="2963847"/>
            <a:ext cx="7308136" cy="1671889"/>
          </a:xfrm>
        </p:spPr>
        <p:txBody>
          <a:bodyPr>
            <a:normAutofit fontScale="90000"/>
          </a:bodyPr>
          <a:lstStyle/>
          <a:p>
            <a:r>
              <a:rPr lang="fr-FR">
                <a:latin typeface="Source Sans Pro"/>
                <a:ea typeface="Source Sans Pro"/>
              </a:rPr>
              <a:t>Prochain </a:t>
            </a:r>
            <a:br>
              <a:rPr lang="fr-FR"/>
            </a:br>
            <a:r>
              <a:rPr lang="fr-FR">
                <a:latin typeface="Source Sans Pro"/>
                <a:ea typeface="Source Sans Pro"/>
              </a:rPr>
              <a:t>Conseil municipal  le jeudi 30 mai</a:t>
            </a:r>
            <a:br>
              <a:rPr lang="fr-FR">
                <a:latin typeface="Source Sans Pro"/>
                <a:ea typeface="Source Sans Pro"/>
              </a:rPr>
            </a:br>
            <a:br>
              <a:rPr lang="fr-FR">
                <a:latin typeface="Source Sans Pro"/>
                <a:ea typeface="Source Sans Pro"/>
              </a:rPr>
            </a:br>
            <a:r>
              <a:rPr lang="fr-FR">
                <a:latin typeface="Source Sans Pro"/>
                <a:ea typeface="Source Sans Pro"/>
              </a:rPr>
              <a:t> </a:t>
            </a:r>
          </a:p>
        </p:txBody>
      </p:sp>
    </p:spTree>
    <p:extLst>
      <p:ext uri="{BB962C8B-B14F-4D97-AF65-F5344CB8AC3E}">
        <p14:creationId xmlns:p14="http://schemas.microsoft.com/office/powerpoint/2010/main" val="3299123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Merci de votre participation</a:t>
            </a:r>
            <a:endParaRPr lang="fr-FR">
              <a:highlight>
                <a:srgbClr val="FFFF00"/>
              </a:highlight>
            </a:endParaRPr>
          </a:p>
        </p:txBody>
      </p:sp>
    </p:spTree>
    <p:extLst>
      <p:ext uri="{BB962C8B-B14F-4D97-AF65-F5344CB8AC3E}">
        <p14:creationId xmlns:p14="http://schemas.microsoft.com/office/powerpoint/2010/main" val="425042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DEL20240326_2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Fixation des taux d’imposition pour l’année 2024 </a:t>
            </a:r>
            <a:endParaRPr lang="fr-FR" b="1"/>
          </a:p>
        </p:txBody>
      </p:sp>
      <p:sp>
        <p:nvSpPr>
          <p:cNvPr id="2" name="TextBox 1">
            <a:extLst>
              <a:ext uri="{FF2B5EF4-FFF2-40B4-BE49-F238E27FC236}">
                <a16:creationId xmlns:a16="http://schemas.microsoft.com/office/drawing/2014/main" id="{D8F7387B-A6B5-2AA4-8D59-5CEB782EFEE5}"/>
              </a:ext>
            </a:extLst>
          </p:cNvPr>
          <p:cNvSpPr txBox="1"/>
          <p:nvPr/>
        </p:nvSpPr>
        <p:spPr>
          <a:xfrm>
            <a:off x="3319463" y="1331119"/>
            <a:ext cx="874394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ea typeface="Source Sans Pro"/>
              </a:rPr>
              <a:t>Conformément à nos engagements politiques , Il est proposé   le maintien des taux d’imposition  pour la taxe foncière communale  :</a:t>
            </a:r>
            <a:endParaRPr lang="en-US" sz="2800">
              <a:cs typeface="Calibri"/>
            </a:endParaRPr>
          </a:p>
          <a:p>
            <a:endParaRPr lang="fr-FR" sz="2800">
              <a:ea typeface="Source Sans Pro"/>
              <a:cs typeface="Calibri"/>
            </a:endParaRPr>
          </a:p>
          <a:p>
            <a:endParaRPr lang="fr-FR" sz="2800">
              <a:ea typeface="Source Sans Pro"/>
              <a:cs typeface="Calibri"/>
            </a:endParaRPr>
          </a:p>
          <a:p>
            <a:endParaRPr lang="fr-FR" sz="2800">
              <a:cs typeface="Calibri"/>
            </a:endParaRPr>
          </a:p>
          <a:p>
            <a:pPr>
              <a:buChar char="•"/>
            </a:pPr>
            <a:r>
              <a:rPr lang="fr-FR" sz="2800">
                <a:ea typeface="Source Sans Pro"/>
              </a:rPr>
              <a:t>Taxe </a:t>
            </a:r>
            <a:r>
              <a:rPr lang="fr-FR" sz="2800" b="1">
                <a:ea typeface="Source Sans Pro"/>
              </a:rPr>
              <a:t>foncière </a:t>
            </a:r>
            <a:r>
              <a:rPr lang="fr-FR" sz="2800">
                <a:ea typeface="Source Sans Pro"/>
              </a:rPr>
              <a:t>sur les </a:t>
            </a:r>
            <a:r>
              <a:rPr lang="fr-FR" sz="2800" b="1">
                <a:ea typeface="Source Sans Pro"/>
              </a:rPr>
              <a:t>propriétés bâties : 54,76 %  </a:t>
            </a:r>
            <a:endParaRPr lang="fr-FR" sz="2800" b="1">
              <a:ea typeface="Source Sans Pro"/>
              <a:cs typeface="Calibri"/>
            </a:endParaRPr>
          </a:p>
          <a:p>
            <a:pPr>
              <a:buChar char="•"/>
            </a:pPr>
            <a:r>
              <a:rPr lang="fr-FR" sz="2800">
                <a:ea typeface="Source Sans Pro"/>
              </a:rPr>
              <a:t>Taxe </a:t>
            </a:r>
            <a:r>
              <a:rPr lang="fr-FR" sz="2800" b="1">
                <a:ea typeface="Source Sans Pro"/>
              </a:rPr>
              <a:t>foncière </a:t>
            </a:r>
            <a:r>
              <a:rPr lang="fr-FR" sz="2800">
                <a:ea typeface="Source Sans Pro"/>
              </a:rPr>
              <a:t>sur les </a:t>
            </a:r>
            <a:r>
              <a:rPr lang="fr-FR" sz="2800" b="1">
                <a:ea typeface="Source Sans Pro"/>
              </a:rPr>
              <a:t>propriétés non bâties : 50,41 % </a:t>
            </a:r>
            <a:endParaRPr lang="fr-FR" sz="2800" b="1">
              <a:ea typeface="Source Sans Pro"/>
              <a:cs typeface="Calibri"/>
            </a:endParaRPr>
          </a:p>
          <a:p>
            <a:pPr>
              <a:buChar char="•"/>
            </a:pPr>
            <a:r>
              <a:rPr lang="fr-FR" sz="2800">
                <a:ea typeface="Source Sans Pro"/>
              </a:rPr>
              <a:t>Taxe </a:t>
            </a:r>
            <a:r>
              <a:rPr lang="fr-FR" sz="2800" b="1">
                <a:ea typeface="Source Sans Pro"/>
              </a:rPr>
              <a:t>habitation </a:t>
            </a:r>
            <a:r>
              <a:rPr lang="fr-FR" sz="2800">
                <a:ea typeface="Source Sans Pro"/>
              </a:rPr>
              <a:t>sur les </a:t>
            </a:r>
            <a:r>
              <a:rPr lang="fr-FR" sz="2800" b="1">
                <a:ea typeface="Source Sans Pro"/>
              </a:rPr>
              <a:t>résidences secondaires : 7,19% </a:t>
            </a:r>
            <a:endParaRPr lang="fr-FR" sz="2800" b="1">
              <a:ea typeface="Source Sans Pro"/>
              <a:cs typeface="Calibri"/>
            </a:endParaRPr>
          </a:p>
        </p:txBody>
      </p:sp>
    </p:spTree>
    <p:extLst>
      <p:ext uri="{BB962C8B-B14F-4D97-AF65-F5344CB8AC3E}">
        <p14:creationId xmlns:p14="http://schemas.microsoft.com/office/powerpoint/2010/main" val="218350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Création des 6 autorisations de programmes et crédits de paiements</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600880" y="115255"/>
            <a:ext cx="7881062" cy="59444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800" b="0">
                <a:solidFill>
                  <a:schemeClr val="tx1"/>
                </a:solidFill>
                <a:latin typeface="Calibri"/>
                <a:ea typeface="Source Sans Pro"/>
                <a:cs typeface="Calibri"/>
              </a:rPr>
              <a:t>Un des principes des finances publiques repose sur l’annualité budgétaire. </a:t>
            </a:r>
            <a:r>
              <a:rPr lang="fr-FR" sz="2800">
                <a:solidFill>
                  <a:schemeClr val="tx1"/>
                </a:solidFill>
                <a:latin typeface="Calibri"/>
                <a:ea typeface="Source Sans Pro"/>
                <a:cs typeface="Calibri"/>
              </a:rPr>
              <a:t>La procédure des autorisations de programme et des crédits de paiement (AP/CP) est une dérogation à ce principe.</a:t>
            </a:r>
            <a:endParaRPr lang="en-US">
              <a:solidFill>
                <a:schemeClr val="tx1"/>
              </a:solidFill>
            </a:endParaRPr>
          </a:p>
          <a:p>
            <a:pPr algn="just"/>
            <a:endParaRPr lang="fr-FR" sz="2800">
              <a:solidFill>
                <a:schemeClr val="tx1"/>
              </a:solidFill>
              <a:latin typeface="Calibri"/>
              <a:ea typeface="Source Sans Pro"/>
              <a:cs typeface="Calibri"/>
            </a:endParaRPr>
          </a:p>
          <a:p>
            <a:pPr algn="just"/>
            <a:r>
              <a:rPr lang="fr-FR" sz="2800" b="0">
                <a:solidFill>
                  <a:schemeClr val="tx1"/>
                </a:solidFill>
                <a:latin typeface="Calibri"/>
                <a:ea typeface="Source Sans Pro"/>
                <a:cs typeface="Calibri"/>
              </a:rPr>
              <a:t>Cette procédure vise à </a:t>
            </a:r>
            <a:r>
              <a:rPr lang="fr-FR" sz="2800">
                <a:solidFill>
                  <a:schemeClr val="tx1"/>
                </a:solidFill>
                <a:latin typeface="Calibri"/>
                <a:ea typeface="Source Sans Pro"/>
                <a:cs typeface="Calibri"/>
              </a:rPr>
              <a:t>planifier la mise en œuvre d’investissements</a:t>
            </a:r>
            <a:r>
              <a:rPr lang="fr-FR" sz="2800" b="0">
                <a:solidFill>
                  <a:schemeClr val="tx1"/>
                </a:solidFill>
                <a:latin typeface="Calibri"/>
                <a:ea typeface="Source Sans Pro"/>
                <a:cs typeface="Calibri"/>
              </a:rPr>
              <a:t> </a:t>
            </a:r>
            <a:endParaRPr lang="fr-FR">
              <a:solidFill>
                <a:schemeClr val="tx1"/>
              </a:solidFill>
            </a:endParaRPr>
          </a:p>
          <a:p>
            <a:pPr algn="just"/>
            <a:endParaRPr lang="fr-FR" sz="2800" b="0">
              <a:solidFill>
                <a:schemeClr val="tx1"/>
              </a:solidFill>
              <a:latin typeface="Calibri"/>
              <a:ea typeface="Source Sans Pro"/>
              <a:cs typeface="Calibri"/>
            </a:endParaRPr>
          </a:p>
          <a:p>
            <a:pPr algn="just"/>
            <a:r>
              <a:rPr lang="fr-FR" sz="2800">
                <a:solidFill>
                  <a:schemeClr val="tx1"/>
                </a:solidFill>
                <a:latin typeface="Calibri"/>
                <a:ea typeface="Source Sans Pro"/>
                <a:cs typeface="Calibri"/>
              </a:rPr>
              <a:t>Les autorisations de programme </a:t>
            </a:r>
            <a:r>
              <a:rPr lang="fr-FR" sz="2800" b="0">
                <a:solidFill>
                  <a:schemeClr val="tx1"/>
                </a:solidFill>
                <a:latin typeface="Calibri"/>
                <a:ea typeface="Source Sans Pro"/>
                <a:cs typeface="Calibri"/>
              </a:rPr>
              <a:t>(AP) constituent la </a:t>
            </a:r>
            <a:r>
              <a:rPr lang="fr-FR" sz="2800">
                <a:solidFill>
                  <a:schemeClr val="tx1"/>
                </a:solidFill>
                <a:latin typeface="Calibri"/>
                <a:ea typeface="Source Sans Pro"/>
                <a:cs typeface="Calibri"/>
              </a:rPr>
              <a:t>limite supérieure des dépenses </a:t>
            </a:r>
            <a:r>
              <a:rPr lang="fr-FR" sz="2800" b="0">
                <a:solidFill>
                  <a:schemeClr val="tx1"/>
                </a:solidFill>
                <a:latin typeface="Calibri"/>
                <a:ea typeface="Source Sans Pro"/>
                <a:cs typeface="Calibri"/>
              </a:rPr>
              <a:t>des investissements. Elles peuvent être révisées chaque année. </a:t>
            </a:r>
            <a:endParaRPr lang="fr-FR">
              <a:solidFill>
                <a:schemeClr val="tx1"/>
              </a:solidFill>
            </a:endParaRPr>
          </a:p>
          <a:p>
            <a:pPr algn="just"/>
            <a:endParaRPr lang="fr-FR" sz="2800" b="0">
              <a:solidFill>
                <a:schemeClr val="tx1"/>
              </a:solidFill>
              <a:latin typeface="Calibri"/>
              <a:ea typeface="Source Sans Pro"/>
              <a:cs typeface="Calibri"/>
            </a:endParaRPr>
          </a:p>
          <a:p>
            <a:pPr algn="just"/>
            <a:r>
              <a:rPr lang="fr-FR" sz="2800">
                <a:solidFill>
                  <a:schemeClr val="tx1"/>
                </a:solidFill>
                <a:latin typeface="Calibri"/>
                <a:ea typeface="Source Sans Pro"/>
                <a:cs typeface="Calibri"/>
              </a:rPr>
              <a:t>Les crédits de paiement </a:t>
            </a:r>
            <a:r>
              <a:rPr lang="fr-FR" sz="2800" b="0">
                <a:solidFill>
                  <a:schemeClr val="tx1"/>
                </a:solidFill>
                <a:latin typeface="Calibri"/>
                <a:ea typeface="Source Sans Pro"/>
                <a:cs typeface="Calibri"/>
              </a:rPr>
              <a:t>(CP) constituent la </a:t>
            </a:r>
            <a:r>
              <a:rPr lang="fr-FR" sz="2800">
                <a:solidFill>
                  <a:schemeClr val="tx1"/>
                </a:solidFill>
                <a:latin typeface="Calibri"/>
                <a:ea typeface="Source Sans Pro"/>
                <a:cs typeface="Calibri"/>
              </a:rPr>
              <a:t>limite supérieure des dépenses de l’exercice</a:t>
            </a:r>
            <a:r>
              <a:rPr lang="fr-FR" sz="2800" b="0">
                <a:solidFill>
                  <a:schemeClr val="tx1"/>
                </a:solidFill>
                <a:latin typeface="Calibri"/>
                <a:ea typeface="Source Sans Pro"/>
                <a:cs typeface="Calibri"/>
              </a:rPr>
              <a:t>. </a:t>
            </a:r>
            <a:r>
              <a:rPr lang="fr-FR" sz="2800">
                <a:solidFill>
                  <a:schemeClr val="tx1"/>
                </a:solidFill>
                <a:latin typeface="Calibri"/>
                <a:ea typeface="Source Sans Pro"/>
                <a:cs typeface="Calibri"/>
              </a:rPr>
              <a:t>Le budget de l’année N ne tient compte que des CP de l’année. </a:t>
            </a:r>
            <a:endParaRPr lang="fr-FR">
              <a:solidFill>
                <a:schemeClr val="tx1"/>
              </a:solidFill>
            </a:endParaRPr>
          </a:p>
        </p:txBody>
      </p:sp>
    </p:spTree>
    <p:extLst>
      <p:ext uri="{BB962C8B-B14F-4D97-AF65-F5344CB8AC3E}">
        <p14:creationId xmlns:p14="http://schemas.microsoft.com/office/powerpoint/2010/main" val="423426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DEL20240326_3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Création des 6 autorisations de programmes et crédits de paiements</a:t>
            </a:r>
            <a:endParaRPr lang="fr-FR" b="1">
              <a:solidFill>
                <a:schemeClr val="bg1"/>
              </a:solidFill>
            </a:endParaRPr>
          </a:p>
        </p:txBody>
      </p:sp>
      <p:sp>
        <p:nvSpPr>
          <p:cNvPr id="2" name="TextBox 1">
            <a:extLst>
              <a:ext uri="{FF2B5EF4-FFF2-40B4-BE49-F238E27FC236}">
                <a16:creationId xmlns:a16="http://schemas.microsoft.com/office/drawing/2014/main" id="{49142F05-F81C-E59B-2F25-38EB6C573455}"/>
              </a:ext>
            </a:extLst>
          </p:cNvPr>
          <p:cNvSpPr txBox="1"/>
          <p:nvPr/>
        </p:nvSpPr>
        <p:spPr>
          <a:xfrm>
            <a:off x="3428487" y="905"/>
            <a:ext cx="7661037" cy="68941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Proposition de </a:t>
            </a:r>
            <a:r>
              <a:rPr lang="en-US" sz="2800" err="1">
                <a:ea typeface="Calibri"/>
                <a:cs typeface="Calibri"/>
              </a:rPr>
              <a:t>création</a:t>
            </a:r>
            <a:r>
              <a:rPr lang="en-US" sz="2800">
                <a:ea typeface="Calibri"/>
                <a:cs typeface="Calibri"/>
              </a:rPr>
              <a:t> de 6 </a:t>
            </a:r>
            <a:r>
              <a:rPr lang="en-US" sz="2800" err="1">
                <a:ea typeface="Calibri"/>
                <a:cs typeface="Calibri"/>
              </a:rPr>
              <a:t>programmes</a:t>
            </a:r>
            <a:r>
              <a:rPr lang="en-US" sz="2800">
                <a:ea typeface="Calibri"/>
                <a:cs typeface="Calibri"/>
              </a:rPr>
              <a:t> sur 3 </a:t>
            </a:r>
            <a:r>
              <a:rPr lang="en-US" sz="2800" err="1">
                <a:ea typeface="Calibri"/>
                <a:cs typeface="Calibri"/>
              </a:rPr>
              <a:t>ans</a:t>
            </a:r>
            <a:r>
              <a:rPr lang="en-US" sz="2800">
                <a:ea typeface="Calibri"/>
                <a:cs typeface="Calibri"/>
              </a:rPr>
              <a:t> : 2024 -2025-2026</a:t>
            </a:r>
          </a:p>
          <a:p>
            <a:endParaRPr lang="en-US" sz="2800">
              <a:solidFill>
                <a:srgbClr val="000000"/>
              </a:solidFill>
              <a:ea typeface="Calibri"/>
              <a:cs typeface="Calibri"/>
            </a:endParaRPr>
          </a:p>
          <a:p>
            <a:r>
              <a:rPr lang="en-US" sz="2800" err="1">
                <a:solidFill>
                  <a:srgbClr val="808080"/>
                </a:solidFill>
                <a:ea typeface="Calibri"/>
                <a:cs typeface="Calibri"/>
              </a:rPr>
              <a:t>R</a:t>
            </a:r>
            <a:r>
              <a:rPr lang="en-US" sz="2400" err="1">
                <a:solidFill>
                  <a:srgbClr val="808080"/>
                </a:solidFill>
                <a:ea typeface="Calibri"/>
                <a:cs typeface="Calibri"/>
              </a:rPr>
              <a:t>énovation</a:t>
            </a:r>
            <a:r>
              <a:rPr lang="en-US" sz="2400">
                <a:solidFill>
                  <a:srgbClr val="808080"/>
                </a:solidFill>
                <a:ea typeface="Calibri"/>
                <a:cs typeface="Calibri"/>
              </a:rPr>
              <a:t> </a:t>
            </a:r>
            <a:r>
              <a:rPr lang="en-US" sz="2400" err="1">
                <a:solidFill>
                  <a:srgbClr val="808080"/>
                </a:solidFill>
                <a:ea typeface="Calibri"/>
                <a:cs typeface="Calibri"/>
              </a:rPr>
              <a:t>énergétique</a:t>
            </a:r>
            <a:r>
              <a:rPr lang="en-US" sz="2400">
                <a:solidFill>
                  <a:srgbClr val="808080"/>
                </a:solidFill>
                <a:ea typeface="Calibri"/>
                <a:cs typeface="Calibri"/>
              </a:rPr>
              <a:t> </a:t>
            </a:r>
            <a:r>
              <a:rPr lang="en-US" sz="2400" err="1">
                <a:solidFill>
                  <a:srgbClr val="808080"/>
                </a:solidFill>
                <a:ea typeface="Calibri"/>
                <a:cs typeface="Calibri"/>
              </a:rPr>
              <a:t>secteur</a:t>
            </a:r>
            <a:r>
              <a:rPr lang="en-US" sz="2400">
                <a:solidFill>
                  <a:srgbClr val="808080"/>
                </a:solidFill>
                <a:ea typeface="Calibri"/>
                <a:cs typeface="Calibri"/>
              </a:rPr>
              <a:t> le </a:t>
            </a:r>
            <a:r>
              <a:rPr lang="en-US" sz="2400" b="1">
                <a:solidFill>
                  <a:srgbClr val="808080"/>
                </a:solidFill>
                <a:ea typeface="Calibri"/>
                <a:cs typeface="Calibri"/>
              </a:rPr>
              <a:t>Bourg </a:t>
            </a:r>
            <a:r>
              <a:rPr lang="en-US" sz="2400">
                <a:solidFill>
                  <a:srgbClr val="808080"/>
                </a:solidFill>
                <a:ea typeface="Calibri"/>
                <a:cs typeface="Calibri"/>
              </a:rPr>
              <a:t>pour 6 991 594 €</a:t>
            </a:r>
            <a:endParaRPr lang="en-US" sz="2400">
              <a:ea typeface="Calibri" panose="020F0502020204030204"/>
              <a:cs typeface="Calibri" panose="020F0502020204030204"/>
            </a:endParaRPr>
          </a:p>
          <a:p>
            <a:endParaRPr lang="en-US" sz="2400">
              <a:solidFill>
                <a:srgbClr val="808080"/>
              </a:solidFill>
              <a:ea typeface="Calibri"/>
              <a:cs typeface="Calibri"/>
            </a:endParaRPr>
          </a:p>
          <a:p>
            <a:r>
              <a:rPr lang="en-US" sz="2400" err="1">
                <a:solidFill>
                  <a:srgbClr val="808080"/>
                </a:solidFill>
                <a:ea typeface="Calibri"/>
                <a:cs typeface="Calibri"/>
              </a:rPr>
              <a:t>Rénovation</a:t>
            </a:r>
            <a:r>
              <a:rPr lang="en-US" sz="2400">
                <a:solidFill>
                  <a:srgbClr val="808080"/>
                </a:solidFill>
                <a:ea typeface="Calibri"/>
                <a:cs typeface="Calibri"/>
              </a:rPr>
              <a:t> </a:t>
            </a:r>
            <a:r>
              <a:rPr lang="en-US" sz="2400" err="1">
                <a:solidFill>
                  <a:srgbClr val="808080"/>
                </a:solidFill>
                <a:ea typeface="Calibri"/>
                <a:cs typeface="Calibri"/>
              </a:rPr>
              <a:t>énergétique</a:t>
            </a:r>
            <a:r>
              <a:rPr lang="en-US" sz="2400">
                <a:solidFill>
                  <a:srgbClr val="808080"/>
                </a:solidFill>
                <a:ea typeface="Calibri"/>
                <a:cs typeface="Calibri"/>
              </a:rPr>
              <a:t>  salle </a:t>
            </a:r>
            <a:r>
              <a:rPr lang="en-US" sz="2400" err="1">
                <a:solidFill>
                  <a:srgbClr val="808080"/>
                </a:solidFill>
                <a:ea typeface="Calibri"/>
                <a:cs typeface="Calibri"/>
              </a:rPr>
              <a:t>polyvalente</a:t>
            </a:r>
            <a:r>
              <a:rPr lang="en-US" sz="2400">
                <a:solidFill>
                  <a:srgbClr val="808080"/>
                </a:solidFill>
                <a:ea typeface="Calibri"/>
                <a:cs typeface="Calibri"/>
              </a:rPr>
              <a:t> </a:t>
            </a:r>
            <a:r>
              <a:rPr lang="en-US" sz="2400" b="1">
                <a:solidFill>
                  <a:srgbClr val="808080"/>
                </a:solidFill>
                <a:ea typeface="Calibri"/>
                <a:cs typeface="Calibri"/>
              </a:rPr>
              <a:t>Dojo</a:t>
            </a:r>
            <a:r>
              <a:rPr lang="en-US" sz="2400">
                <a:solidFill>
                  <a:srgbClr val="808080"/>
                </a:solidFill>
                <a:ea typeface="Calibri"/>
                <a:cs typeface="Calibri"/>
              </a:rPr>
              <a:t> pour 1 471 000 €</a:t>
            </a:r>
            <a:endParaRPr lang="en-US" sz="2400">
              <a:ea typeface="Calibri"/>
              <a:cs typeface="Calibri"/>
            </a:endParaRPr>
          </a:p>
          <a:p>
            <a:endParaRPr lang="en-US" sz="2400">
              <a:solidFill>
                <a:srgbClr val="808080"/>
              </a:solidFill>
              <a:ea typeface="Calibri"/>
              <a:cs typeface="Calibri"/>
            </a:endParaRPr>
          </a:p>
          <a:p>
            <a:r>
              <a:rPr lang="en-US" sz="2400">
                <a:solidFill>
                  <a:srgbClr val="808080"/>
                </a:solidFill>
                <a:ea typeface="Calibri"/>
                <a:cs typeface="Calibri"/>
              </a:rPr>
              <a:t>Transition </a:t>
            </a:r>
            <a:r>
              <a:rPr lang="en-US" sz="2400" b="1" err="1">
                <a:solidFill>
                  <a:srgbClr val="808080"/>
                </a:solidFill>
                <a:ea typeface="Calibri"/>
                <a:cs typeface="Calibri"/>
              </a:rPr>
              <a:t>espace</a:t>
            </a:r>
            <a:r>
              <a:rPr lang="en-US" sz="2400" b="1">
                <a:solidFill>
                  <a:srgbClr val="808080"/>
                </a:solidFill>
                <a:ea typeface="Calibri"/>
                <a:cs typeface="Calibri"/>
              </a:rPr>
              <a:t> public</a:t>
            </a:r>
            <a:r>
              <a:rPr lang="en-US" sz="2400">
                <a:solidFill>
                  <a:srgbClr val="808080"/>
                </a:solidFill>
                <a:ea typeface="Calibri"/>
                <a:cs typeface="Calibri"/>
              </a:rPr>
              <a:t>  pour 821 070 €</a:t>
            </a:r>
            <a:endParaRPr lang="en-US" sz="2400">
              <a:ea typeface="Calibri" panose="020F0502020204030204"/>
              <a:cs typeface="Calibri" panose="020F0502020204030204"/>
            </a:endParaRPr>
          </a:p>
          <a:p>
            <a:endParaRPr lang="en-US" sz="2400">
              <a:solidFill>
                <a:srgbClr val="808080"/>
              </a:solidFill>
              <a:ea typeface="Calibri"/>
              <a:cs typeface="Calibri"/>
            </a:endParaRPr>
          </a:p>
          <a:p>
            <a:r>
              <a:rPr lang="en-US" sz="2400">
                <a:solidFill>
                  <a:srgbClr val="808080"/>
                </a:solidFill>
                <a:ea typeface="Calibri"/>
                <a:cs typeface="Calibri"/>
              </a:rPr>
              <a:t>Participation aux </a:t>
            </a:r>
            <a:r>
              <a:rPr lang="en-US" sz="2400" b="1">
                <a:solidFill>
                  <a:srgbClr val="808080"/>
                </a:solidFill>
                <a:ea typeface="Calibri"/>
                <a:cs typeface="Calibri"/>
              </a:rPr>
              <a:t>travaux </a:t>
            </a:r>
            <a:r>
              <a:rPr lang="en-US" sz="2400" b="1" err="1">
                <a:solidFill>
                  <a:srgbClr val="808080"/>
                </a:solidFill>
                <a:ea typeface="Calibri"/>
                <a:cs typeface="Calibri"/>
              </a:rPr>
              <a:t>voirie</a:t>
            </a:r>
            <a:r>
              <a:rPr lang="en-US" sz="2400" b="1">
                <a:solidFill>
                  <a:srgbClr val="808080"/>
                </a:solidFill>
                <a:ea typeface="Calibri"/>
                <a:cs typeface="Calibri"/>
              </a:rPr>
              <a:t> - </a:t>
            </a:r>
            <a:r>
              <a:rPr lang="en-US" sz="2400" b="1" err="1">
                <a:solidFill>
                  <a:srgbClr val="808080"/>
                </a:solidFill>
                <a:ea typeface="Calibri"/>
                <a:cs typeface="Calibri"/>
              </a:rPr>
              <a:t>Métropole</a:t>
            </a:r>
            <a:r>
              <a:rPr lang="en-US" sz="2400">
                <a:solidFill>
                  <a:srgbClr val="808080"/>
                </a:solidFill>
                <a:ea typeface="Calibri"/>
                <a:cs typeface="Calibri"/>
              </a:rPr>
              <a:t> de Grenoble pour   1 009 248 €</a:t>
            </a:r>
            <a:endParaRPr lang="en-US" sz="2400">
              <a:ea typeface="Calibri"/>
              <a:cs typeface="Calibri"/>
            </a:endParaRPr>
          </a:p>
          <a:p>
            <a:endParaRPr lang="en-US" sz="2400">
              <a:solidFill>
                <a:srgbClr val="808080"/>
              </a:solidFill>
              <a:ea typeface="Calibri"/>
              <a:cs typeface="Calibri"/>
            </a:endParaRPr>
          </a:p>
          <a:p>
            <a:r>
              <a:rPr lang="en-US" sz="2400">
                <a:solidFill>
                  <a:srgbClr val="808080"/>
                </a:solidFill>
                <a:ea typeface="Calibri"/>
                <a:cs typeface="Calibri"/>
              </a:rPr>
              <a:t>Entretien et </a:t>
            </a:r>
            <a:r>
              <a:rPr lang="en-US" sz="2400" err="1">
                <a:solidFill>
                  <a:srgbClr val="808080"/>
                </a:solidFill>
                <a:ea typeface="Calibri"/>
                <a:cs typeface="Calibri"/>
              </a:rPr>
              <a:t>modernisation</a:t>
            </a:r>
            <a:r>
              <a:rPr lang="en-US" sz="2400">
                <a:solidFill>
                  <a:srgbClr val="808080"/>
                </a:solidFill>
                <a:ea typeface="Calibri"/>
                <a:cs typeface="Calibri"/>
              </a:rPr>
              <a:t> du </a:t>
            </a:r>
            <a:r>
              <a:rPr lang="en-US" sz="2400" b="1" err="1">
                <a:solidFill>
                  <a:srgbClr val="808080"/>
                </a:solidFill>
                <a:ea typeface="Calibri"/>
                <a:cs typeface="Calibri"/>
              </a:rPr>
              <a:t>patrimoine</a:t>
            </a:r>
            <a:r>
              <a:rPr lang="en-US" sz="2400" b="1">
                <a:solidFill>
                  <a:srgbClr val="808080"/>
                </a:solidFill>
                <a:ea typeface="Calibri"/>
                <a:cs typeface="Calibri"/>
              </a:rPr>
              <a:t> </a:t>
            </a:r>
            <a:r>
              <a:rPr lang="en-US" sz="2400" b="1" err="1">
                <a:solidFill>
                  <a:srgbClr val="808080"/>
                </a:solidFill>
                <a:ea typeface="Calibri"/>
                <a:cs typeface="Calibri"/>
              </a:rPr>
              <a:t>bât</a:t>
            </a:r>
            <a:r>
              <a:rPr lang="en-US" sz="2400" err="1">
                <a:solidFill>
                  <a:srgbClr val="808080"/>
                </a:solidFill>
                <a:ea typeface="Calibri"/>
                <a:cs typeface="Calibri"/>
              </a:rPr>
              <a:t>i</a:t>
            </a:r>
            <a:r>
              <a:rPr lang="en-US" sz="2400">
                <a:solidFill>
                  <a:srgbClr val="808080"/>
                </a:solidFill>
                <a:ea typeface="Calibri"/>
                <a:cs typeface="Calibri"/>
              </a:rPr>
              <a:t> pour  2 428 060 €</a:t>
            </a:r>
            <a:endParaRPr lang="en-US" sz="2400">
              <a:ea typeface="Calibri"/>
              <a:cs typeface="Calibri"/>
            </a:endParaRPr>
          </a:p>
          <a:p>
            <a:endParaRPr lang="en-US" sz="2400">
              <a:solidFill>
                <a:srgbClr val="808080"/>
              </a:solidFill>
              <a:ea typeface="Calibri"/>
              <a:cs typeface="Calibri"/>
            </a:endParaRPr>
          </a:p>
          <a:p>
            <a:r>
              <a:rPr lang="en-US" sz="2400" b="1" err="1">
                <a:solidFill>
                  <a:srgbClr val="808080"/>
                </a:solidFill>
                <a:ea typeface="Calibri"/>
                <a:cs typeface="Calibri"/>
              </a:rPr>
              <a:t>Renouvellement</a:t>
            </a:r>
            <a:r>
              <a:rPr lang="en-US" sz="2400" b="1">
                <a:solidFill>
                  <a:srgbClr val="808080"/>
                </a:solidFill>
                <a:ea typeface="Calibri"/>
                <a:cs typeface="Calibri"/>
              </a:rPr>
              <a:t> </a:t>
            </a:r>
            <a:r>
              <a:rPr lang="en-US" sz="2400">
                <a:solidFill>
                  <a:srgbClr val="808080"/>
                </a:solidFill>
                <a:ea typeface="Calibri"/>
                <a:cs typeface="Calibri"/>
              </a:rPr>
              <a:t>des </a:t>
            </a:r>
            <a:r>
              <a:rPr lang="en-US" sz="2400" err="1">
                <a:solidFill>
                  <a:srgbClr val="808080"/>
                </a:solidFill>
                <a:ea typeface="Calibri"/>
                <a:cs typeface="Calibri"/>
              </a:rPr>
              <a:t>équipements</a:t>
            </a:r>
            <a:r>
              <a:rPr lang="en-US" sz="2400">
                <a:solidFill>
                  <a:srgbClr val="808080"/>
                </a:solidFill>
                <a:ea typeface="Calibri"/>
                <a:cs typeface="Calibri"/>
              </a:rPr>
              <a:t>  pour 1 180 065 €</a:t>
            </a:r>
            <a:endParaRPr lang="en-US" sz="2400">
              <a:ea typeface="Calibri"/>
              <a:cs typeface="Calibri"/>
            </a:endParaRPr>
          </a:p>
          <a:p>
            <a:endParaRPr lang="en-US">
              <a:ea typeface="Calibri"/>
              <a:cs typeface="Calibri"/>
            </a:endParaRPr>
          </a:p>
        </p:txBody>
      </p:sp>
    </p:spTree>
    <p:extLst>
      <p:ext uri="{BB962C8B-B14F-4D97-AF65-F5344CB8AC3E}">
        <p14:creationId xmlns:p14="http://schemas.microsoft.com/office/powerpoint/2010/main" val="364967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DEL20240326_4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r>
              <a:rPr lang="fr-FR" sz="2000" b="1">
                <a:solidFill>
                  <a:schemeClr val="bg1"/>
                </a:solidFill>
                <a:latin typeface="Source Sans Pro"/>
                <a:ea typeface="Source Sans Pro"/>
              </a:rPr>
              <a:t> FINANCES – Budget primitif 2024 – Budget principal</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Diaporama spécifique </a:t>
            </a:r>
            <a:endParaRPr lang="fr-FR" sz="3000" b="0">
              <a:solidFill>
                <a:schemeClr val="tx1"/>
              </a:solidFill>
            </a:endParaRPr>
          </a:p>
        </p:txBody>
      </p:sp>
    </p:spTree>
    <p:extLst>
      <p:ext uri="{BB962C8B-B14F-4D97-AF65-F5344CB8AC3E}">
        <p14:creationId xmlns:p14="http://schemas.microsoft.com/office/powerpoint/2010/main" val="21047524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ille Eybens_ Modèle 2023" id="{8D0D9503-D329-4481-B454-F75CA09A1D5B}" vid="{5DE04959-E257-4E36-9F55-22EAFD7FC8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ab6bb5e-46d4-40b1-997f-a36909191e4c">
      <UserInfo>
        <DisplayName>Xavier OSMOND</DisplayName>
        <AccountId>14</AccountId>
        <AccountType/>
      </UserInfo>
      <UserInfo>
        <DisplayName>Theophile BARREYRE</DisplayName>
        <AccountId>36</AccountId>
        <AccountType/>
      </UserInfo>
      <UserInfo>
        <DisplayName>Béatrice BOUCHOT</DisplayName>
        <AccountId>11</AccountId>
        <AccountType/>
      </UserInfo>
      <UserInfo>
        <DisplayName>Henry REVERDY</DisplayName>
        <AccountId>38</AccountId>
        <AccountType/>
      </UserInfo>
      <UserInfo>
        <DisplayName>Pierre BEJJAJI</DisplayName>
        <AccountId>47</AccountId>
        <AccountType/>
      </UserInfo>
      <UserInfo>
        <DisplayName>Jean-Jacques PIERRE</DisplayName>
        <AccountId>23</AccountId>
        <AccountType/>
      </UserInfo>
      <UserInfo>
        <DisplayName>Pascal BOUDIER</DisplayName>
        <AccountId>22</AccountId>
        <AccountType/>
      </UserInfo>
      <UserInfo>
        <DisplayName>Elodie TAVERNE</DisplayName>
        <AccountId>15</AccountId>
        <AccountType/>
      </UserInfo>
      <UserInfo>
        <DisplayName>Nicolas RICHARD</DisplayName>
        <AccountId>27</AccountId>
        <AccountType/>
      </UserInfo>
      <UserInfo>
        <DisplayName>Gilles BUGLI</DisplayName>
        <AccountId>33</AccountId>
        <AccountType/>
      </UserInfo>
      <UserInfo>
        <DisplayName>Béatrice GARNIER</DisplayName>
        <AccountId>28</AccountId>
        <AccountType/>
      </UserInfo>
      <UserInfo>
        <DisplayName>Mehdi DEBZA-KIOULOU</DisplayName>
        <AccountId>31</AccountId>
        <AccountType/>
      </UserInfo>
      <UserInfo>
        <DisplayName>Christelle CHAVAND</DisplayName>
        <AccountId>32</AccountId>
        <AccountType/>
      </UserInfo>
      <UserInfo>
        <DisplayName>Clotilde HOGREL</DisplayName>
        <AccountId>26</AccountId>
        <AccountType/>
      </UserInfo>
      <UserInfo>
        <DisplayName>Julie MONTAGNIER</DisplayName>
        <AccountId>41</AccountId>
        <AccountType/>
      </UserInfo>
      <UserInfo>
        <DisplayName>Anne-Catherine JOTHY</DisplayName>
        <AccountId>30</AccountId>
        <AccountType/>
      </UserInfo>
      <UserInfo>
        <DisplayName>Denis GROSJEAN</DisplayName>
        <AccountId>34</AccountId>
        <AccountType/>
      </UserInfo>
      <UserInfo>
        <DisplayName>Damien CONTICCHIO</DisplayName>
        <AccountId>46</AccountId>
        <AccountType/>
      </UserInfo>
      <UserInfo>
        <DisplayName>Dominique SCHEIBLIN</DisplayName>
        <AccountId>29</AccountId>
        <AccountType/>
      </UserInfo>
      <UserInfo>
        <DisplayName>Catherine NOERIE</DisplayName>
        <AccountId>12</AccountId>
        <AccountType/>
      </UserInfo>
      <UserInfo>
        <DisplayName>Suzanne FAUSTINO</DisplayName>
        <AccountId>21</AccountId>
        <AccountType/>
      </UserInfo>
      <UserInfo>
        <DisplayName>Jean-François MICHON</DisplayName>
        <AccountId>24</AccountId>
        <AccountType/>
      </UserInfo>
      <UserInfo>
        <DisplayName>Marie-Chantal KOUASSI</DisplayName>
        <AccountId>35</AccountId>
        <AccountType/>
      </UserInfo>
      <UserInfo>
        <DisplayName>Jean-Claude FERNANDEZ</DisplayName>
        <AccountId>61</AccountId>
        <AccountType/>
      </UserInfo>
      <UserInfo>
        <DisplayName>Malika MERABET</DisplayName>
        <AccountId>69</AccountId>
        <AccountType/>
      </UserInfo>
    </SharedWithUsers>
    <TaxCatchAll xmlns="2ab6bb5e-46d4-40b1-997f-a36909191e4c" xsi:nil="true"/>
    <lcf76f155ced4ddcb4097134ff3c332f xmlns="bba84dbe-95e3-4227-84cd-a6ef90e1f1e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292A071E3B6B44AE71C75A51DDAF44" ma:contentTypeVersion="16" ma:contentTypeDescription="Crée un document." ma:contentTypeScope="" ma:versionID="9e38534a60c132611d8e7b1a70ce4e34">
  <xsd:schema xmlns:xsd="http://www.w3.org/2001/XMLSchema" xmlns:xs="http://www.w3.org/2001/XMLSchema" xmlns:p="http://schemas.microsoft.com/office/2006/metadata/properties" xmlns:ns2="bba84dbe-95e3-4227-84cd-a6ef90e1f1ea" xmlns:ns3="2ab6bb5e-46d4-40b1-997f-a36909191e4c" targetNamespace="http://schemas.microsoft.com/office/2006/metadata/properties" ma:root="true" ma:fieldsID="b942939a1949a6faf1e3af14496a2439" ns2:_="" ns3:_="">
    <xsd:import namespace="bba84dbe-95e3-4227-84cd-a6ef90e1f1ea"/>
    <xsd:import namespace="2ab6bb5e-46d4-40b1-997f-a36909191e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84dbe-95e3-4227-84cd-a6ef90e1f1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cad0150-7518-47a0-9365-f8a631239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b6bb5e-46d4-40b1-997f-a36909191e4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8a2aafb9-bc3d-49fa-ae8a-47a14e344eb7}" ma:internalName="TaxCatchAll" ma:showField="CatchAllData" ma:web="2ab6bb5e-46d4-40b1-997f-a36909191e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46CE02-DF70-41E4-9B87-6265EFBBDE82}">
  <ds:schemaRefs>
    <ds:schemaRef ds:uri="http://schemas.microsoft.com/sharepoint/v3/contenttype/forms"/>
  </ds:schemaRefs>
</ds:datastoreItem>
</file>

<file path=customXml/itemProps2.xml><?xml version="1.0" encoding="utf-8"?>
<ds:datastoreItem xmlns:ds="http://schemas.openxmlformats.org/officeDocument/2006/customXml" ds:itemID="{D654DAC9-02E0-4969-8F7C-891978130BB9}">
  <ds:schemaRefs>
    <ds:schemaRef ds:uri="10a27144-3685-46d7-996c-c3b7c7dd9c9b"/>
    <ds:schemaRef ds:uri="2ab6bb5e-46d4-40b1-997f-a36909191e4c"/>
    <ds:schemaRef ds:uri="2f3a59aa-24f7-4a52-8f41-a31b8951eb40"/>
    <ds:schemaRef ds:uri="bba84dbe-95e3-4227-84cd-a6ef90e1f1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0E7E7C-FD21-46F1-ADC9-5DA970D3D652}"/>
</file>

<file path=docProps/app.xml><?xml version="1.0" encoding="utf-8"?>
<Properties xmlns="http://schemas.openxmlformats.org/officeDocument/2006/extended-properties" xmlns:vt="http://schemas.openxmlformats.org/officeDocument/2006/docPropsVTypes">
  <Template>Powerpoint_Ville Eybens_ Modèle 2023 version finale</Template>
  <Application>Microsoft Office PowerPoint</Application>
  <PresentationFormat>Grand écran</PresentationFormat>
  <Slides>59</Slides>
  <Notes>0</Notes>
  <HiddenSlides>0</HiddenSlide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Thème Office</vt:lpstr>
      <vt:lpstr>Conseil municipal d’Eybens 26/03/2024</vt:lpstr>
      <vt:lpstr>Introduction</vt:lpstr>
      <vt:lpstr>Décisions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 ou interpellation</vt:lpstr>
      <vt:lpstr>Prochain  Conseil municipal  le jeudi 30 mai   </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municipal d’Eybens 02/02/2023</dc:title>
  <dc:creator>Theophile BARREYRE</dc:creator>
  <cp:revision>138</cp:revision>
  <dcterms:created xsi:type="dcterms:W3CDTF">2023-01-30T09:21:33Z</dcterms:created>
  <dcterms:modified xsi:type="dcterms:W3CDTF">2024-03-26T09:31:28Z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0x01010037125EAC32D4A14FA69225C85BD75C07</vt:lpwstr>
  </property>
  <property fmtid="{D5CDD505-2E9C-101B-9397-08002B2CF9AE}" pid="3" name="MediaServiceImageTags">
    <vt:lpwstr/>
  </property>
</Properties>
</file>