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09_6DE0823D.xml" ContentType="application/vnd.ms-powerpoint.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omments/modernComment_10E_14946FBD.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handoutMasterIdLst>
    <p:handoutMasterId r:id="rId22"/>
  </p:handoutMasterIdLst>
  <p:sldIdLst>
    <p:sldId id="398" r:id="rId5"/>
    <p:sldId id="306" r:id="rId6"/>
    <p:sldId id="330" r:id="rId7"/>
    <p:sldId id="305" r:id="rId8"/>
    <p:sldId id="265" r:id="rId9"/>
    <p:sldId id="303" r:id="rId10"/>
    <p:sldId id="261" r:id="rId11"/>
    <p:sldId id="270" r:id="rId12"/>
    <p:sldId id="302" r:id="rId13"/>
    <p:sldId id="358" r:id="rId14"/>
    <p:sldId id="352" r:id="rId15"/>
    <p:sldId id="354" r:id="rId16"/>
    <p:sldId id="355" r:id="rId17"/>
    <p:sldId id="368" r:id="rId18"/>
    <p:sldId id="356" r:id="rId19"/>
    <p:sldId id="326"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056650E-E31E-D8AB-17D0-A3566CAF2E50}" name="Cécile TOURAILLE" initials="CT" userId="S::cecile.touraille@eybens.fr::f3820c5b-a2aa-4aa8-af35-a75ecec566e9" providerId="AD"/>
  <p188:author id="{959C3B7F-E41A-62D6-F070-E8815E3FE9C8}" name="Jean-François MICHON" initials="JM" userId="S::jean-francois.michon@eybens.fr::648e2bdc-1d00-4cb9-bc14-054dd43bfa7f" providerId="AD"/>
  <p188:author id="{22531390-8255-90D2-7739-4D70DF13CA12}" name="Laurent TOURAINE" initials="LT" userId="S::laurent.touraine@eybens.fr::1ace9bdf-13b3-4049-a335-f10e3ada4ac6" providerId="AD"/>
  <p188:author id="{09D72DFC-F02C-9674-DCE1-4FD05258C651}" name="Thierry ANGELIER" initials="TA" userId="S::thierry.angelier@eybens.fr::2a1f0088-f540-49c3-b16c-4bef18a2b84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D652"/>
    <a:srgbClr val="0080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341" y="6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ROB/ROB%202024/Maquette%20BP24/BP%202024_Pr&#233;sentatio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ROB/ROB%202024/Maquette%20BP24/BP%202024_Pr&#233;sentation.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ROB/ROB%202024/Maquette%20BP24/BP%202024_Pr&#233;sentation.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ROB/ROB%202024/Maquette%20BP24/BP%202024_Pr&#233;sentation.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ROB/ROB%202024/Maquette%20BP24/BP%202024_Pr&#233;sentation.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ROB/ROB%202024/Maquette%20BP24/BP%202024_Pr&#233;sentation.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ROB/ROB%202024/Maquette%20BP24/BP%202024_Pr&#233;sentation.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ROB/ROB%202024/Maquette%20BP24/BP%202024_Pr&#233;sentation.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772955033513376"/>
          <c:y val="0.1858745476273975"/>
          <c:w val="0.70173114466063646"/>
          <c:h val="0.80935943833087431"/>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D56-49A6-8E7C-A09B6D2D7C2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D56-49A6-8E7C-A09B6D2D7C2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D56-49A6-8E7C-A09B6D2D7C2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D56-49A6-8E7C-A09B6D2D7C2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9D56-49A6-8E7C-A09B6D2D7C24}"/>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9D56-49A6-8E7C-A09B6D2D7C24}"/>
              </c:ext>
            </c:extLst>
          </c:dPt>
          <c:dLbls>
            <c:dLbl>
              <c:idx val="0"/>
              <c:layout>
                <c:manualLayout>
                  <c:x val="-0.28658467787430891"/>
                  <c:y val="-0.23492387702405804"/>
                </c:manualLayout>
              </c:layout>
              <c:dLblPos val="bestFi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9D56-49A6-8E7C-A09B6D2D7C24}"/>
                </c:ext>
              </c:extLst>
            </c:dLbl>
            <c:dLbl>
              <c:idx val="1"/>
              <c:layout>
                <c:manualLayout>
                  <c:x val="8.134313789288735E-8"/>
                  <c:y val="4.9639255893861201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33044429621917093"/>
                      <c:h val="0.15854596041844099"/>
                    </c:manualLayout>
                  </c15:layout>
                </c:ext>
                <c:ext xmlns:c16="http://schemas.microsoft.com/office/drawing/2014/chart" uri="{C3380CC4-5D6E-409C-BE32-E72D297353CC}">
                  <c16:uniqueId val="{00000003-9D56-49A6-8E7C-A09B6D2D7C24}"/>
                </c:ext>
              </c:extLst>
            </c:dLbl>
            <c:dLbl>
              <c:idx val="2"/>
              <c:layout>
                <c:manualLayout>
                  <c:x val="-3.797341706253661E-2"/>
                  <c:y val="4.4543669260365265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9D56-49A6-8E7C-A09B6D2D7C24}"/>
                </c:ext>
              </c:extLst>
            </c:dLbl>
            <c:dLbl>
              <c:idx val="3"/>
              <c:layout>
                <c:manualLayout>
                  <c:x val="-4.9974946313528994E-2"/>
                  <c:y val="-3.2925651494417479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9D56-49A6-8E7C-A09B6D2D7C24}"/>
                </c:ext>
              </c:extLst>
            </c:dLbl>
            <c:dLbl>
              <c:idx val="4"/>
              <c:layout>
                <c:manualLayout>
                  <c:x val="0.26897003318800028"/>
                  <c:y val="-9.3434202357573874E-3"/>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3194214876033058"/>
                      <c:h val="0.16947945932385269"/>
                    </c:manualLayout>
                  </c15:layout>
                </c:ext>
                <c:ext xmlns:c16="http://schemas.microsoft.com/office/drawing/2014/chart" uri="{C3380CC4-5D6E-409C-BE32-E72D297353CC}">
                  <c16:uniqueId val="{00000009-9D56-49A6-8E7C-A09B6D2D7C24}"/>
                </c:ext>
              </c:extLst>
            </c:dLbl>
            <c:dLbl>
              <c:idx val="5"/>
              <c:delete val="1"/>
              <c:extLst>
                <c:ext xmlns:c15="http://schemas.microsoft.com/office/drawing/2012/chart" uri="{CE6537A1-D6FC-4f65-9D91-7224C49458BB}"/>
                <c:ext xmlns:c16="http://schemas.microsoft.com/office/drawing/2014/chart" uri="{C3380CC4-5D6E-409C-BE32-E72D297353CC}">
                  <c16:uniqueId val="{0000000B-9D56-49A6-8E7C-A09B6D2D7C24}"/>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fr-FR"/>
              </a:p>
            </c:txPr>
            <c:dLblPos val="ct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'[BP 2024_Présentation.xlsx]RRF'!$B$13:$B$18</c:f>
              <c:strCache>
                <c:ptCount val="6"/>
                <c:pt idx="0">
                  <c:v>Fiscalité (73,74)</c:v>
                </c:pt>
                <c:pt idx="1">
                  <c:v>Dotations et participations (74)</c:v>
                </c:pt>
                <c:pt idx="2">
                  <c:v>Produits de services (70)</c:v>
                </c:pt>
                <c:pt idx="3">
                  <c:v>Loyers (75)</c:v>
                </c:pt>
                <c:pt idx="4">
                  <c:v>Atténuations de charges (013)</c:v>
                </c:pt>
                <c:pt idx="5">
                  <c:v>Divers (77)</c:v>
                </c:pt>
              </c:strCache>
            </c:strRef>
          </c:cat>
          <c:val>
            <c:numRef>
              <c:f>'[BP 2024_Présentation.xlsx]RRF'!$C$13:$C$18</c:f>
              <c:numCache>
                <c:formatCode>_-* #\ ##0_-;\-* #\ ##0_-;_-* "-"??_-;_-@_-</c:formatCode>
                <c:ptCount val="6"/>
                <c:pt idx="0">
                  <c:v>19455.227999999999</c:v>
                </c:pt>
                <c:pt idx="1">
                  <c:v>1400</c:v>
                </c:pt>
                <c:pt idx="2">
                  <c:v>1300</c:v>
                </c:pt>
                <c:pt idx="3">
                  <c:v>600</c:v>
                </c:pt>
                <c:pt idx="4">
                  <c:v>230</c:v>
                </c:pt>
                <c:pt idx="5">
                  <c:v>30</c:v>
                </c:pt>
              </c:numCache>
            </c:numRef>
          </c:val>
          <c:extLst>
            <c:ext xmlns:c16="http://schemas.microsoft.com/office/drawing/2014/chart" uri="{C3380CC4-5D6E-409C-BE32-E72D297353CC}">
              <c16:uniqueId val="{0000000C-9D56-49A6-8E7C-A09B6D2D7C24}"/>
            </c:ext>
          </c:extLst>
        </c:ser>
        <c:dLbls>
          <c:showLegendKey val="0"/>
          <c:showVal val="0"/>
          <c:showCatName val="0"/>
          <c:showSerName val="0"/>
          <c:showPercent val="1"/>
          <c:showBubbleSize val="0"/>
          <c:showLeaderLines val="1"/>
        </c:dLbls>
        <c:firstSliceAng val="337"/>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b="1"/>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743715127711323"/>
          <c:y val="0.1121742182712681"/>
          <c:w val="0.71345889341634161"/>
          <c:h val="0.90545929711991036"/>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C05-41E9-B9DD-B8D62BEB4A0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C05-41E9-B9DD-B8D62BEB4A0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C05-41E9-B9DD-B8D62BEB4A0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C05-41E9-B9DD-B8D62BEB4A0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6C05-41E9-B9DD-B8D62BEB4A0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6C05-41E9-B9DD-B8D62BEB4A09}"/>
              </c:ext>
            </c:extLst>
          </c:dPt>
          <c:dLbls>
            <c:dLbl>
              <c:idx val="0"/>
              <c:layout>
                <c:manualLayout>
                  <c:x val="-0.10949724267351336"/>
                  <c:y val="0.17521330086068221"/>
                </c:manualLayout>
              </c:layout>
              <c:dLblPos val="bestFi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6C05-41E9-B9DD-B8D62BEB4A09}"/>
                </c:ext>
              </c:extLst>
            </c:dLbl>
            <c:dLbl>
              <c:idx val="1"/>
              <c:layout>
                <c:manualLayout>
                  <c:x val="-9.489235397941817E-2"/>
                  <c:y val="-0.16938539714020001"/>
                </c:manualLayout>
              </c:layout>
              <c:dLblPos val="bestFi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6C05-41E9-B9DD-B8D62BEB4A09}"/>
                </c:ext>
              </c:extLst>
            </c:dLbl>
            <c:dLbl>
              <c:idx val="2"/>
              <c:layout>
                <c:manualLayout>
                  <c:x val="0.11608469324018156"/>
                  <c:y val="0.1673461328853455"/>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7413619198232914"/>
                      <c:h val="0.16763394449226396"/>
                    </c:manualLayout>
                  </c15:layout>
                </c:ext>
                <c:ext xmlns:c16="http://schemas.microsoft.com/office/drawing/2014/chart" uri="{C3380CC4-5D6E-409C-BE32-E72D297353CC}">
                  <c16:uniqueId val="{00000005-6C05-41E9-B9DD-B8D62BEB4A09}"/>
                </c:ext>
              </c:extLst>
            </c:dLbl>
            <c:dLbl>
              <c:idx val="3"/>
              <c:layout>
                <c:manualLayout>
                  <c:x val="-2.9218098407097805E-2"/>
                  <c:y val="7.915044245949171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2299321236754405"/>
                      <c:h val="0.18771324026876493"/>
                    </c:manualLayout>
                  </c15:layout>
                </c:ext>
                <c:ext xmlns:c16="http://schemas.microsoft.com/office/drawing/2014/chart" uri="{C3380CC4-5D6E-409C-BE32-E72D297353CC}">
                  <c16:uniqueId val="{00000007-6C05-41E9-B9DD-B8D62BEB4A09}"/>
                </c:ext>
              </c:extLst>
            </c:dLbl>
            <c:dLbl>
              <c:idx val="4"/>
              <c:layout>
                <c:manualLayout>
                  <c:x val="0.12178230888299407"/>
                  <c:y val="2.5299953862446341E-3"/>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2316399787036481"/>
                      <c:h val="0.16273794445902492"/>
                    </c:manualLayout>
                  </c15:layout>
                </c:ext>
                <c:ext xmlns:c16="http://schemas.microsoft.com/office/drawing/2014/chart" uri="{C3380CC4-5D6E-409C-BE32-E72D297353CC}">
                  <c16:uniqueId val="{00000009-6C05-41E9-B9DD-B8D62BEB4A09}"/>
                </c:ext>
              </c:extLst>
            </c:dLbl>
            <c:dLbl>
              <c:idx val="5"/>
              <c:delete val="1"/>
              <c:extLst>
                <c:ext xmlns:c15="http://schemas.microsoft.com/office/drawing/2012/chart" uri="{CE6537A1-D6FC-4f65-9D91-7224C49458BB}">
                  <c15:layout>
                    <c:manualLayout>
                      <c:w val="0.15007786698333284"/>
                      <c:h val="0.20163830157047324"/>
                    </c:manualLayout>
                  </c15:layout>
                </c:ext>
                <c:ext xmlns:c16="http://schemas.microsoft.com/office/drawing/2014/chart" uri="{C3380CC4-5D6E-409C-BE32-E72D297353CC}">
                  <c16:uniqueId val="{0000000B-6C05-41E9-B9DD-B8D62BEB4A09}"/>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'[BP 2024_Présentation.xlsx]DRF'!$B$16:$B$21</c:f>
              <c:strCache>
                <c:ptCount val="6"/>
                <c:pt idx="0">
                  <c:v>Charges à caractère générale (011)</c:v>
                </c:pt>
                <c:pt idx="1">
                  <c:v>Charges de personnel (012)</c:v>
                </c:pt>
                <c:pt idx="2">
                  <c:v>Subvention et participations (65)</c:v>
                </c:pt>
                <c:pt idx="3">
                  <c:v>Charges financières (66)</c:v>
                </c:pt>
                <c:pt idx="4">
                  <c:v>Atténuation de produits (014)</c:v>
                </c:pt>
                <c:pt idx="5">
                  <c:v>Provisions (68)</c:v>
                </c:pt>
              </c:strCache>
            </c:strRef>
          </c:cat>
          <c:val>
            <c:numRef>
              <c:f>'[BP 2024_Présentation.xlsx]DRF'!$C$16:$C$21</c:f>
              <c:numCache>
                <c:formatCode>_-* #\ ##0_-;\-* #\ ##0_-;_-* "-"??_-;_-@_-</c:formatCode>
                <c:ptCount val="6"/>
                <c:pt idx="0">
                  <c:v>4568</c:v>
                </c:pt>
                <c:pt idx="1">
                  <c:v>13980</c:v>
                </c:pt>
                <c:pt idx="2">
                  <c:v>2257</c:v>
                </c:pt>
                <c:pt idx="3">
                  <c:v>412.64838000000003</c:v>
                </c:pt>
                <c:pt idx="4">
                  <c:v>300.18599999999998</c:v>
                </c:pt>
                <c:pt idx="5">
                  <c:v>2</c:v>
                </c:pt>
              </c:numCache>
            </c:numRef>
          </c:val>
          <c:extLst>
            <c:ext xmlns:c16="http://schemas.microsoft.com/office/drawing/2014/chart" uri="{C3380CC4-5D6E-409C-BE32-E72D297353CC}">
              <c16:uniqueId val="{0000000C-6C05-41E9-B9DD-B8D62BEB4A09}"/>
            </c:ext>
          </c:extLst>
        </c:ser>
        <c:dLbls>
          <c:showLegendKey val="0"/>
          <c:showVal val="0"/>
          <c:showCatName val="0"/>
          <c:showSerName val="0"/>
          <c:showPercent val="1"/>
          <c:showBubbleSize val="0"/>
          <c:showLeaderLines val="1"/>
        </c:dLbls>
        <c:firstSliceAng val="336"/>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b="0"/>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E50-4AD0-A9C5-5B37E8EF963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E50-4AD0-A9C5-5B37E8EF963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E50-4AD0-A9C5-5B37E8EF963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E50-4AD0-A9C5-5B37E8EF963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4E50-4AD0-A9C5-5B37E8EF9633}"/>
              </c:ext>
            </c:extLst>
          </c:dPt>
          <c:dLbls>
            <c:dLbl>
              <c:idx val="0"/>
              <c:layout>
                <c:manualLayout>
                  <c:x val="-2.6144916951486848E-2"/>
                  <c:y val="5.6682877076866915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473280639158498"/>
                      <c:h val="0.2160617902694692"/>
                    </c:manualLayout>
                  </c15:layout>
                </c:ext>
                <c:ext xmlns:c16="http://schemas.microsoft.com/office/drawing/2014/chart" uri="{C3380CC4-5D6E-409C-BE32-E72D297353CC}">
                  <c16:uniqueId val="{00000001-4E50-4AD0-A9C5-5B37E8EF9633}"/>
                </c:ext>
              </c:extLst>
            </c:dLbl>
            <c:dLbl>
              <c:idx val="1"/>
              <c:layout>
                <c:manualLayout>
                  <c:x val="-5.4803768225232044E-2"/>
                  <c:y val="2.7881569490319332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3325003171120304"/>
                      <c:h val="0.28674867227120909"/>
                    </c:manualLayout>
                  </c15:layout>
                </c:ext>
                <c:ext xmlns:c16="http://schemas.microsoft.com/office/drawing/2014/chart" uri="{C3380CC4-5D6E-409C-BE32-E72D297353CC}">
                  <c16:uniqueId val="{00000003-4E50-4AD0-A9C5-5B37E8EF9633}"/>
                </c:ext>
              </c:extLst>
            </c:dLbl>
            <c:dLbl>
              <c:idx val="2"/>
              <c:layout>
                <c:manualLayout>
                  <c:x val="2.6888803973774005E-2"/>
                  <c:y val="-5.301547655203441E-2"/>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4E50-4AD0-A9C5-5B37E8EF9633}"/>
                </c:ext>
              </c:extLst>
            </c:dLbl>
            <c:dLbl>
              <c:idx val="3"/>
              <c:layout>
                <c:manualLayout>
                  <c:x val="-2.9812014721599393E-2"/>
                  <c:y val="2.9712644329990014E-2"/>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4E50-4AD0-A9C5-5B37E8EF9633}"/>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'[BP 2024_Présentation.xlsx]RRI'!$B$28:$B$32</c:f>
              <c:strCache>
                <c:ptCount val="5"/>
                <c:pt idx="0">
                  <c:v>Autofinancement prévisionnel</c:v>
                </c:pt>
                <c:pt idx="1">
                  <c:v>Excédent de fonctionnement capitalisé (1068)</c:v>
                </c:pt>
                <c:pt idx="2">
                  <c:v>FCTVA</c:v>
                </c:pt>
                <c:pt idx="3">
                  <c:v>Subventions</c:v>
                </c:pt>
                <c:pt idx="4">
                  <c:v>Emprunt équilibre</c:v>
                </c:pt>
              </c:strCache>
            </c:strRef>
          </c:cat>
          <c:val>
            <c:numRef>
              <c:f>'[BP 2024_Présentation.xlsx]RRI'!$C$28:$C$32</c:f>
              <c:numCache>
                <c:formatCode>_-* #\ ##0_-;\-* #\ ##0_-;_-* "-"??_-;_-@_-</c:formatCode>
                <c:ptCount val="5"/>
                <c:pt idx="0">
                  <c:v>1825393.620000001</c:v>
                </c:pt>
                <c:pt idx="1">
                  <c:v>1856429.95</c:v>
                </c:pt>
                <c:pt idx="2">
                  <c:v>724125</c:v>
                </c:pt>
                <c:pt idx="3">
                  <c:v>498499</c:v>
                </c:pt>
                <c:pt idx="4">
                  <c:v>7315000</c:v>
                </c:pt>
              </c:numCache>
            </c:numRef>
          </c:val>
          <c:extLst>
            <c:ext xmlns:c16="http://schemas.microsoft.com/office/drawing/2014/chart" uri="{C3380CC4-5D6E-409C-BE32-E72D297353CC}">
              <c16:uniqueId val="{0000000A-4E50-4AD0-A9C5-5B37E8EF9633}"/>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A42-4861-AB4A-30413DC6771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A42-4861-AB4A-30413DC6771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A42-4861-AB4A-30413DC67715}"/>
              </c:ext>
            </c:extLst>
          </c:dPt>
          <c:dLbls>
            <c:dLbl>
              <c:idx val="0"/>
              <c:layout>
                <c:manualLayout>
                  <c:x val="-0.22944840430898208"/>
                  <c:y val="-0.19730616942760668"/>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33249725040742251"/>
                      <c:h val="0.33047778934819488"/>
                    </c:manualLayout>
                  </c15:layout>
                </c:ext>
                <c:ext xmlns:c16="http://schemas.microsoft.com/office/drawing/2014/chart" uri="{C3380CC4-5D6E-409C-BE32-E72D297353CC}">
                  <c16:uniqueId val="{00000001-CA42-4861-AB4A-30413DC67715}"/>
                </c:ext>
              </c:extLst>
            </c:dLbl>
            <c:dLbl>
              <c:idx val="1"/>
              <c:layout>
                <c:manualLayout>
                  <c:x val="0.1624414047791988"/>
                  <c:y val="0.11089365820350539"/>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41473321157689197"/>
                      <c:h val="0.26658541674087721"/>
                    </c:manualLayout>
                  </c15:layout>
                </c:ext>
                <c:ext xmlns:c16="http://schemas.microsoft.com/office/drawing/2014/chart" uri="{C3380CC4-5D6E-409C-BE32-E72D297353CC}">
                  <c16:uniqueId val="{00000003-CA42-4861-AB4A-30413DC67715}"/>
                </c:ext>
              </c:extLst>
            </c:dLbl>
            <c:dLbl>
              <c:idx val="2"/>
              <c:delete val="1"/>
              <c:extLst>
                <c:ext xmlns:c15="http://schemas.microsoft.com/office/drawing/2012/chart" uri="{CE6537A1-D6FC-4f65-9D91-7224C49458BB}"/>
                <c:ext xmlns:c16="http://schemas.microsoft.com/office/drawing/2014/chart" uri="{C3380CC4-5D6E-409C-BE32-E72D297353CC}">
                  <c16:uniqueId val="{00000005-CA42-4861-AB4A-30413DC67715}"/>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'[BP 2024_Présentation.xlsx]DRI'!$B$15:$B$17</c:f>
              <c:strCache>
                <c:ptCount val="3"/>
                <c:pt idx="0">
                  <c:v>PPI - Dépenses d'équipement</c:v>
                </c:pt>
                <c:pt idx="1">
                  <c:v>Remboursement de capital</c:v>
                </c:pt>
                <c:pt idx="2">
                  <c:v>Subvention investissement</c:v>
                </c:pt>
              </c:strCache>
            </c:strRef>
          </c:cat>
          <c:val>
            <c:numRef>
              <c:f>'[BP 2024_Présentation.xlsx]DRI'!$C$15:$C$17</c:f>
              <c:numCache>
                <c:formatCode>_-* #\ ##0_-;\-* #\ ##0_-;_-* "-"??_-;_-@_-</c:formatCode>
                <c:ptCount val="3"/>
                <c:pt idx="0">
                  <c:v>9816521</c:v>
                </c:pt>
                <c:pt idx="1">
                  <c:v>2115000</c:v>
                </c:pt>
                <c:pt idx="2">
                  <c:v>3000</c:v>
                </c:pt>
              </c:numCache>
            </c:numRef>
          </c:val>
          <c:extLst>
            <c:ext xmlns:c16="http://schemas.microsoft.com/office/drawing/2014/chart" uri="{C3380CC4-5D6E-409C-BE32-E72D297353CC}">
              <c16:uniqueId val="{00000006-CA42-4861-AB4A-30413DC67715}"/>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BD5-48EC-9E79-B59AA0CDAE3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BD5-48EC-9E79-B59AA0CDAE3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BD5-48EC-9E79-B59AA0CDAE3C}"/>
              </c:ext>
            </c:extLst>
          </c:dPt>
          <c:dLbls>
            <c:dLbl>
              <c:idx val="0"/>
              <c:layout>
                <c:manualLayout>
                  <c:x val="-0.18778100151592497"/>
                  <c:y val="-0.10499168927987766"/>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32001012341672214"/>
                      <c:h val="0.33562740990627288"/>
                    </c:manualLayout>
                  </c15:layout>
                </c:ext>
                <c:ext xmlns:c16="http://schemas.microsoft.com/office/drawing/2014/chart" uri="{C3380CC4-5D6E-409C-BE32-E72D297353CC}">
                  <c16:uniqueId val="{00000001-DBD5-48EC-9E79-B59AA0CDAE3C}"/>
                </c:ext>
              </c:extLst>
            </c:dLbl>
            <c:dLbl>
              <c:idx val="2"/>
              <c:layout>
                <c:manualLayout>
                  <c:x val="0.15491932625063812"/>
                  <c:y val="2.3332386784928057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648494542214192"/>
                      <c:h val="0.25306665666729666"/>
                    </c:manualLayout>
                  </c15:layout>
                </c:ext>
                <c:ext xmlns:c16="http://schemas.microsoft.com/office/drawing/2014/chart" uri="{C3380CC4-5D6E-409C-BE32-E72D297353CC}">
                  <c16:uniqueId val="{00000005-DBD5-48EC-9E79-B59AA0CDAE3C}"/>
                </c:ext>
              </c:extLst>
            </c:dLbl>
            <c:spPr>
              <a:noFill/>
              <a:ln>
                <a:noFill/>
              </a:ln>
              <a:effectLst/>
            </c:spPr>
            <c:txPr>
              <a:bodyPr rot="0" spcFirstLastPara="1" vertOverflow="ellipsis" vert="horz" wrap="square" anchor="ctr" anchorCtr="1"/>
              <a:lstStyle/>
              <a:p>
                <a:pPr>
                  <a:defRPr sz="28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'[BP 2024_Présentation.xlsx]DRI'!$B$26:$B$28</c:f>
              <c:strCache>
                <c:ptCount val="3"/>
                <c:pt idx="0">
                  <c:v>Transition énergétique</c:v>
                </c:pt>
                <c:pt idx="1">
                  <c:v>Espace public</c:v>
                </c:pt>
                <c:pt idx="2">
                  <c:v>Patrimoine Bâti</c:v>
                </c:pt>
              </c:strCache>
            </c:strRef>
          </c:cat>
          <c:val>
            <c:numRef>
              <c:f>'[BP 2024_Présentation.xlsx]DRI'!$C$26:$C$28</c:f>
              <c:numCache>
                <c:formatCode>General</c:formatCode>
                <c:ptCount val="3"/>
                <c:pt idx="0">
                  <c:v>4622829</c:v>
                </c:pt>
                <c:pt idx="1">
                  <c:v>2524325</c:v>
                </c:pt>
                <c:pt idx="2">
                  <c:v>786040</c:v>
                </c:pt>
              </c:numCache>
            </c:numRef>
          </c:val>
          <c:extLst>
            <c:ext xmlns:c16="http://schemas.microsoft.com/office/drawing/2014/chart" uri="{C3380CC4-5D6E-409C-BE32-E72D297353CC}">
              <c16:uniqueId val="{00000006-DBD5-48EC-9E79-B59AA0CDAE3C}"/>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800"/>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801475707028509"/>
          <c:y val="0"/>
          <c:w val="0.5978195055807729"/>
          <c:h val="1"/>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8F3-4EAD-B7E1-64B59BA1329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8F3-4EAD-B7E1-64B59BA1329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8F3-4EAD-B7E1-64B59BA1329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8F3-4EAD-B7E1-64B59BA1329C}"/>
              </c:ext>
            </c:extLst>
          </c:dPt>
          <c:dLbls>
            <c:dLbl>
              <c:idx val="0"/>
              <c:layout>
                <c:manualLayout>
                  <c:x val="-6.5056509518484504E-2"/>
                  <c:y val="-0.11971379298672946"/>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573798157825043"/>
                      <c:h val="0.31008526576750511"/>
                    </c:manualLayout>
                  </c15:layout>
                </c:ext>
                <c:ext xmlns:c16="http://schemas.microsoft.com/office/drawing/2014/chart" uri="{C3380CC4-5D6E-409C-BE32-E72D297353CC}">
                  <c16:uniqueId val="{00000001-28F3-4EAD-B7E1-64B59BA1329C}"/>
                </c:ext>
              </c:extLst>
            </c:dLbl>
            <c:dLbl>
              <c:idx val="1"/>
              <c:layout>
                <c:manualLayout>
                  <c:x val="0.22119213236284729"/>
                  <c:y val="0.1909796669958806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4233549795635478"/>
                      <c:h val="0.36963806515331732"/>
                    </c:manualLayout>
                  </c15:layout>
                </c:ext>
                <c:ext xmlns:c16="http://schemas.microsoft.com/office/drawing/2014/chart" uri="{C3380CC4-5D6E-409C-BE32-E72D297353CC}">
                  <c16:uniqueId val="{00000003-28F3-4EAD-B7E1-64B59BA1329C}"/>
                </c:ext>
              </c:extLst>
            </c:dLbl>
            <c:dLbl>
              <c:idx val="2"/>
              <c:layout>
                <c:manualLayout>
                  <c:x val="-9.1079113325878314E-2"/>
                  <c:y val="3.2856716902517111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7218029976195462"/>
                      <c:h val="0.2868117579615555"/>
                    </c:manualLayout>
                  </c15:layout>
                </c:ext>
                <c:ext xmlns:c16="http://schemas.microsoft.com/office/drawing/2014/chart" uri="{C3380CC4-5D6E-409C-BE32-E72D297353CC}">
                  <c16:uniqueId val="{00000005-28F3-4EAD-B7E1-64B59BA1329C}"/>
                </c:ext>
              </c:extLst>
            </c:dLbl>
            <c:dLbl>
              <c:idx val="3"/>
              <c:layout>
                <c:manualLayout>
                  <c:x val="1.6264127379621126E-2"/>
                  <c:y val="6.8741684760498467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11181587573489524"/>
                      <c:h val="0.12937332280366107"/>
                    </c:manualLayout>
                  </c15:layout>
                </c:ext>
                <c:ext xmlns:c16="http://schemas.microsoft.com/office/drawing/2014/chart" uri="{C3380CC4-5D6E-409C-BE32-E72D297353CC}">
                  <c16:uniqueId val="{00000007-28F3-4EAD-B7E1-64B59BA1329C}"/>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'[BP 2024_Présentation.xlsx]DRI'!$B$44:$B$47</c:f>
              <c:strCache>
                <c:ptCount val="4"/>
                <c:pt idx="0">
                  <c:v>Entretien et modernisation du patrimoine bâti</c:v>
                </c:pt>
                <c:pt idx="1">
                  <c:v>Renouvellement et modernisation des moyens généraux</c:v>
                </c:pt>
                <c:pt idx="2">
                  <c:v>Aménagements et travaux des espacs publics</c:v>
                </c:pt>
                <c:pt idx="3">
                  <c:v>Divers</c:v>
                </c:pt>
              </c:strCache>
            </c:strRef>
          </c:cat>
          <c:val>
            <c:numRef>
              <c:f>'[BP 2024_Présentation.xlsx]DRI'!$C$44:$C$47</c:f>
              <c:numCache>
                <c:formatCode>General</c:formatCode>
                <c:ptCount val="4"/>
                <c:pt idx="0">
                  <c:v>749</c:v>
                </c:pt>
                <c:pt idx="1">
                  <c:v>691</c:v>
                </c:pt>
                <c:pt idx="2">
                  <c:v>203</c:v>
                </c:pt>
                <c:pt idx="3">
                  <c:v>43</c:v>
                </c:pt>
              </c:numCache>
            </c:numRef>
          </c:val>
          <c:extLst>
            <c:ext xmlns:c16="http://schemas.microsoft.com/office/drawing/2014/chart" uri="{C3380CC4-5D6E-409C-BE32-E72D297353CC}">
              <c16:uniqueId val="{00000008-28F3-4EAD-B7E1-64B59BA1329C}"/>
            </c:ext>
          </c:extLst>
        </c:ser>
        <c:dLbls>
          <c:showLegendKey val="0"/>
          <c:showVal val="0"/>
          <c:showCatName val="0"/>
          <c:showSerName val="0"/>
          <c:showPercent val="0"/>
          <c:showBubbleSize val="0"/>
          <c:showLeaderLines val="1"/>
        </c:dLbls>
        <c:firstSliceAng val="7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910-4DB6-883D-97A90B56FE2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910-4DB6-883D-97A90B56FE2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910-4DB6-883D-97A90B56FE2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910-4DB6-883D-97A90B56FE2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910-4DB6-883D-97A90B56FE2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2910-4DB6-883D-97A90B56FE2B}"/>
              </c:ext>
            </c:extLst>
          </c:dPt>
          <c:dLbls>
            <c:dLbl>
              <c:idx val="0"/>
              <c:layout>
                <c:manualLayout>
                  <c:x val="0.1768520926297687"/>
                  <c:y val="-0.13363410430586928"/>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2910-4DB6-883D-97A90B56FE2B}"/>
                </c:ext>
              </c:extLst>
            </c:dLbl>
            <c:dLbl>
              <c:idx val="2"/>
              <c:layout>
                <c:manualLayout>
                  <c:x val="-6.6050198150594527E-2"/>
                  <c:y val="1.297601011597488E-3"/>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5759577278731838"/>
                      <c:h val="0.23551458360494404"/>
                    </c:manualLayout>
                  </c15:layout>
                </c:ext>
                <c:ext xmlns:c16="http://schemas.microsoft.com/office/drawing/2014/chart" uri="{C3380CC4-5D6E-409C-BE32-E72D297353CC}">
                  <c16:uniqueId val="{00000005-2910-4DB6-883D-97A90B56FE2B}"/>
                </c:ext>
              </c:extLst>
            </c:dLbl>
            <c:dLbl>
              <c:idx val="5"/>
              <c:layout>
                <c:manualLayout>
                  <c:x val="0"/>
                  <c:y val="-3.4386426807333524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31318802289740205"/>
                      <c:h val="0.23551458360494404"/>
                    </c:manualLayout>
                  </c15:layout>
                </c:ext>
                <c:ext xmlns:c16="http://schemas.microsoft.com/office/drawing/2014/chart" uri="{C3380CC4-5D6E-409C-BE32-E72D297353CC}">
                  <c16:uniqueId val="{0000000B-2910-4DB6-883D-97A90B56FE2B}"/>
                </c:ext>
              </c:extLst>
            </c:dLbl>
            <c:spPr>
              <a:noFill/>
              <a:ln>
                <a:noFill/>
              </a:ln>
              <a:effectLst/>
            </c:spPr>
            <c:txPr>
              <a:bodyPr rot="0" spcFirstLastPara="1" vertOverflow="ellipsis" vert="horz" wrap="square" anchor="ctr" anchorCtr="1"/>
              <a:lstStyle/>
              <a:p>
                <a:pPr>
                  <a:defRPr sz="24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'[BP 2024_Présentation.xlsx]DRI'!$B$78:$B$83</c:f>
              <c:strCache>
                <c:ptCount val="6"/>
                <c:pt idx="0">
                  <c:v>Bourg</c:v>
                </c:pt>
                <c:pt idx="1">
                  <c:v>Dojo</c:v>
                </c:pt>
                <c:pt idx="2">
                  <c:v>Métropole</c:v>
                </c:pt>
                <c:pt idx="3">
                  <c:v>Espace public</c:v>
                </c:pt>
                <c:pt idx="4">
                  <c:v>Bâti</c:v>
                </c:pt>
                <c:pt idx="5">
                  <c:v>Equipements</c:v>
                </c:pt>
              </c:strCache>
            </c:strRef>
          </c:cat>
          <c:val>
            <c:numRef>
              <c:f>'[BP 2024_Présentation.xlsx]DRI'!$C$78:$C$83</c:f>
              <c:numCache>
                <c:formatCode>General</c:formatCode>
                <c:ptCount val="6"/>
                <c:pt idx="0">
                  <c:v>3771</c:v>
                </c:pt>
                <c:pt idx="1">
                  <c:v>672</c:v>
                </c:pt>
                <c:pt idx="2">
                  <c:v>536</c:v>
                </c:pt>
                <c:pt idx="3">
                  <c:v>504</c:v>
                </c:pt>
                <c:pt idx="4">
                  <c:v>749</c:v>
                </c:pt>
                <c:pt idx="5">
                  <c:v>521</c:v>
                </c:pt>
              </c:numCache>
            </c:numRef>
          </c:val>
          <c:extLst>
            <c:ext xmlns:c16="http://schemas.microsoft.com/office/drawing/2014/chart" uri="{C3380CC4-5D6E-409C-BE32-E72D297353CC}">
              <c16:uniqueId val="{0000000C-2910-4DB6-883D-97A90B56FE2B}"/>
            </c:ext>
          </c:extLst>
        </c:ser>
        <c:dLbls>
          <c:showLegendKey val="0"/>
          <c:showVal val="0"/>
          <c:showCatName val="0"/>
          <c:showSerName val="0"/>
          <c:showPercent val="0"/>
          <c:showBubbleSize val="0"/>
          <c:showLeaderLines val="1"/>
        </c:dLbls>
        <c:firstSliceAng val="14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pPr>
      <a:endParaRPr lang="fr-F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122494176084466"/>
          <c:y val="0.14962903372935765"/>
          <c:w val="0.52404358769758497"/>
          <c:h val="0.80400621720107546"/>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EED-469E-93AC-7EEA48D6432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EED-469E-93AC-7EEA48D6432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EED-469E-93AC-7EEA48D6432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EED-469E-93AC-7EEA48D64326}"/>
              </c:ext>
            </c:extLst>
          </c:dPt>
          <c:dLbls>
            <c:dLbl>
              <c:idx val="1"/>
              <c:layout>
                <c:manualLayout>
                  <c:x val="4.9058932096109426E-2"/>
                  <c:y val="-1.2908035582473873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37195351997024195"/>
                      <c:h val="0.33585107785908536"/>
                    </c:manualLayout>
                  </c15:layout>
                </c:ext>
                <c:ext xmlns:c16="http://schemas.microsoft.com/office/drawing/2014/chart" uri="{C3380CC4-5D6E-409C-BE32-E72D297353CC}">
                  <c16:uniqueId val="{00000003-8EED-469E-93AC-7EEA48D64326}"/>
                </c:ext>
              </c:extLst>
            </c:dLbl>
            <c:dLbl>
              <c:idx val="2"/>
              <c:layout>
                <c:manualLayout>
                  <c:x val="5.1316951842271842E-2"/>
                  <c:y val="0.10250479414097151"/>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8EED-469E-93AC-7EEA48D64326}"/>
                </c:ext>
              </c:extLst>
            </c:dLbl>
            <c:dLbl>
              <c:idx val="3"/>
              <c:layout>
                <c:manualLayout>
                  <c:x val="3.0790237352091757E-2"/>
                  <c:y val="0.17318162495397701"/>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8EED-469E-93AC-7EEA48D64326}"/>
                </c:ext>
              </c:extLst>
            </c:dLbl>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'[BP 2024_Présentation.xlsx]DRI'!$B$104:$B$107</c:f>
              <c:strCache>
                <c:ptCount val="4"/>
                <c:pt idx="0">
                  <c:v>Emprunts classique</c:v>
                </c:pt>
                <c:pt idx="1">
                  <c:v>Emprunt classique  "Ajustement 2023"</c:v>
                </c:pt>
                <c:pt idx="2">
                  <c:v>Emprunt revolving </c:v>
                </c:pt>
                <c:pt idx="3">
                  <c:v>Emprunt CAF </c:v>
                </c:pt>
              </c:strCache>
            </c:strRef>
          </c:cat>
          <c:val>
            <c:numRef>
              <c:f>'[BP 2024_Présentation.xlsx]DRI'!$C$104:$C$107</c:f>
              <c:numCache>
                <c:formatCode>_-* #\ ##0_-;\-* #\ ##0_-;_-* "-"??_-;_-@_-</c:formatCode>
                <c:ptCount val="4"/>
                <c:pt idx="0">
                  <c:v>1725000</c:v>
                </c:pt>
                <c:pt idx="1">
                  <c:v>110000</c:v>
                </c:pt>
                <c:pt idx="2">
                  <c:v>265000</c:v>
                </c:pt>
                <c:pt idx="3">
                  <c:v>15000</c:v>
                </c:pt>
              </c:numCache>
            </c:numRef>
          </c:val>
          <c:extLst>
            <c:ext xmlns:c16="http://schemas.microsoft.com/office/drawing/2014/chart" uri="{C3380CC4-5D6E-409C-BE32-E72D297353CC}">
              <c16:uniqueId val="{00000008-8EED-469E-93AC-7EEA48D64326}"/>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109_6DE0823D.xml><?xml version="1.0" encoding="utf-8"?>
<p188:cmLst xmlns:a="http://schemas.openxmlformats.org/drawingml/2006/main" xmlns:r="http://schemas.openxmlformats.org/officeDocument/2006/relationships" xmlns:p188="http://schemas.microsoft.com/office/powerpoint/2018/8/main">
  <p188:cm id="{67E53623-E68A-400D-8B9F-5E32D89603B1}" authorId="{959C3B7F-E41A-62D6-F070-E8815E3FE9C8}" created="2023-03-07T18:11:16.967">
    <pc:sldMkLst xmlns:pc="http://schemas.microsoft.com/office/powerpoint/2013/main/command">
      <pc:docMk/>
      <pc:sldMk cId="1843429949" sldId="265"/>
    </pc:sldMkLst>
    <p188:replyLst>
      <p188:reply id="{D5EBF6B5-F50C-4400-9DD6-0434041E96D6}" authorId="{22531390-8255-90D2-7739-4D70DF13CA12}" created="2023-03-07T21:32:44.611">
        <p188:txBody>
          <a:bodyPr/>
          <a:lstStyle/>
          <a:p>
            <a:r>
              <a:rPr lang="fr-FR"/>
              <a:t>Je ne les ai effectivement pas faites faute de temps. Les slides equilibre par section. La slide sur le besoin de financement  n'est pas faite car le sujet sera evoqué à l'oral. Je vois si j'ai le temps de les faire</a:t>
            </a:r>
          </a:p>
        </p188:txBody>
      </p188:reply>
      <p188:reply id="{06A79EF7-9FF0-4557-9C4A-FE1FF64BC63F}" authorId="{22531390-8255-90D2-7739-4D70DF13CA12}" created="2023-03-07T23:02:21.802">
        <p188:txBody>
          <a:bodyPr/>
          <a:lstStyle/>
          <a:p>
            <a:r>
              <a:rPr lang="fr-FR"/>
              <a:t>Slide équilibre fonctionnement ok slide 11</a:t>
            </a:r>
          </a:p>
        </p188:txBody>
      </p188:reply>
      <p188:reply id="{62E84657-5B7D-41E0-9A96-03F6907F19F8}" authorId="{22531390-8255-90D2-7739-4D70DF13CA12}" created="2023-03-07T23:22:24.935">
        <p188:txBody>
          <a:bodyPr/>
          <a:lstStyle/>
          <a:p>
            <a:r>
              <a:rPr lang="fr-FR"/>
              <a:t>Slide equilibre investissement faite slide 18</a:t>
            </a:r>
          </a:p>
        </p188:txBody>
      </p188:reply>
      <p188:reply id="{38C27139-AFD7-4CCA-B2BA-0C82170DBEAA}" authorId="{09D72DFC-F02C-9674-DCE1-4FD05258C651}" created="2023-03-08T05:53:14.477">
        <p188:txBody>
          <a:bodyPr/>
          <a:lstStyle/>
          <a:p>
            <a:r>
              <a:rPr lang="fr-FR"/>
              <a:t>Il est nécessaire de faire une intro sur le contexte de construction de ce budget à partir des éléments du DOB
Plus une pédagogique sur la logique de financement des investissements</a:t>
            </a:r>
          </a:p>
        </p188:txBody>
      </p188:reply>
      <p188:reply id="{6BA511E1-C3FB-470D-B900-E2D4C13A33CA}" authorId="{09D72DFC-F02C-9674-DCE1-4FD05258C651}" created="2023-03-08T05:56:00.988">
        <p188:txBody>
          <a:bodyPr/>
          <a:lstStyle/>
          <a:p>
            <a:r>
              <a:rPr lang="fr-FR"/>
              <a:t>Rqs générales :
- la taille des chiffres, notamment dans illustrations pose un pb de lisibilité
- les étiquettes sont elles aussi peu lisibles</a:t>
            </a:r>
          </a:p>
        </p188:txBody>
      </p188:reply>
      <p188:reply id="{2BD73B60-639D-4260-8C4B-9EB570E7D5F0}" authorId="{09D72DFC-F02C-9674-DCE1-4FD05258C651}" created="2023-03-08T06:26:43.543">
        <p188:txBody>
          <a:bodyPr/>
          <a:lstStyle/>
          <a:p>
            <a:r>
              <a:rPr lang="fr-FR"/>
              <a:t>Au final cette présentation donne l'impression que ce budget est bâti sans lien avec le ROB ou de l'évolution des CA... </a:t>
            </a:r>
          </a:p>
        </p188:txBody>
      </p188:reply>
    </p188:replyLst>
    <p188:txBody>
      <a:bodyPr/>
      <a:lstStyle/>
      <a:p>
        <a:r>
          <a:rPr lang="en-US"/>
          <a:t>a la lecture présentation claire , certes beaucoup de chiffres mais des détails par slide pertinents  
il me semble manquer un slide sur les équilibres et le besoin de financement soit au début par exemple ou éventuellement à la fin avant les investissements</a:t>
        </a:r>
      </a:p>
    </p188:txBody>
  </p188:cm>
</p188:cmLst>
</file>

<file path=ppt/comments/modernComment_10E_14946FBD.xml><?xml version="1.0" encoding="utf-8"?>
<p188:cmLst xmlns:a="http://schemas.openxmlformats.org/drawingml/2006/main" xmlns:r="http://schemas.openxmlformats.org/officeDocument/2006/relationships" xmlns:p188="http://schemas.microsoft.com/office/powerpoint/2018/8/main">
  <p188:cm id="{623B6343-6538-4510-B080-DB5C4122082C}" authorId="{959C3B7F-E41A-62D6-F070-E8815E3FE9C8}" created="2023-03-07T18:18:05.487">
    <pc:sldMkLst xmlns:pc="http://schemas.microsoft.com/office/powerpoint/2013/main/command">
      <pc:docMk/>
      <pc:sldMk cId="345272253" sldId="270"/>
    </pc:sldMkLst>
    <p188:txBody>
      <a:bodyPr/>
      <a:lstStyle/>
      <a:p>
        <a:r>
          <a:rPr lang="en-US"/>
          <a:t>peut êttre la pour pointer le besoin de financement par exemple
chapitre investissement bien présneté. il manque une petite partie recettes peut être, juste avant la dette </a:t>
        </a:r>
      </a:p>
    </p188:txBody>
  </p188:cm>
</p188:cmLst>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AA7F5A-3923-4E4A-A4AA-10737D34C709}" type="doc">
      <dgm:prSet loTypeId="urn:microsoft.com/office/officeart/2005/8/layout/chevron2" loCatId="process" qsTypeId="urn:microsoft.com/office/officeart/2005/8/quickstyle/simple1" qsCatId="simple" csTypeId="urn:microsoft.com/office/officeart/2005/8/colors/accent1_1" csCatId="accent1" phldr="1"/>
      <dgm:spPr/>
      <dgm:t>
        <a:bodyPr/>
        <a:lstStyle/>
        <a:p>
          <a:endParaRPr lang="fr-FR"/>
        </a:p>
      </dgm:t>
    </dgm:pt>
    <dgm:pt modelId="{77AA5070-11DC-4731-9198-4A02B318887F}">
      <dgm:prSet phldrT="[Texte]" custT="1"/>
      <dgm:spPr/>
      <dgm:t>
        <a:bodyPr/>
        <a:lstStyle/>
        <a:p>
          <a:r>
            <a:rPr lang="fr-FR" sz="1400" b="1"/>
            <a:t>Autofinancement</a:t>
          </a:r>
        </a:p>
      </dgm:t>
    </dgm:pt>
    <dgm:pt modelId="{E4774BE7-EAB9-4AD7-8C14-897BF54BA752}" type="parTrans" cxnId="{D01D6D77-5E90-4931-8650-A460F7979469}">
      <dgm:prSet/>
      <dgm:spPr/>
      <dgm:t>
        <a:bodyPr/>
        <a:lstStyle/>
        <a:p>
          <a:endParaRPr lang="fr-FR"/>
        </a:p>
      </dgm:t>
    </dgm:pt>
    <dgm:pt modelId="{9B73A9E9-9B75-4D8C-A233-B8B6776B0816}" type="sibTrans" cxnId="{D01D6D77-5E90-4931-8650-A460F7979469}">
      <dgm:prSet/>
      <dgm:spPr/>
      <dgm:t>
        <a:bodyPr/>
        <a:lstStyle/>
        <a:p>
          <a:endParaRPr lang="fr-FR"/>
        </a:p>
      </dgm:t>
    </dgm:pt>
    <dgm:pt modelId="{E62C2C2D-836B-4BF8-BFCB-C8F7580EA709}">
      <dgm:prSet phldrT="[Texte]"/>
      <dgm:spPr/>
      <dgm:t>
        <a:bodyPr/>
        <a:lstStyle/>
        <a:p>
          <a:r>
            <a:rPr lang="fr-FR"/>
            <a:t>Epargne brute</a:t>
          </a:r>
        </a:p>
      </dgm:t>
    </dgm:pt>
    <dgm:pt modelId="{A88849E8-0B78-430F-872B-F6099B597929}" type="parTrans" cxnId="{B206EBDC-B1E3-49BE-97DC-2C4A98827593}">
      <dgm:prSet/>
      <dgm:spPr/>
      <dgm:t>
        <a:bodyPr/>
        <a:lstStyle/>
        <a:p>
          <a:endParaRPr lang="fr-FR"/>
        </a:p>
      </dgm:t>
    </dgm:pt>
    <dgm:pt modelId="{9AA95C08-DD39-45C2-93E5-AA7DC597BE61}" type="sibTrans" cxnId="{B206EBDC-B1E3-49BE-97DC-2C4A98827593}">
      <dgm:prSet/>
      <dgm:spPr/>
      <dgm:t>
        <a:bodyPr/>
        <a:lstStyle/>
        <a:p>
          <a:endParaRPr lang="fr-FR"/>
        </a:p>
      </dgm:t>
    </dgm:pt>
    <dgm:pt modelId="{5843EBB0-B75B-418C-91B7-7271B30311B6}">
      <dgm:prSet phldrT="[Texte]"/>
      <dgm:spPr/>
      <dgm:t>
        <a:bodyPr/>
        <a:lstStyle/>
        <a:p>
          <a:r>
            <a:rPr lang="fr-FR"/>
            <a:t>Excédent d’investissement</a:t>
          </a:r>
        </a:p>
      </dgm:t>
    </dgm:pt>
    <dgm:pt modelId="{594BAAB3-14E8-4E49-ADC9-1868A6807D44}" type="parTrans" cxnId="{D6F3128B-35BB-4449-BAAF-4C2527513D35}">
      <dgm:prSet/>
      <dgm:spPr/>
      <dgm:t>
        <a:bodyPr/>
        <a:lstStyle/>
        <a:p>
          <a:endParaRPr lang="fr-FR"/>
        </a:p>
      </dgm:t>
    </dgm:pt>
    <dgm:pt modelId="{90FC162E-E7C1-461C-80EA-0A1ABE49C63E}" type="sibTrans" cxnId="{D6F3128B-35BB-4449-BAAF-4C2527513D35}">
      <dgm:prSet/>
      <dgm:spPr/>
      <dgm:t>
        <a:bodyPr/>
        <a:lstStyle/>
        <a:p>
          <a:endParaRPr lang="fr-FR"/>
        </a:p>
      </dgm:t>
    </dgm:pt>
    <dgm:pt modelId="{96EF9361-B5BF-4846-B3A7-68E75735F8FB}">
      <dgm:prSet phldrT="[Texte]"/>
      <dgm:spPr/>
      <dgm:t>
        <a:bodyPr/>
        <a:lstStyle/>
        <a:p>
          <a:r>
            <a:rPr lang="fr-FR" b="1"/>
            <a:t>Subventions et Participations</a:t>
          </a:r>
        </a:p>
      </dgm:t>
    </dgm:pt>
    <dgm:pt modelId="{D34B8ABF-F5A3-499A-A3E3-30BC242FE97C}" type="parTrans" cxnId="{D8DEFCC5-A0EF-442F-8394-74343ECB05AD}">
      <dgm:prSet/>
      <dgm:spPr/>
      <dgm:t>
        <a:bodyPr/>
        <a:lstStyle/>
        <a:p>
          <a:endParaRPr lang="fr-FR"/>
        </a:p>
      </dgm:t>
    </dgm:pt>
    <dgm:pt modelId="{698F4D67-5B90-440A-85C9-E1B21F5AC215}" type="sibTrans" cxnId="{D8DEFCC5-A0EF-442F-8394-74343ECB05AD}">
      <dgm:prSet/>
      <dgm:spPr/>
      <dgm:t>
        <a:bodyPr/>
        <a:lstStyle/>
        <a:p>
          <a:endParaRPr lang="fr-FR"/>
        </a:p>
      </dgm:t>
    </dgm:pt>
    <dgm:pt modelId="{3CD36CC6-F55B-49B2-81C0-CA60A78BC81F}">
      <dgm:prSet phldrT="[Texte]"/>
      <dgm:spPr/>
      <dgm:t>
        <a:bodyPr/>
        <a:lstStyle/>
        <a:p>
          <a:r>
            <a:rPr lang="fr-FR"/>
            <a:t>Subventions d’équipement</a:t>
          </a:r>
        </a:p>
      </dgm:t>
    </dgm:pt>
    <dgm:pt modelId="{4FA11841-191F-4971-B861-7C7FB1AA76E3}" type="parTrans" cxnId="{BE1E1329-3CAB-4A0C-9776-4EDD42B0504C}">
      <dgm:prSet/>
      <dgm:spPr/>
      <dgm:t>
        <a:bodyPr/>
        <a:lstStyle/>
        <a:p>
          <a:endParaRPr lang="fr-FR"/>
        </a:p>
      </dgm:t>
    </dgm:pt>
    <dgm:pt modelId="{B1AA6822-646A-4897-816B-F5D9FB3726E3}" type="sibTrans" cxnId="{BE1E1329-3CAB-4A0C-9776-4EDD42B0504C}">
      <dgm:prSet/>
      <dgm:spPr/>
      <dgm:t>
        <a:bodyPr/>
        <a:lstStyle/>
        <a:p>
          <a:endParaRPr lang="fr-FR"/>
        </a:p>
      </dgm:t>
    </dgm:pt>
    <dgm:pt modelId="{5558DA00-B56E-4BB6-AD6C-DED55B500850}">
      <dgm:prSet phldrT="[Texte]"/>
      <dgm:spPr/>
      <dgm:t>
        <a:bodyPr/>
        <a:lstStyle/>
        <a:p>
          <a:r>
            <a:rPr lang="fr-FR"/>
            <a:t>FCTVA</a:t>
          </a:r>
        </a:p>
      </dgm:t>
    </dgm:pt>
    <dgm:pt modelId="{3B2F6D94-2101-487E-BAA9-AB784EDB0E38}" type="parTrans" cxnId="{94DBADB7-1F2E-401B-941D-36C2B0537659}">
      <dgm:prSet/>
      <dgm:spPr/>
      <dgm:t>
        <a:bodyPr/>
        <a:lstStyle/>
        <a:p>
          <a:endParaRPr lang="fr-FR"/>
        </a:p>
      </dgm:t>
    </dgm:pt>
    <dgm:pt modelId="{56520F64-92DE-4353-9353-6DE709F71D40}" type="sibTrans" cxnId="{94DBADB7-1F2E-401B-941D-36C2B0537659}">
      <dgm:prSet/>
      <dgm:spPr/>
      <dgm:t>
        <a:bodyPr/>
        <a:lstStyle/>
        <a:p>
          <a:endParaRPr lang="fr-FR"/>
        </a:p>
      </dgm:t>
    </dgm:pt>
    <dgm:pt modelId="{AA5D2682-F134-4E7C-B4DD-7456B4C5CF9A}">
      <dgm:prSet phldrT="[Texte]" custT="1"/>
      <dgm:spPr/>
      <dgm:t>
        <a:bodyPr/>
        <a:lstStyle/>
        <a:p>
          <a:r>
            <a:rPr lang="fr-FR" sz="1400" b="1"/>
            <a:t>Emprunt ou Fonds de roulement</a:t>
          </a:r>
        </a:p>
      </dgm:t>
    </dgm:pt>
    <dgm:pt modelId="{2728B62A-7C58-4797-B747-49517250A4C8}" type="parTrans" cxnId="{C5B46BE3-C6CE-460F-B176-801B71A2D681}">
      <dgm:prSet/>
      <dgm:spPr/>
      <dgm:t>
        <a:bodyPr/>
        <a:lstStyle/>
        <a:p>
          <a:endParaRPr lang="fr-FR"/>
        </a:p>
      </dgm:t>
    </dgm:pt>
    <dgm:pt modelId="{5228D129-B975-4E1A-9C1D-F0B5554B65FF}" type="sibTrans" cxnId="{C5B46BE3-C6CE-460F-B176-801B71A2D681}">
      <dgm:prSet/>
      <dgm:spPr/>
      <dgm:t>
        <a:bodyPr/>
        <a:lstStyle/>
        <a:p>
          <a:endParaRPr lang="fr-FR"/>
        </a:p>
      </dgm:t>
    </dgm:pt>
    <dgm:pt modelId="{D1BF0CEC-1436-44EA-B5B5-AA115E75BE30}">
      <dgm:prSet phldrT="[Texte]"/>
      <dgm:spPr/>
      <dgm:t>
        <a:bodyPr/>
        <a:lstStyle/>
        <a:p>
          <a:r>
            <a:rPr lang="fr-FR"/>
            <a:t>Emprunt d’équilibre</a:t>
          </a:r>
        </a:p>
      </dgm:t>
    </dgm:pt>
    <dgm:pt modelId="{9838C8AF-DE87-4DF3-8D09-AD7161E6C009}" type="parTrans" cxnId="{247802DE-8A64-40B7-B28D-5A75AE9ACAC5}">
      <dgm:prSet/>
      <dgm:spPr/>
      <dgm:t>
        <a:bodyPr/>
        <a:lstStyle/>
        <a:p>
          <a:endParaRPr lang="fr-FR"/>
        </a:p>
      </dgm:t>
    </dgm:pt>
    <dgm:pt modelId="{5B1E792E-0043-4864-8810-1986D0C4EF2F}" type="sibTrans" cxnId="{247802DE-8A64-40B7-B28D-5A75AE9ACAC5}">
      <dgm:prSet/>
      <dgm:spPr/>
      <dgm:t>
        <a:bodyPr/>
        <a:lstStyle/>
        <a:p>
          <a:endParaRPr lang="fr-FR"/>
        </a:p>
      </dgm:t>
    </dgm:pt>
    <dgm:pt modelId="{F6251D29-9B51-4350-BD43-8DD43F0F9541}">
      <dgm:prSet phldrT="[Texte]"/>
      <dgm:spPr/>
      <dgm:t>
        <a:bodyPr/>
        <a:lstStyle/>
        <a:p>
          <a:r>
            <a:rPr lang="fr-FR"/>
            <a:t>Mobilisation du Fonds de roulement</a:t>
          </a:r>
        </a:p>
      </dgm:t>
    </dgm:pt>
    <dgm:pt modelId="{38661E01-BB43-4D0B-97E8-67CE08AAB75C}" type="parTrans" cxnId="{AFA00687-AE4F-4DAF-9587-B5C6C932EFA9}">
      <dgm:prSet/>
      <dgm:spPr/>
      <dgm:t>
        <a:bodyPr/>
        <a:lstStyle/>
        <a:p>
          <a:endParaRPr lang="fr-FR"/>
        </a:p>
      </dgm:t>
    </dgm:pt>
    <dgm:pt modelId="{2BEA3CD9-D615-4A0F-84A1-9562FCB7C879}" type="sibTrans" cxnId="{AFA00687-AE4F-4DAF-9587-B5C6C932EFA9}">
      <dgm:prSet/>
      <dgm:spPr/>
      <dgm:t>
        <a:bodyPr/>
        <a:lstStyle/>
        <a:p>
          <a:endParaRPr lang="fr-FR"/>
        </a:p>
      </dgm:t>
    </dgm:pt>
    <dgm:pt modelId="{E9465FBE-0337-474C-B935-E9F0DD173CAC}">
      <dgm:prSet phldrT="[Texte]"/>
      <dgm:spPr/>
      <dgm:t>
        <a:bodyPr/>
        <a:lstStyle/>
        <a:p>
          <a:r>
            <a:rPr lang="fr-FR"/>
            <a:t>Reprise résultats antérieurs fonctionnement</a:t>
          </a:r>
        </a:p>
      </dgm:t>
    </dgm:pt>
    <dgm:pt modelId="{960BEAFB-BEE2-457E-91C7-87CEFDA3E957}" type="parTrans" cxnId="{403BF627-3EAC-4DA2-A0FB-8B014B4C9B47}">
      <dgm:prSet/>
      <dgm:spPr/>
      <dgm:t>
        <a:bodyPr/>
        <a:lstStyle/>
        <a:p>
          <a:endParaRPr lang="fr-FR"/>
        </a:p>
      </dgm:t>
    </dgm:pt>
    <dgm:pt modelId="{8F7C1D92-97A8-4CB4-9D86-B794C7A39BB6}" type="sibTrans" cxnId="{403BF627-3EAC-4DA2-A0FB-8B014B4C9B47}">
      <dgm:prSet/>
      <dgm:spPr/>
      <dgm:t>
        <a:bodyPr/>
        <a:lstStyle/>
        <a:p>
          <a:endParaRPr lang="fr-FR"/>
        </a:p>
      </dgm:t>
    </dgm:pt>
    <dgm:pt modelId="{59647E3F-8F6C-45D7-A046-045B101C4AC8}" type="pres">
      <dgm:prSet presAssocID="{A0AA7F5A-3923-4E4A-A4AA-10737D34C709}" presName="linearFlow" presStyleCnt="0">
        <dgm:presLayoutVars>
          <dgm:dir/>
          <dgm:animLvl val="lvl"/>
          <dgm:resizeHandles val="exact"/>
        </dgm:presLayoutVars>
      </dgm:prSet>
      <dgm:spPr/>
    </dgm:pt>
    <dgm:pt modelId="{DCDBF6EE-89BA-46BE-9F6F-4E762249A586}" type="pres">
      <dgm:prSet presAssocID="{77AA5070-11DC-4731-9198-4A02B318887F}" presName="composite" presStyleCnt="0"/>
      <dgm:spPr/>
    </dgm:pt>
    <dgm:pt modelId="{0E1AE7A5-93D8-4036-9A3E-DD6DDCFD49EB}" type="pres">
      <dgm:prSet presAssocID="{77AA5070-11DC-4731-9198-4A02B318887F}" presName="parentText" presStyleLbl="alignNode1" presStyleIdx="0" presStyleCnt="3">
        <dgm:presLayoutVars>
          <dgm:chMax val="1"/>
          <dgm:bulletEnabled val="1"/>
        </dgm:presLayoutVars>
      </dgm:prSet>
      <dgm:spPr/>
    </dgm:pt>
    <dgm:pt modelId="{707D4DC9-C6F0-49BB-A0CD-867D80606627}" type="pres">
      <dgm:prSet presAssocID="{77AA5070-11DC-4731-9198-4A02B318887F}" presName="descendantText" presStyleLbl="alignAcc1" presStyleIdx="0" presStyleCnt="3">
        <dgm:presLayoutVars>
          <dgm:bulletEnabled val="1"/>
        </dgm:presLayoutVars>
      </dgm:prSet>
      <dgm:spPr/>
    </dgm:pt>
    <dgm:pt modelId="{C3655B6B-BDBF-4AA6-BC1A-6A8FB9D9D1DC}" type="pres">
      <dgm:prSet presAssocID="{9B73A9E9-9B75-4D8C-A233-B8B6776B0816}" presName="sp" presStyleCnt="0"/>
      <dgm:spPr/>
    </dgm:pt>
    <dgm:pt modelId="{5CDB2572-3F37-4AEC-8EC2-30F44482FC2B}" type="pres">
      <dgm:prSet presAssocID="{96EF9361-B5BF-4846-B3A7-68E75735F8FB}" presName="composite" presStyleCnt="0"/>
      <dgm:spPr/>
    </dgm:pt>
    <dgm:pt modelId="{221C3F20-884E-43A0-908A-6D23C396B0C4}" type="pres">
      <dgm:prSet presAssocID="{96EF9361-B5BF-4846-B3A7-68E75735F8FB}" presName="parentText" presStyleLbl="alignNode1" presStyleIdx="1" presStyleCnt="3">
        <dgm:presLayoutVars>
          <dgm:chMax val="1"/>
          <dgm:bulletEnabled val="1"/>
        </dgm:presLayoutVars>
      </dgm:prSet>
      <dgm:spPr/>
    </dgm:pt>
    <dgm:pt modelId="{CEFC1D7A-1FBC-4042-A232-3ACA2894551F}" type="pres">
      <dgm:prSet presAssocID="{96EF9361-B5BF-4846-B3A7-68E75735F8FB}" presName="descendantText" presStyleLbl="alignAcc1" presStyleIdx="1" presStyleCnt="3">
        <dgm:presLayoutVars>
          <dgm:bulletEnabled val="1"/>
        </dgm:presLayoutVars>
      </dgm:prSet>
      <dgm:spPr/>
    </dgm:pt>
    <dgm:pt modelId="{E09E048A-709F-4C71-920E-AFA2830369DA}" type="pres">
      <dgm:prSet presAssocID="{698F4D67-5B90-440A-85C9-E1B21F5AC215}" presName="sp" presStyleCnt="0"/>
      <dgm:spPr/>
    </dgm:pt>
    <dgm:pt modelId="{63945FDC-D5CF-44D8-A946-3D640BA08341}" type="pres">
      <dgm:prSet presAssocID="{AA5D2682-F134-4E7C-B4DD-7456B4C5CF9A}" presName="composite" presStyleCnt="0"/>
      <dgm:spPr/>
    </dgm:pt>
    <dgm:pt modelId="{F9605D4E-DE60-4414-BC35-701108A42B3D}" type="pres">
      <dgm:prSet presAssocID="{AA5D2682-F134-4E7C-B4DD-7456B4C5CF9A}" presName="parentText" presStyleLbl="alignNode1" presStyleIdx="2" presStyleCnt="3">
        <dgm:presLayoutVars>
          <dgm:chMax val="1"/>
          <dgm:bulletEnabled val="1"/>
        </dgm:presLayoutVars>
      </dgm:prSet>
      <dgm:spPr/>
    </dgm:pt>
    <dgm:pt modelId="{1F0A9708-9053-467A-8CD3-C7C142D94C17}" type="pres">
      <dgm:prSet presAssocID="{AA5D2682-F134-4E7C-B4DD-7456B4C5CF9A}" presName="descendantText" presStyleLbl="alignAcc1" presStyleIdx="2" presStyleCnt="3">
        <dgm:presLayoutVars>
          <dgm:bulletEnabled val="1"/>
        </dgm:presLayoutVars>
      </dgm:prSet>
      <dgm:spPr/>
    </dgm:pt>
  </dgm:ptLst>
  <dgm:cxnLst>
    <dgm:cxn modelId="{5E60FB08-9F2E-4FCD-AC19-B75E4AE60115}" type="presOf" srcId="{A0AA7F5A-3923-4E4A-A4AA-10737D34C709}" destId="{59647E3F-8F6C-45D7-A046-045B101C4AC8}" srcOrd="0" destOrd="0" presId="urn:microsoft.com/office/officeart/2005/8/layout/chevron2"/>
    <dgm:cxn modelId="{9F46190B-6191-41A7-AE3D-65A186B8D17D}" type="presOf" srcId="{F6251D29-9B51-4350-BD43-8DD43F0F9541}" destId="{1F0A9708-9053-467A-8CD3-C7C142D94C17}" srcOrd="0" destOrd="1" presId="urn:microsoft.com/office/officeart/2005/8/layout/chevron2"/>
    <dgm:cxn modelId="{C8EF0D25-B805-43A0-AFE9-5250C42D081E}" type="presOf" srcId="{5558DA00-B56E-4BB6-AD6C-DED55B500850}" destId="{CEFC1D7A-1FBC-4042-A232-3ACA2894551F}" srcOrd="0" destOrd="1" presId="urn:microsoft.com/office/officeart/2005/8/layout/chevron2"/>
    <dgm:cxn modelId="{403BF627-3EAC-4DA2-A0FB-8B014B4C9B47}" srcId="{77AA5070-11DC-4731-9198-4A02B318887F}" destId="{E9465FBE-0337-474C-B935-E9F0DD173CAC}" srcOrd="1" destOrd="0" parTransId="{960BEAFB-BEE2-457E-91C7-87CEFDA3E957}" sibTransId="{8F7C1D92-97A8-4CB4-9D86-B794C7A39BB6}"/>
    <dgm:cxn modelId="{BE1E1329-3CAB-4A0C-9776-4EDD42B0504C}" srcId="{96EF9361-B5BF-4846-B3A7-68E75735F8FB}" destId="{3CD36CC6-F55B-49B2-81C0-CA60A78BC81F}" srcOrd="0" destOrd="0" parTransId="{4FA11841-191F-4971-B861-7C7FB1AA76E3}" sibTransId="{B1AA6822-646A-4897-816B-F5D9FB3726E3}"/>
    <dgm:cxn modelId="{1295772E-0411-41BF-B181-C052E8A2E343}" type="presOf" srcId="{96EF9361-B5BF-4846-B3A7-68E75735F8FB}" destId="{221C3F20-884E-43A0-908A-6D23C396B0C4}" srcOrd="0" destOrd="0" presId="urn:microsoft.com/office/officeart/2005/8/layout/chevron2"/>
    <dgm:cxn modelId="{4BB4E333-FE61-4B0C-A38A-A80C9168837F}" type="presOf" srcId="{5843EBB0-B75B-418C-91B7-7271B30311B6}" destId="{707D4DC9-C6F0-49BB-A0CD-867D80606627}" srcOrd="0" destOrd="2" presId="urn:microsoft.com/office/officeart/2005/8/layout/chevron2"/>
    <dgm:cxn modelId="{3B538E5E-369A-43A0-883F-2215D4D2E343}" type="presOf" srcId="{E9465FBE-0337-474C-B935-E9F0DD173CAC}" destId="{707D4DC9-C6F0-49BB-A0CD-867D80606627}" srcOrd="0" destOrd="1" presId="urn:microsoft.com/office/officeart/2005/8/layout/chevron2"/>
    <dgm:cxn modelId="{D01D6D77-5E90-4931-8650-A460F7979469}" srcId="{A0AA7F5A-3923-4E4A-A4AA-10737D34C709}" destId="{77AA5070-11DC-4731-9198-4A02B318887F}" srcOrd="0" destOrd="0" parTransId="{E4774BE7-EAB9-4AD7-8C14-897BF54BA752}" sibTransId="{9B73A9E9-9B75-4D8C-A233-B8B6776B0816}"/>
    <dgm:cxn modelId="{C482D283-02E1-4E54-A452-5963E96B95F4}" type="presOf" srcId="{77AA5070-11DC-4731-9198-4A02B318887F}" destId="{0E1AE7A5-93D8-4036-9A3E-DD6DDCFD49EB}" srcOrd="0" destOrd="0" presId="urn:microsoft.com/office/officeart/2005/8/layout/chevron2"/>
    <dgm:cxn modelId="{AFA00687-AE4F-4DAF-9587-B5C6C932EFA9}" srcId="{AA5D2682-F134-4E7C-B4DD-7456B4C5CF9A}" destId="{F6251D29-9B51-4350-BD43-8DD43F0F9541}" srcOrd="1" destOrd="0" parTransId="{38661E01-BB43-4D0B-97E8-67CE08AAB75C}" sibTransId="{2BEA3CD9-D615-4A0F-84A1-9562FCB7C879}"/>
    <dgm:cxn modelId="{D6F3128B-35BB-4449-BAAF-4C2527513D35}" srcId="{77AA5070-11DC-4731-9198-4A02B318887F}" destId="{5843EBB0-B75B-418C-91B7-7271B30311B6}" srcOrd="2" destOrd="0" parTransId="{594BAAB3-14E8-4E49-ADC9-1868A6807D44}" sibTransId="{90FC162E-E7C1-461C-80EA-0A1ABE49C63E}"/>
    <dgm:cxn modelId="{52241DB1-3D21-4790-B9AE-879462A78052}" type="presOf" srcId="{3CD36CC6-F55B-49B2-81C0-CA60A78BC81F}" destId="{CEFC1D7A-1FBC-4042-A232-3ACA2894551F}" srcOrd="0" destOrd="0" presId="urn:microsoft.com/office/officeart/2005/8/layout/chevron2"/>
    <dgm:cxn modelId="{94DBADB7-1F2E-401B-941D-36C2B0537659}" srcId="{96EF9361-B5BF-4846-B3A7-68E75735F8FB}" destId="{5558DA00-B56E-4BB6-AD6C-DED55B500850}" srcOrd="1" destOrd="0" parTransId="{3B2F6D94-2101-487E-BAA9-AB784EDB0E38}" sibTransId="{56520F64-92DE-4353-9353-6DE709F71D40}"/>
    <dgm:cxn modelId="{EFCCD9BB-A982-4342-B804-972C9C9D2415}" type="presOf" srcId="{AA5D2682-F134-4E7C-B4DD-7456B4C5CF9A}" destId="{F9605D4E-DE60-4414-BC35-701108A42B3D}" srcOrd="0" destOrd="0" presId="urn:microsoft.com/office/officeart/2005/8/layout/chevron2"/>
    <dgm:cxn modelId="{D8DEFCC5-A0EF-442F-8394-74343ECB05AD}" srcId="{A0AA7F5A-3923-4E4A-A4AA-10737D34C709}" destId="{96EF9361-B5BF-4846-B3A7-68E75735F8FB}" srcOrd="1" destOrd="0" parTransId="{D34B8ABF-F5A3-499A-A3E3-30BC242FE97C}" sibTransId="{698F4D67-5B90-440A-85C9-E1B21F5AC215}"/>
    <dgm:cxn modelId="{C7E301D0-9FCC-4ED2-8CBF-E4F9E77E3587}" type="presOf" srcId="{E62C2C2D-836B-4BF8-BFCB-C8F7580EA709}" destId="{707D4DC9-C6F0-49BB-A0CD-867D80606627}" srcOrd="0" destOrd="0" presId="urn:microsoft.com/office/officeart/2005/8/layout/chevron2"/>
    <dgm:cxn modelId="{B206EBDC-B1E3-49BE-97DC-2C4A98827593}" srcId="{77AA5070-11DC-4731-9198-4A02B318887F}" destId="{E62C2C2D-836B-4BF8-BFCB-C8F7580EA709}" srcOrd="0" destOrd="0" parTransId="{A88849E8-0B78-430F-872B-F6099B597929}" sibTransId="{9AA95C08-DD39-45C2-93E5-AA7DC597BE61}"/>
    <dgm:cxn modelId="{247802DE-8A64-40B7-B28D-5A75AE9ACAC5}" srcId="{AA5D2682-F134-4E7C-B4DD-7456B4C5CF9A}" destId="{D1BF0CEC-1436-44EA-B5B5-AA115E75BE30}" srcOrd="0" destOrd="0" parTransId="{9838C8AF-DE87-4DF3-8D09-AD7161E6C009}" sibTransId="{5B1E792E-0043-4864-8810-1986D0C4EF2F}"/>
    <dgm:cxn modelId="{C5B46BE3-C6CE-460F-B176-801B71A2D681}" srcId="{A0AA7F5A-3923-4E4A-A4AA-10737D34C709}" destId="{AA5D2682-F134-4E7C-B4DD-7456B4C5CF9A}" srcOrd="2" destOrd="0" parTransId="{2728B62A-7C58-4797-B747-49517250A4C8}" sibTransId="{5228D129-B975-4E1A-9C1D-F0B5554B65FF}"/>
    <dgm:cxn modelId="{D94CBBEF-DBA9-4BA4-9045-C505D9D8D622}" type="presOf" srcId="{D1BF0CEC-1436-44EA-B5B5-AA115E75BE30}" destId="{1F0A9708-9053-467A-8CD3-C7C142D94C17}" srcOrd="0" destOrd="0" presId="urn:microsoft.com/office/officeart/2005/8/layout/chevron2"/>
    <dgm:cxn modelId="{D77C8733-8BAF-4BB4-9073-450D0A3920A4}" type="presParOf" srcId="{59647E3F-8F6C-45D7-A046-045B101C4AC8}" destId="{DCDBF6EE-89BA-46BE-9F6F-4E762249A586}" srcOrd="0" destOrd="0" presId="urn:microsoft.com/office/officeart/2005/8/layout/chevron2"/>
    <dgm:cxn modelId="{A3769382-8760-4E3F-BA79-74B873ED3524}" type="presParOf" srcId="{DCDBF6EE-89BA-46BE-9F6F-4E762249A586}" destId="{0E1AE7A5-93D8-4036-9A3E-DD6DDCFD49EB}" srcOrd="0" destOrd="0" presId="urn:microsoft.com/office/officeart/2005/8/layout/chevron2"/>
    <dgm:cxn modelId="{444453AA-9A7B-4C88-AF1A-C71AD2F067A5}" type="presParOf" srcId="{DCDBF6EE-89BA-46BE-9F6F-4E762249A586}" destId="{707D4DC9-C6F0-49BB-A0CD-867D80606627}" srcOrd="1" destOrd="0" presId="urn:microsoft.com/office/officeart/2005/8/layout/chevron2"/>
    <dgm:cxn modelId="{05BB9F34-874B-48C2-B755-107AF1C7BCD1}" type="presParOf" srcId="{59647E3F-8F6C-45D7-A046-045B101C4AC8}" destId="{C3655B6B-BDBF-4AA6-BC1A-6A8FB9D9D1DC}" srcOrd="1" destOrd="0" presId="urn:microsoft.com/office/officeart/2005/8/layout/chevron2"/>
    <dgm:cxn modelId="{066F11A9-D1CB-4223-AFC1-D977AAC8D2A8}" type="presParOf" srcId="{59647E3F-8F6C-45D7-A046-045B101C4AC8}" destId="{5CDB2572-3F37-4AEC-8EC2-30F44482FC2B}" srcOrd="2" destOrd="0" presId="urn:microsoft.com/office/officeart/2005/8/layout/chevron2"/>
    <dgm:cxn modelId="{E64E24BC-25D3-4C1C-8584-8D480649BCE6}" type="presParOf" srcId="{5CDB2572-3F37-4AEC-8EC2-30F44482FC2B}" destId="{221C3F20-884E-43A0-908A-6D23C396B0C4}" srcOrd="0" destOrd="0" presId="urn:microsoft.com/office/officeart/2005/8/layout/chevron2"/>
    <dgm:cxn modelId="{E92AE07E-4BB1-49E9-9159-19B572566183}" type="presParOf" srcId="{5CDB2572-3F37-4AEC-8EC2-30F44482FC2B}" destId="{CEFC1D7A-1FBC-4042-A232-3ACA2894551F}" srcOrd="1" destOrd="0" presId="urn:microsoft.com/office/officeart/2005/8/layout/chevron2"/>
    <dgm:cxn modelId="{7B1236D0-FE87-4CAA-8244-02D2A158B174}" type="presParOf" srcId="{59647E3F-8F6C-45D7-A046-045B101C4AC8}" destId="{E09E048A-709F-4C71-920E-AFA2830369DA}" srcOrd="3" destOrd="0" presId="urn:microsoft.com/office/officeart/2005/8/layout/chevron2"/>
    <dgm:cxn modelId="{FF5D2DA0-B07D-4461-BDAD-F39B3BA33D4F}" type="presParOf" srcId="{59647E3F-8F6C-45D7-A046-045B101C4AC8}" destId="{63945FDC-D5CF-44D8-A946-3D640BA08341}" srcOrd="4" destOrd="0" presId="urn:microsoft.com/office/officeart/2005/8/layout/chevron2"/>
    <dgm:cxn modelId="{45F2D507-3349-4A8A-8AEC-163007F60C34}" type="presParOf" srcId="{63945FDC-D5CF-44D8-A946-3D640BA08341}" destId="{F9605D4E-DE60-4414-BC35-701108A42B3D}" srcOrd="0" destOrd="0" presId="urn:microsoft.com/office/officeart/2005/8/layout/chevron2"/>
    <dgm:cxn modelId="{5D9D29E2-1358-4A3C-9FC3-3534DCB9473F}" type="presParOf" srcId="{63945FDC-D5CF-44D8-A946-3D640BA08341}" destId="{1F0A9708-9053-467A-8CD3-C7C142D94C1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1AE7A5-93D8-4036-9A3E-DD6DDCFD49EB}">
      <dsp:nvSpPr>
        <dsp:cNvPr id="0" name=""/>
        <dsp:cNvSpPr/>
      </dsp:nvSpPr>
      <dsp:spPr>
        <a:xfrm rot="5400000">
          <a:off x="-289435" y="295165"/>
          <a:ext cx="1929572" cy="1350700"/>
        </a:xfrm>
        <a:prstGeom prst="chevron">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b="1" kern="1200"/>
            <a:t>Autofinancement</a:t>
          </a:r>
        </a:p>
      </dsp:txBody>
      <dsp:txXfrm rot="-5400000">
        <a:off x="1" y="681079"/>
        <a:ext cx="1350700" cy="578872"/>
      </dsp:txXfrm>
    </dsp:sp>
    <dsp:sp modelId="{707D4DC9-C6F0-49BB-A0CD-867D80606627}">
      <dsp:nvSpPr>
        <dsp:cNvPr id="0" name=""/>
        <dsp:cNvSpPr/>
      </dsp:nvSpPr>
      <dsp:spPr>
        <a:xfrm rot="5400000">
          <a:off x="4112239" y="-2755809"/>
          <a:ext cx="1254221" cy="6777299"/>
        </a:xfrm>
        <a:prstGeom prst="round2Same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a:t>Epargne brute</a:t>
          </a:r>
        </a:p>
        <a:p>
          <a:pPr marL="228600" lvl="1" indent="-228600" algn="l" defTabSz="1022350">
            <a:lnSpc>
              <a:spcPct val="90000"/>
            </a:lnSpc>
            <a:spcBef>
              <a:spcPct val="0"/>
            </a:spcBef>
            <a:spcAft>
              <a:spcPct val="15000"/>
            </a:spcAft>
            <a:buChar char="•"/>
          </a:pPr>
          <a:r>
            <a:rPr lang="fr-FR" sz="2300" kern="1200"/>
            <a:t>Reprise résultats antérieurs fonctionnement</a:t>
          </a:r>
        </a:p>
        <a:p>
          <a:pPr marL="228600" lvl="1" indent="-228600" algn="l" defTabSz="1022350">
            <a:lnSpc>
              <a:spcPct val="90000"/>
            </a:lnSpc>
            <a:spcBef>
              <a:spcPct val="0"/>
            </a:spcBef>
            <a:spcAft>
              <a:spcPct val="15000"/>
            </a:spcAft>
            <a:buChar char="•"/>
          </a:pPr>
          <a:r>
            <a:rPr lang="fr-FR" sz="2300" kern="1200"/>
            <a:t>Excédent d’investissement</a:t>
          </a:r>
        </a:p>
      </dsp:txBody>
      <dsp:txXfrm rot="-5400000">
        <a:off x="1350700" y="66956"/>
        <a:ext cx="6716073" cy="1131769"/>
      </dsp:txXfrm>
    </dsp:sp>
    <dsp:sp modelId="{221C3F20-884E-43A0-908A-6D23C396B0C4}">
      <dsp:nvSpPr>
        <dsp:cNvPr id="0" name=""/>
        <dsp:cNvSpPr/>
      </dsp:nvSpPr>
      <dsp:spPr>
        <a:xfrm rot="5400000">
          <a:off x="-289435" y="2033983"/>
          <a:ext cx="1929572" cy="1350700"/>
        </a:xfrm>
        <a:prstGeom prst="chevron">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b="1" kern="1200"/>
            <a:t>Subventions et Participations</a:t>
          </a:r>
        </a:p>
      </dsp:txBody>
      <dsp:txXfrm rot="-5400000">
        <a:off x="1" y="2419897"/>
        <a:ext cx="1350700" cy="578872"/>
      </dsp:txXfrm>
    </dsp:sp>
    <dsp:sp modelId="{CEFC1D7A-1FBC-4042-A232-3ACA2894551F}">
      <dsp:nvSpPr>
        <dsp:cNvPr id="0" name=""/>
        <dsp:cNvSpPr/>
      </dsp:nvSpPr>
      <dsp:spPr>
        <a:xfrm rot="5400000">
          <a:off x="4112239" y="-1016991"/>
          <a:ext cx="1254221" cy="6777299"/>
        </a:xfrm>
        <a:prstGeom prst="round2Same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a:t>Subventions d’équipement</a:t>
          </a:r>
        </a:p>
        <a:p>
          <a:pPr marL="228600" lvl="1" indent="-228600" algn="l" defTabSz="1022350">
            <a:lnSpc>
              <a:spcPct val="90000"/>
            </a:lnSpc>
            <a:spcBef>
              <a:spcPct val="0"/>
            </a:spcBef>
            <a:spcAft>
              <a:spcPct val="15000"/>
            </a:spcAft>
            <a:buChar char="•"/>
          </a:pPr>
          <a:r>
            <a:rPr lang="fr-FR" sz="2300" kern="1200"/>
            <a:t>FCTVA</a:t>
          </a:r>
        </a:p>
      </dsp:txBody>
      <dsp:txXfrm rot="-5400000">
        <a:off x="1350700" y="1805774"/>
        <a:ext cx="6716073" cy="1131769"/>
      </dsp:txXfrm>
    </dsp:sp>
    <dsp:sp modelId="{F9605D4E-DE60-4414-BC35-701108A42B3D}">
      <dsp:nvSpPr>
        <dsp:cNvPr id="0" name=""/>
        <dsp:cNvSpPr/>
      </dsp:nvSpPr>
      <dsp:spPr>
        <a:xfrm rot="5400000">
          <a:off x="-289435" y="3772801"/>
          <a:ext cx="1929572" cy="1350700"/>
        </a:xfrm>
        <a:prstGeom prst="chevron">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b="1" kern="1200"/>
            <a:t>Emprunt ou Fonds de roulement</a:t>
          </a:r>
        </a:p>
      </dsp:txBody>
      <dsp:txXfrm rot="-5400000">
        <a:off x="1" y="4158715"/>
        <a:ext cx="1350700" cy="578872"/>
      </dsp:txXfrm>
    </dsp:sp>
    <dsp:sp modelId="{1F0A9708-9053-467A-8CD3-C7C142D94C17}">
      <dsp:nvSpPr>
        <dsp:cNvPr id="0" name=""/>
        <dsp:cNvSpPr/>
      </dsp:nvSpPr>
      <dsp:spPr>
        <a:xfrm rot="5400000">
          <a:off x="4111909" y="722156"/>
          <a:ext cx="1254881" cy="6777299"/>
        </a:xfrm>
        <a:prstGeom prst="round2Same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a:t>Emprunt d’équilibre</a:t>
          </a:r>
        </a:p>
        <a:p>
          <a:pPr marL="228600" lvl="1" indent="-228600" algn="l" defTabSz="1022350">
            <a:lnSpc>
              <a:spcPct val="90000"/>
            </a:lnSpc>
            <a:spcBef>
              <a:spcPct val="0"/>
            </a:spcBef>
            <a:spcAft>
              <a:spcPct val="15000"/>
            </a:spcAft>
            <a:buChar char="•"/>
          </a:pPr>
          <a:r>
            <a:rPr lang="fr-FR" sz="2300" kern="1200"/>
            <a:t>Mobilisation du Fonds de roulement</a:t>
          </a:r>
        </a:p>
      </dsp:txBody>
      <dsp:txXfrm rot="-5400000">
        <a:off x="1350700" y="3544623"/>
        <a:ext cx="6716041" cy="1132365"/>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0B6590BA-B9E1-0885-3CA9-C8794609F89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7ADB564D-43DD-DADC-7D92-93DCC6297FE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6B3B178-367E-43B0-8302-70C76DF072BD}" type="datetimeFigureOut">
              <a:rPr lang="fr-FR" smtClean="0"/>
              <a:t>25/03/2024</a:t>
            </a:fld>
            <a:endParaRPr lang="fr-FR"/>
          </a:p>
        </p:txBody>
      </p:sp>
      <p:sp>
        <p:nvSpPr>
          <p:cNvPr id="4" name="Espace réservé du pied de page 3">
            <a:extLst>
              <a:ext uri="{FF2B5EF4-FFF2-40B4-BE49-F238E27FC236}">
                <a16:creationId xmlns:a16="http://schemas.microsoft.com/office/drawing/2014/main" id="{C6046A23-CA74-8184-9521-D69146FFB01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DEA25604-4552-2BBC-4004-078DFFEFD2A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26DC7B-F637-453F-B4ED-7EB077F1D80B}" type="slidenum">
              <a:rPr lang="fr-FR" smtClean="0"/>
              <a:t>‹N°›</a:t>
            </a:fld>
            <a:endParaRPr lang="fr-FR"/>
          </a:p>
        </p:txBody>
      </p:sp>
    </p:spTree>
    <p:extLst>
      <p:ext uri="{BB962C8B-B14F-4D97-AF65-F5344CB8AC3E}">
        <p14:creationId xmlns:p14="http://schemas.microsoft.com/office/powerpoint/2010/main" val="2862246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6EF877-758E-47B5-B54D-E67772D38F64}" type="datetimeFigureOut">
              <a:t>25/03/2024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FB28DE-4496-44E3-88FF-53FAB5196C77}" type="slidenum">
              <a:t>‹N°›</a:t>
            </a:fld>
            <a:endParaRPr lang="en-US"/>
          </a:p>
        </p:txBody>
      </p:sp>
    </p:spTree>
    <p:extLst>
      <p:ext uri="{BB962C8B-B14F-4D97-AF65-F5344CB8AC3E}">
        <p14:creationId xmlns:p14="http://schemas.microsoft.com/office/powerpoint/2010/main" val="1118586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46FB28DE-4496-44E3-88FF-53FAB5196C77}" type="slidenum">
              <a:rPr lang="fr-FR" smtClean="0"/>
              <a:t>15</a:t>
            </a:fld>
            <a:endParaRPr lang="fr-FR"/>
          </a:p>
        </p:txBody>
      </p:sp>
    </p:spTree>
    <p:extLst>
      <p:ext uri="{BB962C8B-B14F-4D97-AF65-F5344CB8AC3E}">
        <p14:creationId xmlns:p14="http://schemas.microsoft.com/office/powerpoint/2010/main" val="25830796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431602" y="781639"/>
            <a:ext cx="6425184" cy="1671889"/>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5492496" y="3970076"/>
            <a:ext cx="6364290" cy="148812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pic>
        <p:nvPicPr>
          <p:cNvPr id="8" name="Image 7">
            <a:extLst>
              <a:ext uri="{FF2B5EF4-FFF2-40B4-BE49-F238E27FC236}">
                <a16:creationId xmlns:a16="http://schemas.microsoft.com/office/drawing/2014/main" id="{AB4DBA67-677E-57DE-49B1-9404C1400454}"/>
              </a:ext>
            </a:extLst>
          </p:cNvPr>
          <p:cNvPicPr>
            <a:picLocks noChangeAspect="1"/>
          </p:cNvPicPr>
          <p:nvPr userDrawn="1"/>
        </p:nvPicPr>
        <p:blipFill>
          <a:blip r:embed="rId2"/>
          <a:stretch>
            <a:fillRect/>
          </a:stretch>
        </p:blipFill>
        <p:spPr>
          <a:xfrm>
            <a:off x="10917430" y="6484487"/>
            <a:ext cx="531881" cy="171942"/>
          </a:xfrm>
          <a:prstGeom prst="rect">
            <a:avLst/>
          </a:prstGeom>
        </p:spPr>
      </p:pic>
      <p:sp>
        <p:nvSpPr>
          <p:cNvPr id="10" name="Espace réservé du numéro de diapositive 7">
            <a:extLst>
              <a:ext uri="{FF2B5EF4-FFF2-40B4-BE49-F238E27FC236}">
                <a16:creationId xmlns:a16="http://schemas.microsoft.com/office/drawing/2014/main" id="{6EE89AD8-82C9-6527-AEA4-FC4079778D28}"/>
              </a:ext>
            </a:extLst>
          </p:cNvPr>
          <p:cNvSpPr txBox="1">
            <a:spLocks/>
          </p:cNvSpPr>
          <p:nvPr userDrawn="1"/>
        </p:nvSpPr>
        <p:spPr>
          <a:xfrm>
            <a:off x="8701462" y="6383073"/>
            <a:ext cx="3399098" cy="374770"/>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7C6CCC6-2BE5-4E42-96A4-D1E8E81A3D8E}" type="slidenum">
              <a:rPr lang="fr-FR" sz="1800" b="1" smtClean="0">
                <a:solidFill>
                  <a:srgbClr val="0080AA"/>
                </a:solidFill>
                <a:latin typeface="Source Sans Pro Black"/>
                <a:ea typeface="Source Sans Pro Black"/>
              </a:rPr>
              <a:pPr/>
              <a:t>‹N°›</a:t>
            </a:fld>
            <a:endParaRPr lang="fr-FR" sz="1800" b="1">
              <a:solidFill>
                <a:srgbClr val="0080AA"/>
              </a:solidFill>
              <a:latin typeface="Source Sans Pro Black"/>
              <a:ea typeface="Source Sans Pro Black"/>
            </a:endParaRPr>
          </a:p>
        </p:txBody>
      </p:sp>
      <p:sp>
        <p:nvSpPr>
          <p:cNvPr id="11" name="Rectangle 10">
            <a:extLst>
              <a:ext uri="{FF2B5EF4-FFF2-40B4-BE49-F238E27FC236}">
                <a16:creationId xmlns:a16="http://schemas.microsoft.com/office/drawing/2014/main" id="{6F66B71D-E49D-9753-4F94-5400F78FEA7B}"/>
              </a:ext>
            </a:extLst>
          </p:cNvPr>
          <p:cNvSpPr/>
          <p:nvPr userDrawn="1"/>
        </p:nvSpPr>
        <p:spPr>
          <a:xfrm>
            <a:off x="0" y="0"/>
            <a:ext cx="3048000" cy="6858000"/>
          </a:xfrm>
          <a:prstGeom prst="rect">
            <a:avLst/>
          </a:prstGeom>
          <a:gradFill flip="none" rotWithShape="1">
            <a:gsLst>
              <a:gs pos="0">
                <a:srgbClr val="0080AA"/>
              </a:gs>
              <a:gs pos="100000">
                <a:srgbClr val="C3D65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5">
            <a:extLst>
              <a:ext uri="{FF2B5EF4-FFF2-40B4-BE49-F238E27FC236}">
                <a16:creationId xmlns:a16="http://schemas.microsoft.com/office/drawing/2014/main" id="{D799B758-C048-C34F-5832-79663DAE40D6}"/>
              </a:ext>
            </a:extLst>
          </p:cNvPr>
          <p:cNvPicPr/>
          <p:nvPr userDrawn="1"/>
        </p:nvPicPr>
        <p:blipFill>
          <a:blip r:embed="rId3" cstate="print">
            <a:extLst>
              <a:ext uri="{28A0092B-C50C-407E-A947-70E740481C1C}">
                <a14:useLocalDpi xmlns:a14="http://schemas.microsoft.com/office/drawing/2010/main" val="0"/>
              </a:ext>
            </a:extLst>
          </a:blip>
          <a:srcRect/>
          <a:stretch/>
        </p:blipFill>
        <p:spPr>
          <a:xfrm>
            <a:off x="627918" y="1026648"/>
            <a:ext cx="4797636" cy="4797636"/>
          </a:xfrm>
          <a:prstGeom prst="rect">
            <a:avLst/>
          </a:prstGeom>
        </p:spPr>
      </p:pic>
      <p:pic>
        <p:nvPicPr>
          <p:cNvPr id="13" name="Image 7">
            <a:extLst>
              <a:ext uri="{FF2B5EF4-FFF2-40B4-BE49-F238E27FC236}">
                <a16:creationId xmlns:a16="http://schemas.microsoft.com/office/drawing/2014/main" id="{95BBE53E-1AC7-C717-F1C1-6D5542A8E6FB}"/>
              </a:ext>
            </a:extLst>
          </p:cNvPr>
          <p:cNvPicPr>
            <a:picLocks noChangeAspect="1"/>
          </p:cNvPicPr>
          <p:nvPr userDrawn="1"/>
        </p:nvPicPr>
        <p:blipFill>
          <a:blip r:embed="rId2"/>
          <a:stretch>
            <a:fillRect/>
          </a:stretch>
        </p:blipFill>
        <p:spPr>
          <a:xfrm>
            <a:off x="8094357" y="3593210"/>
            <a:ext cx="864653" cy="277750"/>
          </a:xfrm>
          <a:prstGeom prst="rect">
            <a:avLst/>
          </a:prstGeom>
        </p:spPr>
      </p:pic>
      <p:pic>
        <p:nvPicPr>
          <p:cNvPr id="14" name="Image 8">
            <a:extLst>
              <a:ext uri="{FF2B5EF4-FFF2-40B4-BE49-F238E27FC236}">
                <a16:creationId xmlns:a16="http://schemas.microsoft.com/office/drawing/2014/main" id="{FCB2E844-DFED-D5F6-445F-9D7A7D074858}"/>
              </a:ext>
            </a:extLst>
          </p:cNvPr>
          <p:cNvPicPr/>
          <p:nvPr userDrawn="1"/>
        </p:nvPicPr>
        <p:blipFill>
          <a:blip r:embed="rId4"/>
          <a:stretch>
            <a:fillRect/>
          </a:stretch>
        </p:blipFill>
        <p:spPr>
          <a:xfrm>
            <a:off x="7685590" y="6137246"/>
            <a:ext cx="1682188" cy="505887"/>
          </a:xfrm>
          <a:prstGeom prst="rect">
            <a:avLst/>
          </a:prstGeom>
        </p:spPr>
      </p:pic>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25/03/2024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25/03/2024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25/03/2024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31850" y="1709738"/>
            <a:ext cx="10515600" cy="2852737"/>
          </a:xfrm>
        </p:spPr>
        <p:txBody>
          <a:bodyPr anchor="b"/>
          <a:lstStyle>
            <a:lvl1pPr>
              <a:defRPr sz="6000"/>
            </a:lvl1pPr>
          </a:lstStyle>
          <a:p>
            <a:r>
              <a:rPr lang="fr-FR"/>
              <a:t>Compte administratif 2022</a:t>
            </a:r>
          </a:p>
        </p:txBody>
      </p:sp>
      <p:sp>
        <p:nvSpPr>
          <p:cNvPr id="3" name="Espace réservé du texte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Bureau Municipal – Mars 2023</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25/03/2024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25/03/2024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25/03/2024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25/03/2024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25/03/2024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25/03/2024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25/03/2024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435014" y="421407"/>
            <a:ext cx="10229682"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1435014" y="1861211"/>
            <a:ext cx="10229681" cy="4332325"/>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7" name="Rectangle 6">
            <a:extLst>
              <a:ext uri="{FF2B5EF4-FFF2-40B4-BE49-F238E27FC236}">
                <a16:creationId xmlns:a16="http://schemas.microsoft.com/office/drawing/2014/main" id="{C983E28B-3DC0-16DA-A5FE-493BA11A9D37}"/>
              </a:ext>
            </a:extLst>
          </p:cNvPr>
          <p:cNvSpPr/>
          <p:nvPr userDrawn="1"/>
        </p:nvSpPr>
        <p:spPr>
          <a:xfrm>
            <a:off x="0" y="0"/>
            <a:ext cx="843516" cy="6858000"/>
          </a:xfrm>
          <a:prstGeom prst="rect">
            <a:avLst/>
          </a:prstGeom>
          <a:gradFill flip="none" rotWithShape="1">
            <a:gsLst>
              <a:gs pos="0">
                <a:srgbClr val="0080AA"/>
              </a:gs>
              <a:gs pos="100000">
                <a:srgbClr val="C3D65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a:extLst>
              <a:ext uri="{FF2B5EF4-FFF2-40B4-BE49-F238E27FC236}">
                <a16:creationId xmlns:a16="http://schemas.microsoft.com/office/drawing/2014/main" id="{AB96D8A3-DEA5-362F-D8B5-6928D6AEADA9}"/>
              </a:ext>
            </a:extLst>
          </p:cNvPr>
          <p:cNvPicPr>
            <a:picLocks noChangeAspect="1"/>
          </p:cNvPicPr>
          <p:nvPr userDrawn="1"/>
        </p:nvPicPr>
        <p:blipFill>
          <a:blip r:embed="rId13"/>
          <a:stretch>
            <a:fillRect/>
          </a:stretch>
        </p:blipFill>
        <p:spPr>
          <a:xfrm>
            <a:off x="10917430" y="6484487"/>
            <a:ext cx="531881" cy="171942"/>
          </a:xfrm>
          <a:prstGeom prst="rect">
            <a:avLst/>
          </a:prstGeom>
        </p:spPr>
      </p:pic>
      <p:pic>
        <p:nvPicPr>
          <p:cNvPr id="9" name="Image 5">
            <a:extLst>
              <a:ext uri="{FF2B5EF4-FFF2-40B4-BE49-F238E27FC236}">
                <a16:creationId xmlns:a16="http://schemas.microsoft.com/office/drawing/2014/main" id="{60EF1877-A2C8-8628-4EE1-0B987BD283A6}"/>
              </a:ext>
            </a:extLst>
          </p:cNvPr>
          <p:cNvPicPr/>
          <p:nvPr userDrawn="1"/>
        </p:nvPicPr>
        <p:blipFill>
          <a:blip r:embed="rId14" cstate="print">
            <a:extLst>
              <a:ext uri="{28A0092B-C50C-407E-A947-70E740481C1C}">
                <a14:useLocalDpi xmlns:a14="http://schemas.microsoft.com/office/drawing/2010/main" val="0"/>
              </a:ext>
            </a:extLst>
          </a:blip>
          <a:srcRect/>
          <a:stretch/>
        </p:blipFill>
        <p:spPr>
          <a:xfrm>
            <a:off x="253242" y="5601104"/>
            <a:ext cx="1180548" cy="1180548"/>
          </a:xfrm>
          <a:prstGeom prst="rect">
            <a:avLst/>
          </a:prstGeom>
        </p:spPr>
      </p:pic>
      <p:sp>
        <p:nvSpPr>
          <p:cNvPr id="10" name="Espace réservé du numéro de diapositive 7">
            <a:extLst>
              <a:ext uri="{FF2B5EF4-FFF2-40B4-BE49-F238E27FC236}">
                <a16:creationId xmlns:a16="http://schemas.microsoft.com/office/drawing/2014/main" id="{BCA81FC7-54AB-FE6F-6351-452E9B671E34}"/>
              </a:ext>
            </a:extLst>
          </p:cNvPr>
          <p:cNvSpPr txBox="1">
            <a:spLocks/>
          </p:cNvSpPr>
          <p:nvPr userDrawn="1"/>
        </p:nvSpPr>
        <p:spPr>
          <a:xfrm>
            <a:off x="8701462" y="6383073"/>
            <a:ext cx="3399098" cy="374770"/>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7C6CCC6-2BE5-4E42-96A4-D1E8E81A3D8E}" type="slidenum">
              <a:rPr lang="fr-FR" sz="1800" b="1" smtClean="0">
                <a:solidFill>
                  <a:srgbClr val="0080AA"/>
                </a:solidFill>
                <a:latin typeface="Source Sans Pro Black"/>
                <a:ea typeface="Source Sans Pro Black"/>
              </a:rPr>
              <a:pPr/>
              <a:t>‹N°›</a:t>
            </a:fld>
            <a:endParaRPr lang="fr-FR" sz="1800" b="1">
              <a:solidFill>
                <a:srgbClr val="0080AA"/>
              </a:solidFill>
              <a:latin typeface="Source Sans Pro Black"/>
              <a:ea typeface="Source Sans Pro Black"/>
            </a:endParaRP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rgbClr val="C3D652"/>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09_6DE0823D.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microsoft.com/office/2018/10/relationships/comments" Target="../comments/modernComment_10E_14946FBD.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p:txBody>
          <a:bodyPr>
            <a:normAutofit fontScale="90000"/>
          </a:bodyPr>
          <a:lstStyle/>
          <a:p>
            <a:r>
              <a:rPr lang="fr-FR"/>
              <a:t>Budget primitif 2024</a:t>
            </a:r>
          </a:p>
        </p:txBody>
      </p:sp>
      <p:sp>
        <p:nvSpPr>
          <p:cNvPr id="3" name="Sous-titre 2">
            <a:extLst>
              <a:ext uri="{FF2B5EF4-FFF2-40B4-BE49-F238E27FC236}">
                <a16:creationId xmlns:a16="http://schemas.microsoft.com/office/drawing/2014/main" id="{326456C2-7811-FB03-7DD5-B570141F8E52}"/>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1626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9DF031-B9FF-9477-2BCA-E2696FA25252}"/>
              </a:ext>
            </a:extLst>
          </p:cNvPr>
          <p:cNvSpPr>
            <a:spLocks noGrp="1"/>
          </p:cNvSpPr>
          <p:nvPr>
            <p:ph type="title"/>
          </p:nvPr>
        </p:nvSpPr>
        <p:spPr>
          <a:xfrm>
            <a:off x="1594254" y="195821"/>
            <a:ext cx="10324370" cy="530332"/>
          </a:xfrm>
        </p:spPr>
        <p:txBody>
          <a:bodyPr>
            <a:noAutofit/>
          </a:bodyPr>
          <a:lstStyle/>
          <a:p>
            <a:pPr algn="ctr"/>
            <a:r>
              <a:rPr lang="fr-FR" sz="3200"/>
              <a:t>Les recettes d’investissement du budget 2024</a:t>
            </a:r>
            <a:endParaRPr lang="fr-FR" sz="3200" i="1"/>
          </a:p>
        </p:txBody>
      </p:sp>
      <p:sp>
        <p:nvSpPr>
          <p:cNvPr id="7" name="ZoneTexte 6">
            <a:extLst>
              <a:ext uri="{FF2B5EF4-FFF2-40B4-BE49-F238E27FC236}">
                <a16:creationId xmlns:a16="http://schemas.microsoft.com/office/drawing/2014/main" id="{D04CBBE7-7DEB-D916-9105-266D3668DC95}"/>
              </a:ext>
            </a:extLst>
          </p:cNvPr>
          <p:cNvSpPr txBox="1"/>
          <p:nvPr/>
        </p:nvSpPr>
        <p:spPr>
          <a:xfrm>
            <a:off x="6096000" y="2184555"/>
            <a:ext cx="6531429" cy="3785652"/>
          </a:xfrm>
          <a:prstGeom prst="rect">
            <a:avLst/>
          </a:prstGeom>
          <a:noFill/>
        </p:spPr>
        <p:txBody>
          <a:bodyPr wrap="square" rtlCol="0">
            <a:spAutoFit/>
          </a:bodyPr>
          <a:lstStyle/>
          <a:p>
            <a:r>
              <a:rPr lang="fr-FR" sz="2000" dirty="0"/>
              <a:t>- </a:t>
            </a:r>
            <a:r>
              <a:rPr lang="fr-FR" sz="2000" b="1" dirty="0">
                <a:latin typeface="Source Sans Pro" panose="020B0503030403020204" pitchFamily="34" charset="0"/>
                <a:ea typeface="Source Sans Pro" panose="020B0503030403020204" pitchFamily="34" charset="0"/>
                <a:cs typeface="+mj-cs"/>
              </a:rPr>
              <a:t>Autofinancement prévisionnel (1 825K€)</a:t>
            </a:r>
            <a:endParaRPr lang="fr-FR" sz="2000" dirty="0"/>
          </a:p>
          <a:p>
            <a:endParaRPr lang="fr-FR" sz="2000" dirty="0"/>
          </a:p>
          <a:p>
            <a:r>
              <a:rPr lang="fr-FR" sz="2000" b="1" dirty="0"/>
              <a:t>- Excédent de fonctionnement capitalisé 1068 (1 856K€)</a:t>
            </a:r>
            <a:endParaRPr lang="fr-FR" sz="2000" dirty="0"/>
          </a:p>
          <a:p>
            <a:endParaRPr lang="fr-FR" sz="2000" dirty="0"/>
          </a:p>
          <a:p>
            <a:r>
              <a:rPr lang="fr-FR" sz="2000" dirty="0"/>
              <a:t>- </a:t>
            </a:r>
            <a:r>
              <a:rPr lang="fr-FR" sz="2000" b="1" dirty="0"/>
              <a:t>FCTVA (724K€)</a:t>
            </a:r>
            <a:endParaRPr lang="fr-FR" sz="2000" dirty="0"/>
          </a:p>
          <a:p>
            <a:endParaRPr lang="fr-FR" sz="2000" dirty="0"/>
          </a:p>
          <a:p>
            <a:r>
              <a:rPr lang="fr-FR" sz="2000" dirty="0"/>
              <a:t>- </a:t>
            </a:r>
            <a:r>
              <a:rPr lang="fr-FR" sz="2000" b="1" dirty="0">
                <a:latin typeface="Source Sans Pro" panose="020B0503030403020204" pitchFamily="34" charset="0"/>
                <a:ea typeface="Source Sans Pro" panose="020B0503030403020204" pitchFamily="34" charset="0"/>
                <a:cs typeface="+mj-cs"/>
              </a:rPr>
              <a:t>Subventions (499K€)</a:t>
            </a:r>
            <a:endParaRPr lang="fr-FR" sz="2000" dirty="0"/>
          </a:p>
          <a:p>
            <a:endParaRPr lang="fr-FR" sz="2000" dirty="0"/>
          </a:p>
          <a:p>
            <a:r>
              <a:rPr lang="fr-FR" sz="2000" dirty="0"/>
              <a:t>- </a:t>
            </a:r>
            <a:r>
              <a:rPr lang="fr-FR" sz="2000" b="1" dirty="0">
                <a:latin typeface="Source Sans Pro" panose="020B0503030403020204" pitchFamily="34" charset="0"/>
                <a:ea typeface="Source Sans Pro" panose="020B0503030403020204" pitchFamily="34" charset="0"/>
                <a:cs typeface="+mj-cs"/>
              </a:rPr>
              <a:t>Emprunt équilibre (7 315K€) </a:t>
            </a:r>
            <a:endParaRPr lang="fr-FR" sz="2000" dirty="0"/>
          </a:p>
          <a:p>
            <a:r>
              <a:rPr lang="fr-FR" sz="2000" dirty="0"/>
              <a:t>Ajusté suite intégration des résultats 2023</a:t>
            </a:r>
          </a:p>
          <a:p>
            <a:endParaRPr lang="fr-FR" sz="2000" dirty="0"/>
          </a:p>
          <a:p>
            <a:endParaRPr lang="fr-FR" sz="2000" dirty="0"/>
          </a:p>
        </p:txBody>
      </p:sp>
      <p:sp>
        <p:nvSpPr>
          <p:cNvPr id="8" name="ZoneTexte 7">
            <a:extLst>
              <a:ext uri="{FF2B5EF4-FFF2-40B4-BE49-F238E27FC236}">
                <a16:creationId xmlns:a16="http://schemas.microsoft.com/office/drawing/2014/main" id="{0D22B476-6CBD-62A5-A393-994EC6432452}"/>
              </a:ext>
            </a:extLst>
          </p:cNvPr>
          <p:cNvSpPr txBox="1"/>
          <p:nvPr/>
        </p:nvSpPr>
        <p:spPr>
          <a:xfrm>
            <a:off x="1091293" y="795984"/>
            <a:ext cx="6531429" cy="461665"/>
          </a:xfrm>
          <a:prstGeom prst="rect">
            <a:avLst/>
          </a:prstGeom>
          <a:noFill/>
        </p:spPr>
        <p:txBody>
          <a:bodyPr wrap="square" rtlCol="0">
            <a:spAutoFit/>
          </a:bodyPr>
          <a:lstStyle/>
          <a:p>
            <a:r>
              <a:rPr lang="fr-FR" sz="2400" b="1">
                <a:solidFill>
                  <a:schemeClr val="accent6"/>
                </a:solidFill>
                <a:latin typeface="Source Sans Pro" panose="020B0503030403020204" pitchFamily="34" charset="0"/>
                <a:ea typeface="Source Sans Pro" panose="020B0503030403020204" pitchFamily="34" charset="0"/>
                <a:cs typeface="+mj-cs"/>
              </a:rPr>
              <a:t>Recettes d’investissement (12 219K€)</a:t>
            </a:r>
          </a:p>
        </p:txBody>
      </p:sp>
      <p:graphicFrame>
        <p:nvGraphicFramePr>
          <p:cNvPr id="3" name="Graphique 2">
            <a:extLst>
              <a:ext uri="{FF2B5EF4-FFF2-40B4-BE49-F238E27FC236}">
                <a16:creationId xmlns:a16="http://schemas.microsoft.com/office/drawing/2014/main" id="{331D4473-7620-4168-A09D-D6ACC2F28DBA}"/>
              </a:ext>
            </a:extLst>
          </p:cNvPr>
          <p:cNvGraphicFramePr>
            <a:graphicFrameLocks/>
          </p:cNvGraphicFramePr>
          <p:nvPr>
            <p:extLst>
              <p:ext uri="{D42A27DB-BD31-4B8C-83A1-F6EECF244321}">
                <p14:modId xmlns:p14="http://schemas.microsoft.com/office/powerpoint/2010/main" val="3309435994"/>
              </p:ext>
            </p:extLst>
          </p:nvPr>
        </p:nvGraphicFramePr>
        <p:xfrm>
          <a:off x="-218803" y="1621974"/>
          <a:ext cx="6314803" cy="47611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28293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9DF031-B9FF-9477-2BCA-E2696FA25252}"/>
              </a:ext>
            </a:extLst>
          </p:cNvPr>
          <p:cNvSpPr>
            <a:spLocks noGrp="1"/>
          </p:cNvSpPr>
          <p:nvPr>
            <p:ph type="title"/>
          </p:nvPr>
        </p:nvSpPr>
        <p:spPr>
          <a:xfrm>
            <a:off x="1594254" y="195821"/>
            <a:ext cx="10324370" cy="530332"/>
          </a:xfrm>
        </p:spPr>
        <p:txBody>
          <a:bodyPr>
            <a:noAutofit/>
          </a:bodyPr>
          <a:lstStyle/>
          <a:p>
            <a:pPr algn="ctr"/>
            <a:r>
              <a:rPr lang="fr-FR" sz="3200"/>
              <a:t>Les dépenses d’investissement du budget 2024</a:t>
            </a:r>
            <a:endParaRPr lang="fr-FR" sz="3200" i="1"/>
          </a:p>
        </p:txBody>
      </p:sp>
      <p:sp>
        <p:nvSpPr>
          <p:cNvPr id="7" name="ZoneTexte 6">
            <a:extLst>
              <a:ext uri="{FF2B5EF4-FFF2-40B4-BE49-F238E27FC236}">
                <a16:creationId xmlns:a16="http://schemas.microsoft.com/office/drawing/2014/main" id="{D04CBBE7-7DEB-D916-9105-266D3668DC95}"/>
              </a:ext>
            </a:extLst>
          </p:cNvPr>
          <p:cNvSpPr txBox="1"/>
          <p:nvPr/>
        </p:nvSpPr>
        <p:spPr>
          <a:xfrm>
            <a:off x="4981903" y="2493717"/>
            <a:ext cx="6691625" cy="1569660"/>
          </a:xfrm>
          <a:prstGeom prst="rect">
            <a:avLst/>
          </a:prstGeom>
          <a:noFill/>
        </p:spPr>
        <p:txBody>
          <a:bodyPr wrap="square" rtlCol="0">
            <a:spAutoFit/>
          </a:bodyPr>
          <a:lstStyle/>
          <a:p>
            <a:r>
              <a:rPr lang="fr-FR" sz="2400"/>
              <a:t>- </a:t>
            </a:r>
            <a:r>
              <a:rPr lang="fr-FR" sz="2400" b="1">
                <a:latin typeface="Source Sans Pro" panose="020B0503030403020204" pitchFamily="34" charset="0"/>
                <a:ea typeface="Source Sans Pro" panose="020B0503030403020204" pitchFamily="34" charset="0"/>
                <a:cs typeface="+mj-cs"/>
              </a:rPr>
              <a:t>Les dépenses d’équipement (9 816K€) </a:t>
            </a:r>
            <a:r>
              <a:rPr lang="fr-FR" sz="2400"/>
              <a:t>+49,2%</a:t>
            </a:r>
          </a:p>
          <a:p>
            <a:endParaRPr lang="fr-FR" sz="2400"/>
          </a:p>
          <a:p>
            <a:r>
              <a:rPr lang="fr-FR" sz="2400"/>
              <a:t>- </a:t>
            </a:r>
            <a:r>
              <a:rPr lang="fr-FR" sz="2400" b="1">
                <a:latin typeface="Source Sans Pro" panose="020B0503030403020204" pitchFamily="34" charset="0"/>
                <a:ea typeface="Source Sans Pro" panose="020B0503030403020204" pitchFamily="34" charset="0"/>
                <a:cs typeface="+mj-cs"/>
              </a:rPr>
              <a:t>Le remboursement de capital (2 115K€) </a:t>
            </a:r>
            <a:r>
              <a:rPr lang="fr-FR" sz="2400"/>
              <a:t>+5,5%</a:t>
            </a:r>
          </a:p>
          <a:p>
            <a:endParaRPr lang="fr-FR" sz="2400"/>
          </a:p>
        </p:txBody>
      </p:sp>
      <p:sp>
        <p:nvSpPr>
          <p:cNvPr id="8" name="ZoneTexte 7">
            <a:extLst>
              <a:ext uri="{FF2B5EF4-FFF2-40B4-BE49-F238E27FC236}">
                <a16:creationId xmlns:a16="http://schemas.microsoft.com/office/drawing/2014/main" id="{0D22B476-6CBD-62A5-A393-994EC6432452}"/>
              </a:ext>
            </a:extLst>
          </p:cNvPr>
          <p:cNvSpPr txBox="1"/>
          <p:nvPr/>
        </p:nvSpPr>
        <p:spPr>
          <a:xfrm>
            <a:off x="1110343" y="959507"/>
            <a:ext cx="6531429" cy="830997"/>
          </a:xfrm>
          <a:prstGeom prst="rect">
            <a:avLst/>
          </a:prstGeom>
          <a:noFill/>
        </p:spPr>
        <p:txBody>
          <a:bodyPr wrap="square" rtlCol="0">
            <a:spAutoFit/>
          </a:bodyPr>
          <a:lstStyle/>
          <a:p>
            <a:r>
              <a:rPr lang="fr-FR" sz="2400" b="1">
                <a:solidFill>
                  <a:schemeClr val="accent6"/>
                </a:solidFill>
                <a:latin typeface="Source Sans Pro" panose="020B0503030403020204" pitchFamily="34" charset="0"/>
                <a:ea typeface="Source Sans Pro" panose="020B0503030403020204" pitchFamily="34" charset="0"/>
                <a:cs typeface="+mj-cs"/>
              </a:rPr>
              <a:t>Dépenses réelles d’investissement (11 934K€)</a:t>
            </a:r>
          </a:p>
          <a:p>
            <a:r>
              <a:rPr lang="fr-FR" sz="2400" b="1" i="1"/>
              <a:t>+ 46,3% par rapport au BP2023</a:t>
            </a:r>
          </a:p>
        </p:txBody>
      </p:sp>
      <p:graphicFrame>
        <p:nvGraphicFramePr>
          <p:cNvPr id="4" name="Graphique 3">
            <a:extLst>
              <a:ext uri="{FF2B5EF4-FFF2-40B4-BE49-F238E27FC236}">
                <a16:creationId xmlns:a16="http://schemas.microsoft.com/office/drawing/2014/main" id="{1E19FA42-195F-4EA5-65FA-90EF3BB9CB5F}"/>
              </a:ext>
            </a:extLst>
          </p:cNvPr>
          <p:cNvGraphicFramePr>
            <a:graphicFrameLocks/>
          </p:cNvGraphicFramePr>
          <p:nvPr>
            <p:extLst>
              <p:ext uri="{D42A27DB-BD31-4B8C-83A1-F6EECF244321}">
                <p14:modId xmlns:p14="http://schemas.microsoft.com/office/powerpoint/2010/main" val="517224176"/>
              </p:ext>
            </p:extLst>
          </p:nvPr>
        </p:nvGraphicFramePr>
        <p:xfrm>
          <a:off x="-158563" y="2023858"/>
          <a:ext cx="6254563" cy="43232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79536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9DF031-B9FF-9477-2BCA-E2696FA25252}"/>
              </a:ext>
            </a:extLst>
          </p:cNvPr>
          <p:cNvSpPr>
            <a:spLocks noGrp="1"/>
          </p:cNvSpPr>
          <p:nvPr>
            <p:ph type="title"/>
          </p:nvPr>
        </p:nvSpPr>
        <p:spPr>
          <a:xfrm>
            <a:off x="1594254" y="195821"/>
            <a:ext cx="10324370" cy="530332"/>
          </a:xfrm>
        </p:spPr>
        <p:txBody>
          <a:bodyPr>
            <a:noAutofit/>
          </a:bodyPr>
          <a:lstStyle/>
          <a:p>
            <a:pPr algn="ctr"/>
            <a:r>
              <a:rPr lang="fr-FR" sz="3200"/>
              <a:t>Les dépenses d’investissement du budget 2024</a:t>
            </a:r>
            <a:endParaRPr lang="fr-FR" sz="3200" i="1"/>
          </a:p>
        </p:txBody>
      </p:sp>
      <p:sp>
        <p:nvSpPr>
          <p:cNvPr id="7" name="ZoneTexte 6">
            <a:extLst>
              <a:ext uri="{FF2B5EF4-FFF2-40B4-BE49-F238E27FC236}">
                <a16:creationId xmlns:a16="http://schemas.microsoft.com/office/drawing/2014/main" id="{D04CBBE7-7DEB-D916-9105-266D3668DC95}"/>
              </a:ext>
            </a:extLst>
          </p:cNvPr>
          <p:cNvSpPr txBox="1"/>
          <p:nvPr/>
        </p:nvSpPr>
        <p:spPr>
          <a:xfrm>
            <a:off x="6242089" y="2397948"/>
            <a:ext cx="6096000" cy="2677656"/>
          </a:xfrm>
          <a:prstGeom prst="rect">
            <a:avLst/>
          </a:prstGeom>
          <a:noFill/>
        </p:spPr>
        <p:txBody>
          <a:bodyPr wrap="square" rtlCol="0">
            <a:spAutoFit/>
          </a:bodyPr>
          <a:lstStyle/>
          <a:p>
            <a:r>
              <a:rPr lang="fr-FR" sz="2800" b="1"/>
              <a:t>- Transition énergétique </a:t>
            </a:r>
            <a:r>
              <a:rPr lang="fr-FR" sz="2800" b="1">
                <a:latin typeface="Source Sans Pro" panose="020B0503030403020204" pitchFamily="34" charset="0"/>
                <a:ea typeface="Source Sans Pro" panose="020B0503030403020204" pitchFamily="34" charset="0"/>
                <a:cs typeface="+mj-cs"/>
              </a:rPr>
              <a:t>(4 623K€)</a:t>
            </a:r>
          </a:p>
          <a:p>
            <a:endParaRPr lang="fr-FR" sz="2800"/>
          </a:p>
          <a:p>
            <a:r>
              <a:rPr lang="fr-FR" sz="2800"/>
              <a:t>- </a:t>
            </a:r>
            <a:r>
              <a:rPr lang="fr-FR" sz="2800" b="1">
                <a:latin typeface="Source Sans Pro" panose="020B0503030403020204" pitchFamily="34" charset="0"/>
                <a:ea typeface="Source Sans Pro" panose="020B0503030403020204" pitchFamily="34" charset="0"/>
                <a:cs typeface="+mj-cs"/>
              </a:rPr>
              <a:t>Espace public (2 524K€)</a:t>
            </a:r>
            <a:endParaRPr lang="fr-FR" sz="2800"/>
          </a:p>
          <a:p>
            <a:endParaRPr lang="fr-FR" sz="2800" i="1"/>
          </a:p>
          <a:p>
            <a:r>
              <a:rPr lang="fr-FR" sz="2800"/>
              <a:t>- </a:t>
            </a:r>
            <a:r>
              <a:rPr lang="fr-FR" sz="2800" b="1">
                <a:latin typeface="Source Sans Pro" panose="020B0503030403020204" pitchFamily="34" charset="0"/>
                <a:ea typeface="Source Sans Pro" panose="020B0503030403020204" pitchFamily="34" charset="0"/>
                <a:cs typeface="+mj-cs"/>
              </a:rPr>
              <a:t>Nouveaux équipements (786K€)</a:t>
            </a:r>
            <a:endParaRPr lang="fr-FR" sz="2800"/>
          </a:p>
          <a:p>
            <a:endParaRPr lang="fr-FR" sz="2800"/>
          </a:p>
        </p:txBody>
      </p:sp>
      <p:sp>
        <p:nvSpPr>
          <p:cNvPr id="8" name="ZoneTexte 7">
            <a:extLst>
              <a:ext uri="{FF2B5EF4-FFF2-40B4-BE49-F238E27FC236}">
                <a16:creationId xmlns:a16="http://schemas.microsoft.com/office/drawing/2014/main" id="{0D22B476-6CBD-62A5-A393-994EC6432452}"/>
              </a:ext>
            </a:extLst>
          </p:cNvPr>
          <p:cNvSpPr txBox="1"/>
          <p:nvPr/>
        </p:nvSpPr>
        <p:spPr>
          <a:xfrm>
            <a:off x="1034143" y="806292"/>
            <a:ext cx="8435993" cy="461665"/>
          </a:xfrm>
          <a:prstGeom prst="rect">
            <a:avLst/>
          </a:prstGeom>
          <a:noFill/>
        </p:spPr>
        <p:txBody>
          <a:bodyPr wrap="square" rtlCol="0">
            <a:spAutoFit/>
          </a:bodyPr>
          <a:lstStyle/>
          <a:p>
            <a:r>
              <a:rPr lang="fr-FR" sz="2400" b="1">
                <a:solidFill>
                  <a:schemeClr val="accent6"/>
                </a:solidFill>
                <a:latin typeface="Source Sans Pro" panose="020B0503030403020204" pitchFamily="34" charset="0"/>
                <a:ea typeface="Source Sans Pro" panose="020B0503030403020204" pitchFamily="34" charset="0"/>
                <a:cs typeface="+mj-cs"/>
              </a:rPr>
              <a:t>Dépenses d’équipement de l’enveloppe projet PPI (7 933K€)</a:t>
            </a:r>
          </a:p>
        </p:txBody>
      </p:sp>
      <p:graphicFrame>
        <p:nvGraphicFramePr>
          <p:cNvPr id="3" name="Graphique 2">
            <a:extLst>
              <a:ext uri="{FF2B5EF4-FFF2-40B4-BE49-F238E27FC236}">
                <a16:creationId xmlns:a16="http://schemas.microsoft.com/office/drawing/2014/main" id="{89E64F61-D72E-8332-1D0D-B9101D4B51BD}"/>
              </a:ext>
            </a:extLst>
          </p:cNvPr>
          <p:cNvGraphicFramePr>
            <a:graphicFrameLocks/>
          </p:cNvGraphicFramePr>
          <p:nvPr>
            <p:extLst>
              <p:ext uri="{D42A27DB-BD31-4B8C-83A1-F6EECF244321}">
                <p14:modId xmlns:p14="http://schemas.microsoft.com/office/powerpoint/2010/main" val="3946938071"/>
              </p:ext>
            </p:extLst>
          </p:nvPr>
        </p:nvGraphicFramePr>
        <p:xfrm>
          <a:off x="0" y="1259564"/>
          <a:ext cx="7581900" cy="53070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58212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9DF031-B9FF-9477-2BCA-E2696FA25252}"/>
              </a:ext>
            </a:extLst>
          </p:cNvPr>
          <p:cNvSpPr>
            <a:spLocks noGrp="1"/>
          </p:cNvSpPr>
          <p:nvPr>
            <p:ph type="title"/>
          </p:nvPr>
        </p:nvSpPr>
        <p:spPr>
          <a:xfrm>
            <a:off x="1594254" y="195821"/>
            <a:ext cx="10324370" cy="530332"/>
          </a:xfrm>
        </p:spPr>
        <p:txBody>
          <a:bodyPr>
            <a:noAutofit/>
          </a:bodyPr>
          <a:lstStyle/>
          <a:p>
            <a:pPr algn="ctr"/>
            <a:r>
              <a:rPr lang="fr-FR" sz="3200"/>
              <a:t>Les dépenses d’investissement du budget 2024</a:t>
            </a:r>
            <a:endParaRPr lang="fr-FR" sz="3200" i="1"/>
          </a:p>
        </p:txBody>
      </p:sp>
      <p:sp>
        <p:nvSpPr>
          <p:cNvPr id="7" name="ZoneTexte 6">
            <a:extLst>
              <a:ext uri="{FF2B5EF4-FFF2-40B4-BE49-F238E27FC236}">
                <a16:creationId xmlns:a16="http://schemas.microsoft.com/office/drawing/2014/main" id="{D04CBBE7-7DEB-D916-9105-266D3668DC95}"/>
              </a:ext>
            </a:extLst>
          </p:cNvPr>
          <p:cNvSpPr txBox="1"/>
          <p:nvPr/>
        </p:nvSpPr>
        <p:spPr>
          <a:xfrm>
            <a:off x="7663655" y="2615872"/>
            <a:ext cx="5512269" cy="3416320"/>
          </a:xfrm>
          <a:prstGeom prst="rect">
            <a:avLst/>
          </a:prstGeom>
          <a:noFill/>
        </p:spPr>
        <p:txBody>
          <a:bodyPr wrap="square" rtlCol="0">
            <a:spAutoFit/>
          </a:bodyPr>
          <a:lstStyle/>
          <a:p>
            <a:r>
              <a:rPr lang="fr-FR" sz="2400" b="1"/>
              <a:t>- Patrimoine bâti </a:t>
            </a:r>
            <a:r>
              <a:rPr lang="fr-FR" sz="2400" b="1">
                <a:latin typeface="Source Sans Pro" panose="020B0503030403020204" pitchFamily="34" charset="0"/>
                <a:ea typeface="Source Sans Pro" panose="020B0503030403020204" pitchFamily="34" charset="0"/>
                <a:cs typeface="+mj-cs"/>
              </a:rPr>
              <a:t>(749K€) </a:t>
            </a:r>
            <a:endParaRPr lang="fr-FR" sz="2400"/>
          </a:p>
          <a:p>
            <a:endParaRPr lang="fr-FR" sz="2400"/>
          </a:p>
          <a:p>
            <a:r>
              <a:rPr lang="fr-FR" sz="2400"/>
              <a:t>- </a:t>
            </a:r>
            <a:r>
              <a:rPr lang="fr-FR" sz="2400" b="1">
                <a:latin typeface="Source Sans Pro" panose="020B0503030403020204" pitchFamily="34" charset="0"/>
                <a:ea typeface="Source Sans Pro" panose="020B0503030403020204" pitchFamily="34" charset="0"/>
                <a:cs typeface="+mj-cs"/>
              </a:rPr>
              <a:t>Moyens généraux (691K€)</a:t>
            </a:r>
            <a:endParaRPr lang="fr-FR" sz="2400"/>
          </a:p>
          <a:p>
            <a:endParaRPr lang="fr-FR" sz="2400"/>
          </a:p>
          <a:p>
            <a:r>
              <a:rPr lang="fr-FR" sz="2400"/>
              <a:t>- </a:t>
            </a:r>
            <a:r>
              <a:rPr lang="fr-FR" sz="2400" b="1">
                <a:latin typeface="Source Sans Pro" panose="020B0503030403020204" pitchFamily="34" charset="0"/>
                <a:ea typeface="Source Sans Pro" panose="020B0503030403020204" pitchFamily="34" charset="0"/>
                <a:cs typeface="+mj-cs"/>
              </a:rPr>
              <a:t>Espace public (203K€)</a:t>
            </a:r>
          </a:p>
          <a:p>
            <a:endParaRPr lang="fr-FR" sz="2400"/>
          </a:p>
          <a:p>
            <a:r>
              <a:rPr lang="fr-FR" sz="2400"/>
              <a:t>- </a:t>
            </a:r>
            <a:r>
              <a:rPr lang="fr-FR" sz="2400" b="1">
                <a:latin typeface="Source Sans Pro" panose="020B0503030403020204" pitchFamily="34" charset="0"/>
                <a:ea typeface="Source Sans Pro" panose="020B0503030403020204" pitchFamily="34" charset="0"/>
                <a:cs typeface="+mj-cs"/>
              </a:rPr>
              <a:t>Divers (43K€)</a:t>
            </a:r>
          </a:p>
          <a:p>
            <a:r>
              <a:rPr lang="fr-FR" sz="2400"/>
              <a:t>   </a:t>
            </a:r>
            <a:r>
              <a:rPr lang="fr-FR" sz="2400" i="1"/>
              <a:t>Adhésion AFL 36K€</a:t>
            </a:r>
          </a:p>
          <a:p>
            <a:endParaRPr lang="fr-FR" sz="2400"/>
          </a:p>
        </p:txBody>
      </p:sp>
      <p:sp>
        <p:nvSpPr>
          <p:cNvPr id="8" name="ZoneTexte 7">
            <a:extLst>
              <a:ext uri="{FF2B5EF4-FFF2-40B4-BE49-F238E27FC236}">
                <a16:creationId xmlns:a16="http://schemas.microsoft.com/office/drawing/2014/main" id="{0D22B476-6CBD-62A5-A393-994EC6432452}"/>
              </a:ext>
            </a:extLst>
          </p:cNvPr>
          <p:cNvSpPr txBox="1"/>
          <p:nvPr/>
        </p:nvSpPr>
        <p:spPr>
          <a:xfrm>
            <a:off x="1110343" y="959507"/>
            <a:ext cx="9021209" cy="461665"/>
          </a:xfrm>
          <a:prstGeom prst="rect">
            <a:avLst/>
          </a:prstGeom>
          <a:noFill/>
        </p:spPr>
        <p:txBody>
          <a:bodyPr wrap="square" rtlCol="0">
            <a:spAutoFit/>
          </a:bodyPr>
          <a:lstStyle/>
          <a:p>
            <a:r>
              <a:rPr lang="fr-FR" sz="2400" b="1">
                <a:solidFill>
                  <a:schemeClr val="accent6"/>
                </a:solidFill>
                <a:latin typeface="Source Sans Pro" panose="020B0503030403020204" pitchFamily="34" charset="0"/>
                <a:ea typeface="Source Sans Pro" panose="020B0503030403020204" pitchFamily="34" charset="0"/>
                <a:cs typeface="+mj-cs"/>
              </a:rPr>
              <a:t>Dépenses d’équipement de l’enveloppe courante PPI (1 686K€)</a:t>
            </a:r>
          </a:p>
        </p:txBody>
      </p:sp>
      <p:graphicFrame>
        <p:nvGraphicFramePr>
          <p:cNvPr id="3" name="Graphique 2">
            <a:extLst>
              <a:ext uri="{FF2B5EF4-FFF2-40B4-BE49-F238E27FC236}">
                <a16:creationId xmlns:a16="http://schemas.microsoft.com/office/drawing/2014/main" id="{DE3D86F1-C879-F34E-92E1-3176B9048BD6}"/>
              </a:ext>
            </a:extLst>
          </p:cNvPr>
          <p:cNvGraphicFramePr>
            <a:graphicFrameLocks/>
          </p:cNvGraphicFramePr>
          <p:nvPr>
            <p:extLst>
              <p:ext uri="{D42A27DB-BD31-4B8C-83A1-F6EECF244321}">
                <p14:modId xmlns:p14="http://schemas.microsoft.com/office/powerpoint/2010/main" val="1974447657"/>
              </p:ext>
            </p:extLst>
          </p:nvPr>
        </p:nvGraphicFramePr>
        <p:xfrm>
          <a:off x="-144941" y="2219679"/>
          <a:ext cx="7808596" cy="463832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06145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9DF031-B9FF-9477-2BCA-E2696FA25252}"/>
              </a:ext>
            </a:extLst>
          </p:cNvPr>
          <p:cNvSpPr>
            <a:spLocks noGrp="1"/>
          </p:cNvSpPr>
          <p:nvPr>
            <p:ph type="title"/>
          </p:nvPr>
        </p:nvSpPr>
        <p:spPr>
          <a:xfrm>
            <a:off x="1594254" y="195821"/>
            <a:ext cx="10324370" cy="530332"/>
          </a:xfrm>
        </p:spPr>
        <p:txBody>
          <a:bodyPr>
            <a:noAutofit/>
          </a:bodyPr>
          <a:lstStyle/>
          <a:p>
            <a:pPr algn="ctr"/>
            <a:r>
              <a:rPr lang="fr-FR" sz="3200"/>
              <a:t>Les dépenses d’investissement du budget 2024</a:t>
            </a:r>
            <a:endParaRPr lang="fr-FR" sz="3200" i="1"/>
          </a:p>
        </p:txBody>
      </p:sp>
      <p:sp>
        <p:nvSpPr>
          <p:cNvPr id="7" name="ZoneTexte 6">
            <a:extLst>
              <a:ext uri="{FF2B5EF4-FFF2-40B4-BE49-F238E27FC236}">
                <a16:creationId xmlns:a16="http://schemas.microsoft.com/office/drawing/2014/main" id="{D04CBBE7-7DEB-D916-9105-266D3668DC95}"/>
              </a:ext>
            </a:extLst>
          </p:cNvPr>
          <p:cNvSpPr txBox="1"/>
          <p:nvPr/>
        </p:nvSpPr>
        <p:spPr>
          <a:xfrm>
            <a:off x="6677315" y="2054635"/>
            <a:ext cx="6908474" cy="4093428"/>
          </a:xfrm>
          <a:prstGeom prst="rect">
            <a:avLst/>
          </a:prstGeom>
          <a:noFill/>
        </p:spPr>
        <p:txBody>
          <a:bodyPr wrap="square" rtlCol="0">
            <a:spAutoFit/>
          </a:bodyPr>
          <a:lstStyle/>
          <a:p>
            <a:r>
              <a:rPr lang="fr-FR" sz="2000" b="1"/>
              <a:t>- Programme Bourg </a:t>
            </a:r>
            <a:r>
              <a:rPr lang="fr-FR" sz="2000" b="1">
                <a:latin typeface="Source Sans Pro" panose="020B0503030403020204" pitchFamily="34" charset="0"/>
                <a:ea typeface="Source Sans Pro" panose="020B0503030403020204" pitchFamily="34" charset="0"/>
                <a:cs typeface="+mj-cs"/>
              </a:rPr>
              <a:t>(3 771K€) </a:t>
            </a:r>
            <a:endParaRPr lang="fr-FR" sz="2000"/>
          </a:p>
          <a:p>
            <a:endParaRPr lang="fr-FR" sz="2000"/>
          </a:p>
          <a:p>
            <a:r>
              <a:rPr lang="fr-FR" sz="2000"/>
              <a:t>- </a:t>
            </a:r>
            <a:r>
              <a:rPr lang="fr-FR" sz="2000" b="1">
                <a:latin typeface="Source Sans Pro" panose="020B0503030403020204" pitchFamily="34" charset="0"/>
                <a:ea typeface="Source Sans Pro" panose="020B0503030403020204" pitchFamily="34" charset="0"/>
                <a:cs typeface="+mj-cs"/>
              </a:rPr>
              <a:t>Programme Dojo (672K€)</a:t>
            </a:r>
            <a:endParaRPr lang="fr-FR" sz="2000"/>
          </a:p>
          <a:p>
            <a:endParaRPr lang="fr-FR" sz="2000"/>
          </a:p>
          <a:p>
            <a:r>
              <a:rPr lang="fr-FR" sz="2000"/>
              <a:t>- </a:t>
            </a:r>
            <a:r>
              <a:rPr lang="fr-FR" sz="2000" b="1">
                <a:latin typeface="Source Sans Pro" panose="020B0503030403020204" pitchFamily="34" charset="0"/>
                <a:ea typeface="Source Sans Pro" panose="020B0503030403020204" pitchFamily="34" charset="0"/>
                <a:cs typeface="+mj-cs"/>
              </a:rPr>
              <a:t>Programme Métropole (536K€)</a:t>
            </a:r>
          </a:p>
          <a:p>
            <a:endParaRPr lang="fr-FR" sz="2000"/>
          </a:p>
          <a:p>
            <a:r>
              <a:rPr lang="fr-FR" sz="2000"/>
              <a:t>- </a:t>
            </a:r>
            <a:r>
              <a:rPr lang="fr-FR" sz="2000" b="1">
                <a:latin typeface="Source Sans Pro" panose="020B0503030403020204" pitchFamily="34" charset="0"/>
                <a:ea typeface="Source Sans Pro" panose="020B0503030403020204" pitchFamily="34" charset="0"/>
                <a:cs typeface="+mj-cs"/>
              </a:rPr>
              <a:t>Programme Transition espace public (504K€)</a:t>
            </a:r>
          </a:p>
          <a:p>
            <a:endParaRPr lang="fr-FR" sz="2000" b="1">
              <a:latin typeface="Source Sans Pro" panose="020B0503030403020204" pitchFamily="34" charset="0"/>
              <a:ea typeface="Source Sans Pro" panose="020B0503030403020204" pitchFamily="34" charset="0"/>
              <a:cs typeface="+mj-cs"/>
            </a:endParaRPr>
          </a:p>
          <a:p>
            <a:r>
              <a:rPr lang="fr-FR" sz="2000"/>
              <a:t>- </a:t>
            </a:r>
            <a:r>
              <a:rPr lang="fr-FR" sz="2000" b="1">
                <a:latin typeface="Source Sans Pro" panose="020B0503030403020204" pitchFamily="34" charset="0"/>
                <a:ea typeface="Source Sans Pro" panose="020B0503030403020204" pitchFamily="34" charset="0"/>
                <a:cs typeface="+mj-cs"/>
              </a:rPr>
              <a:t>Programme Bâti (749K€)</a:t>
            </a:r>
          </a:p>
          <a:p>
            <a:endParaRPr lang="fr-FR" sz="2000" b="1">
              <a:latin typeface="Source Sans Pro" panose="020B0503030403020204" pitchFamily="34" charset="0"/>
              <a:ea typeface="Source Sans Pro" panose="020B0503030403020204" pitchFamily="34" charset="0"/>
              <a:cs typeface="+mj-cs"/>
            </a:endParaRPr>
          </a:p>
          <a:p>
            <a:r>
              <a:rPr lang="fr-FR" sz="2000"/>
              <a:t>- </a:t>
            </a:r>
            <a:r>
              <a:rPr lang="fr-FR" sz="2000" b="1">
                <a:latin typeface="Source Sans Pro" panose="020B0503030403020204" pitchFamily="34" charset="0"/>
                <a:ea typeface="Source Sans Pro" panose="020B0503030403020204" pitchFamily="34" charset="0"/>
                <a:cs typeface="+mj-cs"/>
              </a:rPr>
              <a:t>Programme Equipement (521K€)</a:t>
            </a:r>
          </a:p>
          <a:p>
            <a:endParaRPr lang="fr-FR" sz="2000" b="1">
              <a:latin typeface="Source Sans Pro" panose="020B0503030403020204" pitchFamily="34" charset="0"/>
              <a:ea typeface="Source Sans Pro" panose="020B0503030403020204" pitchFamily="34" charset="0"/>
              <a:cs typeface="+mj-cs"/>
            </a:endParaRPr>
          </a:p>
          <a:p>
            <a:endParaRPr lang="fr-FR" sz="2000"/>
          </a:p>
        </p:txBody>
      </p:sp>
      <p:sp>
        <p:nvSpPr>
          <p:cNvPr id="8" name="ZoneTexte 7">
            <a:extLst>
              <a:ext uri="{FF2B5EF4-FFF2-40B4-BE49-F238E27FC236}">
                <a16:creationId xmlns:a16="http://schemas.microsoft.com/office/drawing/2014/main" id="{0D22B476-6CBD-62A5-A393-994EC6432452}"/>
              </a:ext>
            </a:extLst>
          </p:cNvPr>
          <p:cNvSpPr txBox="1"/>
          <p:nvPr/>
        </p:nvSpPr>
        <p:spPr>
          <a:xfrm>
            <a:off x="1110343" y="959507"/>
            <a:ext cx="9021209" cy="461665"/>
          </a:xfrm>
          <a:prstGeom prst="rect">
            <a:avLst/>
          </a:prstGeom>
          <a:noFill/>
        </p:spPr>
        <p:txBody>
          <a:bodyPr wrap="square" rtlCol="0">
            <a:spAutoFit/>
          </a:bodyPr>
          <a:lstStyle/>
          <a:p>
            <a:r>
              <a:rPr lang="fr-FR" sz="2400" b="1">
                <a:solidFill>
                  <a:schemeClr val="accent6"/>
                </a:solidFill>
                <a:latin typeface="Source Sans Pro" panose="020B0503030403020204" pitchFamily="34" charset="0"/>
                <a:ea typeface="Source Sans Pro" panose="020B0503030403020204" pitchFamily="34" charset="0"/>
                <a:cs typeface="+mj-cs"/>
              </a:rPr>
              <a:t>Dépenses d’équipement gérées en APCP (6 754K€)</a:t>
            </a:r>
          </a:p>
        </p:txBody>
      </p:sp>
      <p:graphicFrame>
        <p:nvGraphicFramePr>
          <p:cNvPr id="4" name="Graphique 3">
            <a:extLst>
              <a:ext uri="{FF2B5EF4-FFF2-40B4-BE49-F238E27FC236}">
                <a16:creationId xmlns:a16="http://schemas.microsoft.com/office/drawing/2014/main" id="{C446A10B-F3C2-88DF-CA57-26208B784112}"/>
              </a:ext>
            </a:extLst>
          </p:cNvPr>
          <p:cNvGraphicFramePr>
            <a:graphicFrameLocks/>
          </p:cNvGraphicFramePr>
          <p:nvPr>
            <p:extLst>
              <p:ext uri="{D42A27DB-BD31-4B8C-83A1-F6EECF244321}">
                <p14:modId xmlns:p14="http://schemas.microsoft.com/office/powerpoint/2010/main" val="3599369186"/>
              </p:ext>
            </p:extLst>
          </p:nvPr>
        </p:nvGraphicFramePr>
        <p:xfrm>
          <a:off x="327660" y="1654526"/>
          <a:ext cx="5768340" cy="489364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05818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9DF031-B9FF-9477-2BCA-E2696FA25252}"/>
              </a:ext>
            </a:extLst>
          </p:cNvPr>
          <p:cNvSpPr>
            <a:spLocks noGrp="1"/>
          </p:cNvSpPr>
          <p:nvPr>
            <p:ph type="title"/>
          </p:nvPr>
        </p:nvSpPr>
        <p:spPr>
          <a:xfrm>
            <a:off x="1594254" y="195821"/>
            <a:ext cx="10324370" cy="530332"/>
          </a:xfrm>
        </p:spPr>
        <p:txBody>
          <a:bodyPr>
            <a:noAutofit/>
          </a:bodyPr>
          <a:lstStyle/>
          <a:p>
            <a:pPr algn="ctr"/>
            <a:r>
              <a:rPr lang="fr-FR" sz="3200"/>
              <a:t>Les dépenses d’investissement du budget 2024</a:t>
            </a:r>
            <a:endParaRPr lang="fr-FR" sz="3200" i="1"/>
          </a:p>
        </p:txBody>
      </p:sp>
      <p:sp>
        <p:nvSpPr>
          <p:cNvPr id="8" name="ZoneTexte 7">
            <a:extLst>
              <a:ext uri="{FF2B5EF4-FFF2-40B4-BE49-F238E27FC236}">
                <a16:creationId xmlns:a16="http://schemas.microsoft.com/office/drawing/2014/main" id="{0D22B476-6CBD-62A5-A393-994EC6432452}"/>
              </a:ext>
            </a:extLst>
          </p:cNvPr>
          <p:cNvSpPr txBox="1"/>
          <p:nvPr/>
        </p:nvSpPr>
        <p:spPr>
          <a:xfrm>
            <a:off x="1110343" y="959507"/>
            <a:ext cx="8395607" cy="830997"/>
          </a:xfrm>
          <a:prstGeom prst="rect">
            <a:avLst/>
          </a:prstGeom>
          <a:noFill/>
        </p:spPr>
        <p:txBody>
          <a:bodyPr wrap="square" rtlCol="0">
            <a:spAutoFit/>
          </a:bodyPr>
          <a:lstStyle/>
          <a:p>
            <a:r>
              <a:rPr lang="fr-FR" sz="2400" b="1">
                <a:solidFill>
                  <a:schemeClr val="accent6"/>
                </a:solidFill>
                <a:latin typeface="Source Sans Pro" panose="020B0503030403020204" pitchFamily="34" charset="0"/>
                <a:ea typeface="Source Sans Pro" panose="020B0503030403020204" pitchFamily="34" charset="0"/>
                <a:cs typeface="+mj-cs"/>
              </a:rPr>
              <a:t>Remboursement du capital de la dette (2 115K€)</a:t>
            </a:r>
          </a:p>
          <a:p>
            <a:r>
              <a:rPr lang="fr-FR" sz="2400" b="1" i="1"/>
              <a:t>+ 5,5% par rapport au BP2023</a:t>
            </a:r>
          </a:p>
        </p:txBody>
      </p:sp>
      <p:graphicFrame>
        <p:nvGraphicFramePr>
          <p:cNvPr id="4" name="Graphique 3">
            <a:extLst>
              <a:ext uri="{FF2B5EF4-FFF2-40B4-BE49-F238E27FC236}">
                <a16:creationId xmlns:a16="http://schemas.microsoft.com/office/drawing/2014/main" id="{AA196146-2631-84D2-96F4-26D57302BCCF}"/>
              </a:ext>
            </a:extLst>
          </p:cNvPr>
          <p:cNvGraphicFramePr>
            <a:graphicFrameLocks/>
          </p:cNvGraphicFramePr>
          <p:nvPr>
            <p:extLst>
              <p:ext uri="{D42A27DB-BD31-4B8C-83A1-F6EECF244321}">
                <p14:modId xmlns:p14="http://schemas.microsoft.com/office/powerpoint/2010/main" val="1041220358"/>
              </p:ext>
            </p:extLst>
          </p:nvPr>
        </p:nvGraphicFramePr>
        <p:xfrm>
          <a:off x="191316" y="2068678"/>
          <a:ext cx="6038034" cy="3935533"/>
        </p:xfrm>
        <a:graphic>
          <a:graphicData uri="http://schemas.openxmlformats.org/drawingml/2006/chart">
            <c:chart xmlns:c="http://schemas.openxmlformats.org/drawingml/2006/chart" xmlns:r="http://schemas.openxmlformats.org/officeDocument/2006/relationships" r:id="rId3"/>
          </a:graphicData>
        </a:graphic>
      </p:graphicFrame>
      <p:sp>
        <p:nvSpPr>
          <p:cNvPr id="5" name="ZoneTexte 4">
            <a:extLst>
              <a:ext uri="{FF2B5EF4-FFF2-40B4-BE49-F238E27FC236}">
                <a16:creationId xmlns:a16="http://schemas.microsoft.com/office/drawing/2014/main" id="{9A8B47E9-B76C-ABAC-A146-F1D4EAC63359}"/>
              </a:ext>
            </a:extLst>
          </p:cNvPr>
          <p:cNvSpPr txBox="1"/>
          <p:nvPr/>
        </p:nvSpPr>
        <p:spPr>
          <a:xfrm>
            <a:off x="6096000" y="2512951"/>
            <a:ext cx="7702263" cy="2800767"/>
          </a:xfrm>
          <a:prstGeom prst="rect">
            <a:avLst/>
          </a:prstGeom>
          <a:noFill/>
        </p:spPr>
        <p:txBody>
          <a:bodyPr wrap="square" rtlCol="0">
            <a:spAutoFit/>
          </a:bodyPr>
          <a:lstStyle/>
          <a:p>
            <a:r>
              <a:rPr lang="fr-FR" sz="2200" b="1"/>
              <a:t>- Emprunts classiques </a:t>
            </a:r>
            <a:r>
              <a:rPr lang="fr-FR" sz="2200" b="1">
                <a:latin typeface="Source Sans Pro" panose="020B0503030403020204" pitchFamily="34" charset="0"/>
                <a:ea typeface="Source Sans Pro" panose="020B0503030403020204" pitchFamily="34" charset="0"/>
                <a:cs typeface="+mj-cs"/>
              </a:rPr>
              <a:t>(1 725K€) </a:t>
            </a:r>
            <a:endParaRPr lang="fr-FR" sz="2200"/>
          </a:p>
          <a:p>
            <a:endParaRPr lang="fr-FR" sz="2200"/>
          </a:p>
          <a:p>
            <a:r>
              <a:rPr lang="fr-FR" sz="2200"/>
              <a:t>- </a:t>
            </a:r>
            <a:r>
              <a:rPr lang="fr-FR" sz="2200" b="1"/>
              <a:t>Emprunts classiques « Ajustement 2023 » </a:t>
            </a:r>
            <a:r>
              <a:rPr lang="fr-FR" sz="2200" b="1">
                <a:latin typeface="Source Sans Pro" panose="020B0503030403020204" pitchFamily="34" charset="0"/>
                <a:ea typeface="Source Sans Pro" panose="020B0503030403020204" pitchFamily="34" charset="0"/>
                <a:cs typeface="+mj-cs"/>
              </a:rPr>
              <a:t>(110K€)</a:t>
            </a:r>
            <a:endParaRPr lang="fr-FR" sz="2200"/>
          </a:p>
          <a:p>
            <a:endParaRPr lang="fr-FR" sz="2200"/>
          </a:p>
          <a:p>
            <a:r>
              <a:rPr lang="fr-FR" sz="2200"/>
              <a:t>- </a:t>
            </a:r>
            <a:r>
              <a:rPr lang="fr-FR" sz="2200" b="1">
                <a:latin typeface="Source Sans Pro" panose="020B0503030403020204" pitchFamily="34" charset="0"/>
                <a:ea typeface="Source Sans Pro" panose="020B0503030403020204" pitchFamily="34" charset="0"/>
                <a:cs typeface="+mj-cs"/>
              </a:rPr>
              <a:t>Emprunts revolving (265K€)</a:t>
            </a:r>
          </a:p>
          <a:p>
            <a:endParaRPr lang="fr-FR" sz="2200"/>
          </a:p>
          <a:p>
            <a:r>
              <a:rPr lang="fr-FR" sz="2200"/>
              <a:t>- </a:t>
            </a:r>
            <a:r>
              <a:rPr lang="fr-FR" sz="2200" b="1">
                <a:latin typeface="Source Sans Pro" panose="020B0503030403020204" pitchFamily="34" charset="0"/>
                <a:ea typeface="Source Sans Pro" panose="020B0503030403020204" pitchFamily="34" charset="0"/>
                <a:cs typeface="+mj-cs"/>
              </a:rPr>
              <a:t>Emprunt CAF (15K€)</a:t>
            </a:r>
          </a:p>
          <a:p>
            <a:endParaRPr lang="fr-FR" sz="2200"/>
          </a:p>
        </p:txBody>
      </p:sp>
    </p:spTree>
    <p:extLst>
      <p:ext uri="{BB962C8B-B14F-4D97-AF65-F5344CB8AC3E}">
        <p14:creationId xmlns:p14="http://schemas.microsoft.com/office/powerpoint/2010/main" val="2784238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75F4D931-FC15-7728-9EC8-D2AEC48FA056}"/>
              </a:ext>
            </a:extLst>
          </p:cNvPr>
          <p:cNvSpPr txBox="1"/>
          <p:nvPr/>
        </p:nvSpPr>
        <p:spPr>
          <a:xfrm>
            <a:off x="1375955" y="304801"/>
            <a:ext cx="10294428" cy="6001643"/>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fr-FR" sz="2400" b="1" u="sng" dirty="0">
                <a:solidFill>
                  <a:srgbClr val="0080AA"/>
                </a:solidFill>
                <a:latin typeface="Source Sans Pro" panose="020B0503030403020204" pitchFamily="34" charset="0"/>
                <a:ea typeface="Source Sans Pro" panose="020B0503030403020204" pitchFamily="34" charset="0"/>
                <a:cs typeface="+mj-cs"/>
              </a:rPr>
              <a:t>Focus sur le stock dette ou capital restant  dû CRD</a:t>
            </a:r>
          </a:p>
          <a:p>
            <a:r>
              <a:rPr lang="fr-FR" sz="2400" dirty="0">
                <a:solidFill>
                  <a:srgbClr val="0080AA"/>
                </a:solidFill>
                <a:latin typeface="Source Sans Pro" panose="020B0503030403020204" pitchFamily="34" charset="0"/>
                <a:ea typeface="Source Sans Pro" panose="020B0503030403020204" pitchFamily="34" charset="0"/>
                <a:cs typeface="+mj-cs"/>
              </a:rPr>
              <a:t>Stock Dette ou CRD 			</a:t>
            </a:r>
            <a:r>
              <a:rPr lang="fr-FR" sz="2400" b="1" dirty="0">
                <a:solidFill>
                  <a:srgbClr val="0080AA"/>
                </a:solidFill>
                <a:latin typeface="Source Sans Pro" panose="020B0503030403020204" pitchFamily="34" charset="0"/>
                <a:ea typeface="Source Sans Pro" panose="020B0503030403020204" pitchFamily="34" charset="0"/>
                <a:cs typeface="+mj-cs"/>
              </a:rPr>
              <a:t>au 31/12/2023             </a:t>
            </a:r>
            <a:r>
              <a:rPr lang="fr-FR" sz="2400" dirty="0">
                <a:solidFill>
                  <a:srgbClr val="0080AA"/>
                </a:solidFill>
                <a:latin typeface="Source Sans Pro" panose="020B0503030403020204" pitchFamily="34" charset="0"/>
                <a:ea typeface="Source Sans Pro" panose="020B0503030403020204" pitchFamily="34" charset="0"/>
                <a:cs typeface="+mj-cs"/>
              </a:rPr>
              <a:t>		</a:t>
            </a:r>
            <a:r>
              <a:rPr lang="fr-FR" sz="2400" b="1" dirty="0">
                <a:solidFill>
                  <a:srgbClr val="0080AA"/>
                </a:solidFill>
                <a:latin typeface="Source Sans Pro" panose="020B0503030403020204" pitchFamily="34" charset="0"/>
                <a:ea typeface="Source Sans Pro" panose="020B0503030403020204" pitchFamily="34" charset="0"/>
                <a:cs typeface="+mj-cs"/>
              </a:rPr>
              <a:t>11 745 246 €</a:t>
            </a:r>
          </a:p>
          <a:p>
            <a:pPr marL="342900" indent="-342900">
              <a:buFontTx/>
              <a:buChar char="-"/>
            </a:pPr>
            <a:r>
              <a:rPr lang="fr-FR" sz="2400" dirty="0">
                <a:solidFill>
                  <a:srgbClr val="0080AA"/>
                </a:solidFill>
                <a:latin typeface="Source Sans Pro" panose="020B0503030403020204" pitchFamily="34" charset="0"/>
                <a:ea typeface="Source Sans Pro" panose="020B0503030403020204" pitchFamily="34" charset="0"/>
                <a:cs typeface="+mj-cs"/>
              </a:rPr>
              <a:t>Emprunt prévisionnel 2024                                7 315 000€</a:t>
            </a:r>
          </a:p>
          <a:p>
            <a:pPr marL="342900" indent="-342900">
              <a:buFontTx/>
              <a:buChar char="-"/>
            </a:pPr>
            <a:r>
              <a:rPr lang="fr-FR" sz="2400" dirty="0">
                <a:solidFill>
                  <a:srgbClr val="0080AA"/>
                </a:solidFill>
                <a:latin typeface="Source Sans Pro" panose="020B0503030403020204" pitchFamily="34" charset="0"/>
                <a:ea typeface="Source Sans Pro" panose="020B0503030403020204" pitchFamily="34" charset="0"/>
                <a:cs typeface="+mj-cs"/>
              </a:rPr>
              <a:t>Remboursement prévisionnel de capital     2 115 000€</a:t>
            </a:r>
          </a:p>
          <a:p>
            <a:endParaRPr lang="fr-FR" sz="2400" dirty="0">
              <a:solidFill>
                <a:srgbClr val="0080AA"/>
              </a:solidFill>
              <a:latin typeface="Source Sans Pro" panose="020B0503030403020204" pitchFamily="34" charset="0"/>
              <a:ea typeface="Source Sans Pro" panose="020B0503030403020204" pitchFamily="34" charset="0"/>
              <a:cs typeface="+mj-cs"/>
            </a:endParaRPr>
          </a:p>
          <a:p>
            <a:r>
              <a:rPr lang="fr-FR" sz="2400" dirty="0">
                <a:solidFill>
                  <a:srgbClr val="0080AA"/>
                </a:solidFill>
                <a:latin typeface="Source Sans Pro" panose="020B0503030403020204" pitchFamily="34" charset="0"/>
                <a:ea typeface="Source Sans Pro" panose="020B0503030403020204" pitchFamily="34" charset="0"/>
                <a:cs typeface="+mj-cs"/>
              </a:rPr>
              <a:t>Stock dette ou CRD prévisionnel 	</a:t>
            </a:r>
            <a:r>
              <a:rPr lang="fr-FR" sz="2400" b="1" dirty="0">
                <a:solidFill>
                  <a:srgbClr val="0080AA"/>
                </a:solidFill>
                <a:latin typeface="Source Sans Pro" panose="020B0503030403020204" pitchFamily="34" charset="0"/>
                <a:ea typeface="Source Sans Pro" panose="020B0503030403020204" pitchFamily="34" charset="0"/>
                <a:cs typeface="+mj-cs"/>
              </a:rPr>
              <a:t>au 31/12/2024                               16 945 246€</a:t>
            </a:r>
          </a:p>
          <a:p>
            <a:endParaRPr lang="fr-FR" sz="2400" dirty="0">
              <a:solidFill>
                <a:srgbClr val="0080AA"/>
              </a:solidFill>
              <a:latin typeface="Source Sans Pro" panose="020B0503030403020204" pitchFamily="34" charset="0"/>
              <a:ea typeface="Source Sans Pro" panose="020B0503030403020204" pitchFamily="34" charset="0"/>
              <a:cs typeface="+mj-cs"/>
            </a:endParaRPr>
          </a:p>
          <a:p>
            <a:endParaRPr lang="fr-FR" sz="2400" dirty="0">
              <a:solidFill>
                <a:srgbClr val="0080AA"/>
              </a:solidFill>
              <a:latin typeface="Source Sans Pro" panose="020B0503030403020204" pitchFamily="34" charset="0"/>
              <a:ea typeface="Source Sans Pro" panose="020B0503030403020204" pitchFamily="34" charset="0"/>
              <a:cs typeface="+mj-cs"/>
            </a:endParaRPr>
          </a:p>
          <a:p>
            <a:endParaRPr lang="fr-FR" sz="2400" dirty="0">
              <a:solidFill>
                <a:srgbClr val="0080AA"/>
              </a:solidFill>
              <a:latin typeface="Source Sans Pro" panose="020B0503030403020204" pitchFamily="34" charset="0"/>
              <a:ea typeface="Source Sans Pro" panose="020B0503030403020204" pitchFamily="34" charset="0"/>
              <a:cs typeface="+mj-cs"/>
            </a:endParaRPr>
          </a:p>
          <a:p>
            <a:r>
              <a:rPr lang="fr-FR" sz="2400" b="1" u="sng" dirty="0">
                <a:solidFill>
                  <a:srgbClr val="0080AA"/>
                </a:solidFill>
                <a:latin typeface="Source Sans Pro" panose="020B0503030403020204" pitchFamily="34" charset="0"/>
                <a:ea typeface="Source Sans Pro" panose="020B0503030403020204" pitchFamily="34" charset="0"/>
                <a:cs typeface="+mj-cs"/>
              </a:rPr>
              <a:t>Récapitulatif du budget 2024 </a:t>
            </a:r>
          </a:p>
          <a:p>
            <a:r>
              <a:rPr lang="fr-FR" sz="2400" dirty="0">
                <a:solidFill>
                  <a:srgbClr val="0080AA"/>
                </a:solidFill>
                <a:latin typeface="Source Sans Pro" panose="020B0503030403020204" pitchFamily="34" charset="0"/>
                <a:ea typeface="Source Sans Pro" panose="020B0503030403020204" pitchFamily="34" charset="0"/>
                <a:cs typeface="+mj-cs"/>
              </a:rPr>
              <a:t>Le Budget de </a:t>
            </a:r>
            <a:r>
              <a:rPr lang="fr-FR" sz="2400" b="1" dirty="0">
                <a:solidFill>
                  <a:srgbClr val="0080AA"/>
                </a:solidFill>
                <a:latin typeface="Source Sans Pro" panose="020B0503030403020204" pitchFamily="34" charset="0"/>
                <a:ea typeface="Source Sans Pro" panose="020B0503030403020204" pitchFamily="34" charset="0"/>
                <a:cs typeface="+mj-cs"/>
              </a:rPr>
              <a:t>fonctionnement</a:t>
            </a:r>
            <a:r>
              <a:rPr lang="fr-FR" sz="2400" dirty="0">
                <a:solidFill>
                  <a:srgbClr val="0080AA"/>
                </a:solidFill>
                <a:latin typeface="Source Sans Pro" panose="020B0503030403020204" pitchFamily="34" charset="0"/>
                <a:ea typeface="Source Sans Pro" panose="020B0503030403020204" pitchFamily="34" charset="0"/>
                <a:cs typeface="+mj-cs"/>
              </a:rPr>
              <a:t> proposé est à hauteur de  </a:t>
            </a:r>
            <a:r>
              <a:rPr lang="fr-FR" sz="2400" b="1" dirty="0">
                <a:solidFill>
                  <a:srgbClr val="0080AA"/>
                </a:solidFill>
                <a:latin typeface="Source Sans Pro" panose="020B0503030403020204" pitchFamily="34" charset="0"/>
                <a:ea typeface="Source Sans Pro" panose="020B0503030403020204" pitchFamily="34" charset="0"/>
                <a:cs typeface="+mj-cs"/>
              </a:rPr>
              <a:t>23 395 228 € </a:t>
            </a:r>
            <a:r>
              <a:rPr lang="fr-FR" sz="2400" dirty="0">
                <a:solidFill>
                  <a:srgbClr val="0080AA"/>
                </a:solidFill>
                <a:latin typeface="Source Sans Pro" panose="020B0503030403020204" pitchFamily="34" charset="0"/>
                <a:ea typeface="Source Sans Pro" panose="020B0503030403020204" pitchFamily="34" charset="0"/>
                <a:cs typeface="+mj-cs"/>
              </a:rPr>
              <a:t>en hausse de 2,3 % par rapport à budget 2023,</a:t>
            </a:r>
            <a:br>
              <a:rPr lang="fr-FR" sz="2400" dirty="0">
                <a:solidFill>
                  <a:srgbClr val="0080AA"/>
                </a:solidFill>
                <a:latin typeface="Source Sans Pro" panose="020B0503030403020204" pitchFamily="34" charset="0"/>
                <a:ea typeface="Source Sans Pro" panose="020B0503030403020204" pitchFamily="34" charset="0"/>
                <a:cs typeface="+mj-cs"/>
              </a:rPr>
            </a:br>
            <a:br>
              <a:rPr lang="fr-FR" sz="2400" dirty="0">
                <a:solidFill>
                  <a:srgbClr val="0080AA"/>
                </a:solidFill>
                <a:latin typeface="Source Sans Pro" panose="020B0503030403020204" pitchFamily="34" charset="0"/>
                <a:ea typeface="Source Sans Pro" panose="020B0503030403020204" pitchFamily="34" charset="0"/>
                <a:cs typeface="+mj-cs"/>
              </a:rPr>
            </a:br>
            <a:r>
              <a:rPr lang="fr-FR" sz="2400" dirty="0">
                <a:solidFill>
                  <a:srgbClr val="0080AA"/>
                </a:solidFill>
                <a:latin typeface="Source Sans Pro" panose="020B0503030403020204" pitchFamily="34" charset="0"/>
                <a:ea typeface="Source Sans Pro" panose="020B0503030403020204" pitchFamily="34" charset="0"/>
                <a:cs typeface="+mj-cs"/>
              </a:rPr>
              <a:t>Le Budget </a:t>
            </a:r>
            <a:r>
              <a:rPr lang="fr-FR" sz="2400" b="1" dirty="0">
                <a:solidFill>
                  <a:srgbClr val="0080AA"/>
                </a:solidFill>
                <a:latin typeface="Source Sans Pro" panose="020B0503030403020204" pitchFamily="34" charset="0"/>
                <a:ea typeface="Source Sans Pro" panose="020B0503030403020204" pitchFamily="34" charset="0"/>
                <a:cs typeface="+mj-cs"/>
              </a:rPr>
              <a:t>d’investissement </a:t>
            </a:r>
            <a:r>
              <a:rPr lang="fr-FR" sz="2400" dirty="0">
                <a:solidFill>
                  <a:srgbClr val="0080AA"/>
                </a:solidFill>
                <a:latin typeface="Source Sans Pro" panose="020B0503030403020204" pitchFamily="34" charset="0"/>
                <a:ea typeface="Source Sans Pro" panose="020B0503030403020204" pitchFamily="34" charset="0"/>
                <a:cs typeface="+mj-cs"/>
              </a:rPr>
              <a:t>proposé est à hauteur </a:t>
            </a:r>
            <a:r>
              <a:rPr lang="fr-FR" sz="2400" b="1" dirty="0">
                <a:solidFill>
                  <a:srgbClr val="0080AA"/>
                </a:solidFill>
                <a:latin typeface="Source Sans Pro" panose="020B0503030403020204" pitchFamily="34" charset="0"/>
                <a:ea typeface="Source Sans Pro" panose="020B0503030403020204" pitchFamily="34" charset="0"/>
                <a:cs typeface="+mj-cs"/>
              </a:rPr>
              <a:t>de 12 919 443 </a:t>
            </a:r>
            <a:r>
              <a:rPr lang="fr-FR" sz="2400" dirty="0">
                <a:solidFill>
                  <a:srgbClr val="0080AA"/>
                </a:solidFill>
                <a:latin typeface="Source Sans Pro" panose="020B0503030403020204" pitchFamily="34" charset="0"/>
                <a:ea typeface="Source Sans Pro" panose="020B0503030403020204" pitchFamily="34" charset="0"/>
                <a:cs typeface="+mj-cs"/>
              </a:rPr>
              <a:t>€ en hausse de 54,9 % par rapport au budget 2023 ,  il inclut un emprunt d’équilibre à hauteur de  7 315 000 €</a:t>
            </a:r>
          </a:p>
        </p:txBody>
      </p:sp>
    </p:spTree>
    <p:extLst>
      <p:ext uri="{BB962C8B-B14F-4D97-AF65-F5344CB8AC3E}">
        <p14:creationId xmlns:p14="http://schemas.microsoft.com/office/powerpoint/2010/main" val="4250612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18F78B9A-A204-DB3B-6B49-89FDD2E14A41}"/>
              </a:ext>
            </a:extLst>
          </p:cNvPr>
          <p:cNvSpPr>
            <a:spLocks noGrp="1"/>
          </p:cNvSpPr>
          <p:nvPr>
            <p:ph type="title"/>
          </p:nvPr>
        </p:nvSpPr>
        <p:spPr>
          <a:xfrm>
            <a:off x="1031887" y="187224"/>
            <a:ext cx="11160083" cy="1184376"/>
          </a:xfrm>
        </p:spPr>
        <p:txBody>
          <a:bodyPr>
            <a:noAutofit/>
          </a:bodyPr>
          <a:lstStyle/>
          <a:p>
            <a:r>
              <a:rPr lang="fr-FR" sz="3200" dirty="0"/>
              <a:t>Les principes directeurs du budget 2024 </a:t>
            </a:r>
            <a:br>
              <a:rPr lang="fr-FR" sz="3200" dirty="0"/>
            </a:br>
            <a:r>
              <a:rPr lang="fr-FR" sz="3200" i="1" dirty="0"/>
              <a:t>Traduction </a:t>
            </a:r>
            <a:r>
              <a:rPr lang="fr-FR" sz="3200" b="1" i="1" dirty="0"/>
              <a:t>du Rapport d’Orientations Budgétaires 2024  </a:t>
            </a:r>
            <a:endParaRPr lang="fr-FR" sz="3200" i="1" dirty="0"/>
          </a:p>
        </p:txBody>
      </p:sp>
      <p:sp>
        <p:nvSpPr>
          <p:cNvPr id="4" name="Espace réservé du contenu 2">
            <a:extLst>
              <a:ext uri="{FF2B5EF4-FFF2-40B4-BE49-F238E27FC236}">
                <a16:creationId xmlns:a16="http://schemas.microsoft.com/office/drawing/2014/main" id="{C2C74ED4-610E-1E7A-9493-3379454F0675}"/>
              </a:ext>
            </a:extLst>
          </p:cNvPr>
          <p:cNvSpPr>
            <a:spLocks noGrp="1"/>
          </p:cNvSpPr>
          <p:nvPr>
            <p:ph idx="1"/>
          </p:nvPr>
        </p:nvSpPr>
        <p:spPr>
          <a:xfrm>
            <a:off x="1397000" y="1509364"/>
            <a:ext cx="10661375" cy="4853008"/>
          </a:xfrm>
        </p:spPr>
        <p:txBody>
          <a:bodyPr vert="horz" lIns="91440" tIns="45720" rIns="91440" bIns="45720" rtlCol="0" anchor="t">
            <a:normAutofit/>
          </a:bodyPr>
          <a:lstStyle/>
          <a:p>
            <a:pPr>
              <a:buFontTx/>
              <a:buChar char="-"/>
            </a:pPr>
            <a:r>
              <a:rPr lang="fr-FR">
                <a:latin typeface="Source Sans Pro"/>
                <a:ea typeface="Source Sans Pro"/>
              </a:rPr>
              <a:t>Volonté de </a:t>
            </a:r>
            <a:r>
              <a:rPr lang="fr-FR" b="1">
                <a:latin typeface="Source Sans Pro"/>
                <a:ea typeface="Source Sans Pro"/>
              </a:rPr>
              <a:t>maintenir une action ambitieuse </a:t>
            </a:r>
            <a:r>
              <a:rPr lang="fr-FR">
                <a:latin typeface="Source Sans Pro"/>
                <a:ea typeface="Source Sans Pro"/>
              </a:rPr>
              <a:t>au profit des Eybinoises et Eybinois</a:t>
            </a:r>
          </a:p>
          <a:p>
            <a:pPr>
              <a:buFontTx/>
              <a:buChar char="-"/>
            </a:pPr>
            <a:r>
              <a:rPr lang="fr-FR" b="1">
                <a:latin typeface="Source Sans Pro"/>
                <a:ea typeface="Source Sans Pro"/>
              </a:rPr>
              <a:t>Ne pas augmenter le taux d’imposition</a:t>
            </a:r>
          </a:p>
          <a:p>
            <a:pPr>
              <a:buFontTx/>
              <a:buChar char="-"/>
            </a:pPr>
            <a:r>
              <a:rPr lang="fr-FR" b="1"/>
              <a:t>Préserver la capacité d’autofinancement </a:t>
            </a:r>
            <a:r>
              <a:rPr lang="fr-FR"/>
              <a:t>de la commune par la maitrise des dépenses de fonctionnement</a:t>
            </a:r>
          </a:p>
          <a:p>
            <a:pPr>
              <a:buFontTx/>
              <a:buChar char="-"/>
            </a:pPr>
            <a:r>
              <a:rPr lang="fr-FR">
                <a:latin typeface="Source Sans Pro"/>
                <a:ea typeface="Source Sans Pro"/>
              </a:rPr>
              <a:t>Poursuivre le </a:t>
            </a:r>
            <a:r>
              <a:rPr lang="fr-FR" b="1">
                <a:latin typeface="Source Sans Pro"/>
                <a:ea typeface="Source Sans Pro"/>
              </a:rPr>
              <a:t>renouvellement, l’amélioration, la modernisation  durable du patrimoine communal et des services</a:t>
            </a:r>
            <a:r>
              <a:rPr lang="fr-FR">
                <a:latin typeface="Source Sans Pro"/>
                <a:ea typeface="Source Sans Pro"/>
              </a:rPr>
              <a:t> aux habitants par les investissements </a:t>
            </a:r>
          </a:p>
          <a:p>
            <a:pPr>
              <a:buFontTx/>
              <a:buChar char="-"/>
            </a:pPr>
            <a:r>
              <a:rPr lang="fr-FR" b="1">
                <a:latin typeface="Source Sans Pro"/>
                <a:ea typeface="Source Sans Pro"/>
              </a:rPr>
              <a:t>Contenir l’endettement </a:t>
            </a:r>
          </a:p>
          <a:p>
            <a:pPr>
              <a:buFontTx/>
              <a:buChar char="-"/>
            </a:pPr>
            <a:endParaRPr lang="fr-FR"/>
          </a:p>
          <a:p>
            <a:pPr marL="0" indent="0">
              <a:buNone/>
            </a:pPr>
            <a:endParaRPr lang="fr-FR"/>
          </a:p>
          <a:p>
            <a:pPr marL="0" indent="0" algn="ctr">
              <a:buNone/>
            </a:pPr>
            <a:endParaRPr lang="fr-FR"/>
          </a:p>
        </p:txBody>
      </p:sp>
    </p:spTree>
    <p:extLst>
      <p:ext uri="{BB962C8B-B14F-4D97-AF65-F5344CB8AC3E}">
        <p14:creationId xmlns:p14="http://schemas.microsoft.com/office/powerpoint/2010/main" val="1361640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a:extLst>
              <a:ext uri="{FF2B5EF4-FFF2-40B4-BE49-F238E27FC236}">
                <a16:creationId xmlns:a16="http://schemas.microsoft.com/office/drawing/2014/main" id="{346B4C64-E04D-CB6C-3B04-1EE10662C0C0}"/>
              </a:ext>
            </a:extLst>
          </p:cNvPr>
          <p:cNvPicPr>
            <a:picLocks noGrp="1" noChangeAspect="1"/>
          </p:cNvPicPr>
          <p:nvPr>
            <p:ph idx="1"/>
          </p:nvPr>
        </p:nvPicPr>
        <p:blipFill>
          <a:blip r:embed="rId2"/>
          <a:stretch>
            <a:fillRect/>
          </a:stretch>
        </p:blipFill>
        <p:spPr>
          <a:xfrm>
            <a:off x="1296694" y="748313"/>
            <a:ext cx="10581079" cy="5727901"/>
          </a:xfrm>
        </p:spPr>
      </p:pic>
      <p:sp>
        <p:nvSpPr>
          <p:cNvPr id="4" name="Titre 1">
            <a:extLst>
              <a:ext uri="{FF2B5EF4-FFF2-40B4-BE49-F238E27FC236}">
                <a16:creationId xmlns:a16="http://schemas.microsoft.com/office/drawing/2014/main" id="{6C11B6F7-38D2-20B2-95BD-1B8FBD5C2FB8}"/>
              </a:ext>
            </a:extLst>
          </p:cNvPr>
          <p:cNvSpPr>
            <a:spLocks noGrp="1"/>
          </p:cNvSpPr>
          <p:nvPr>
            <p:ph type="title"/>
          </p:nvPr>
        </p:nvSpPr>
        <p:spPr>
          <a:xfrm>
            <a:off x="1110343" y="96039"/>
            <a:ext cx="11082447" cy="530332"/>
          </a:xfrm>
        </p:spPr>
        <p:txBody>
          <a:bodyPr>
            <a:noAutofit/>
          </a:bodyPr>
          <a:lstStyle/>
          <a:p>
            <a:pPr algn="ctr"/>
            <a:r>
              <a:rPr lang="fr-FR" sz="3200"/>
              <a:t>L’équilibre du budget</a:t>
            </a:r>
            <a:endParaRPr lang="fr-FR" sz="3200" i="1"/>
          </a:p>
        </p:txBody>
      </p:sp>
    </p:spTree>
    <p:extLst>
      <p:ext uri="{BB962C8B-B14F-4D97-AF65-F5344CB8AC3E}">
        <p14:creationId xmlns:p14="http://schemas.microsoft.com/office/powerpoint/2010/main" val="1882081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0E0AA078-9248-3F75-BDFE-F06A7FBF0480}"/>
              </a:ext>
            </a:extLst>
          </p:cNvPr>
          <p:cNvSpPr>
            <a:spLocks noGrp="1"/>
          </p:cNvSpPr>
          <p:nvPr>
            <p:ph type="title"/>
          </p:nvPr>
        </p:nvSpPr>
        <p:spPr>
          <a:xfrm>
            <a:off x="1331319" y="139877"/>
            <a:ext cx="10229682" cy="1049174"/>
          </a:xfrm>
        </p:spPr>
        <p:txBody>
          <a:bodyPr>
            <a:normAutofit/>
          </a:bodyPr>
          <a:lstStyle/>
          <a:p>
            <a:r>
              <a:rPr lang="fr-FR" sz="2800" dirty="0"/>
              <a:t>Construction du budget à la suite des résultats du compte financier unique 2023</a:t>
            </a:r>
          </a:p>
        </p:txBody>
      </p:sp>
      <p:sp>
        <p:nvSpPr>
          <p:cNvPr id="6" name="Espace réservé du contenu 5">
            <a:extLst>
              <a:ext uri="{FF2B5EF4-FFF2-40B4-BE49-F238E27FC236}">
                <a16:creationId xmlns:a16="http://schemas.microsoft.com/office/drawing/2014/main" id="{D1D3CC38-26B4-1704-0C58-19142AAB99F0}"/>
              </a:ext>
            </a:extLst>
          </p:cNvPr>
          <p:cNvSpPr>
            <a:spLocks noGrp="1"/>
          </p:cNvSpPr>
          <p:nvPr>
            <p:ph idx="1"/>
          </p:nvPr>
        </p:nvSpPr>
        <p:spPr>
          <a:xfrm>
            <a:off x="1331319" y="1691528"/>
            <a:ext cx="10756986" cy="4332325"/>
          </a:xfrm>
        </p:spPr>
        <p:txBody>
          <a:bodyPr vert="horz" lIns="91440" tIns="45720" rIns="91440" bIns="45720" rtlCol="0" anchor="t">
            <a:normAutofit fontScale="77500" lnSpcReduction="20000"/>
          </a:bodyPr>
          <a:lstStyle/>
          <a:p>
            <a:pPr marL="0" indent="0">
              <a:buNone/>
            </a:pPr>
            <a:r>
              <a:rPr lang="fr-FR" sz="2600" dirty="0">
                <a:solidFill>
                  <a:srgbClr val="0080AA"/>
                </a:solidFill>
                <a:cs typeface="+mj-cs"/>
              </a:rPr>
              <a:t>Un résultat de fonctionnement 2023 intégré  solide mais en baisse par rapport aux précédents (impact inflation, hausse fluides, hausse domaine  RH)</a:t>
            </a:r>
          </a:p>
          <a:p>
            <a:pPr marL="0" indent="0">
              <a:buNone/>
            </a:pPr>
            <a:endParaRPr lang="fr-FR" sz="2600" dirty="0">
              <a:solidFill>
                <a:srgbClr val="0080AA"/>
              </a:solidFill>
              <a:cs typeface="+mj-cs"/>
            </a:endParaRPr>
          </a:p>
          <a:p>
            <a:pPr marL="0" indent="0">
              <a:buNone/>
            </a:pPr>
            <a:r>
              <a:rPr lang="fr-FR" sz="2600" dirty="0">
                <a:solidFill>
                  <a:srgbClr val="0080AA"/>
                </a:solidFill>
                <a:cs typeface="+mj-cs"/>
              </a:rPr>
              <a:t>Une nette amélioration de la réalisation dans les dépenses d’équipement en investissement par rapport au Budget  et aux années précédentes </a:t>
            </a:r>
          </a:p>
          <a:p>
            <a:pPr marL="0" indent="0">
              <a:buNone/>
            </a:pPr>
            <a:endParaRPr lang="fr-FR" sz="2600" dirty="0">
              <a:solidFill>
                <a:srgbClr val="0080AA"/>
              </a:solidFill>
              <a:cs typeface="+mj-cs"/>
            </a:endParaRPr>
          </a:p>
          <a:p>
            <a:pPr marL="0" indent="0">
              <a:buNone/>
            </a:pPr>
            <a:r>
              <a:rPr lang="fr-FR" sz="2600" dirty="0">
                <a:solidFill>
                  <a:srgbClr val="0080AA"/>
                </a:solidFill>
                <a:cs typeface="+mj-cs"/>
              </a:rPr>
              <a:t>Des arbitrages, ajustement, et un  cadrage des propositions budgétaires en fonction de la prise en considération des bons résultats 2023</a:t>
            </a:r>
          </a:p>
          <a:p>
            <a:pPr marL="0" indent="0">
              <a:buNone/>
            </a:pPr>
            <a:endParaRPr lang="fr-FR" sz="2600" dirty="0">
              <a:solidFill>
                <a:srgbClr val="0080AA"/>
              </a:solidFill>
              <a:cs typeface="+mj-cs"/>
            </a:endParaRPr>
          </a:p>
          <a:p>
            <a:pPr marL="0" indent="0">
              <a:buNone/>
            </a:pPr>
            <a:r>
              <a:rPr lang="fr-FR" sz="2600" dirty="0">
                <a:solidFill>
                  <a:srgbClr val="0080AA"/>
                </a:solidFill>
                <a:cs typeface="+mj-cs"/>
              </a:rPr>
              <a:t>Une année de très fort investissement après le retard pris en début de mandat du fait de  la COVID</a:t>
            </a:r>
          </a:p>
          <a:p>
            <a:pPr marL="0" indent="0">
              <a:buNone/>
            </a:pPr>
            <a:endParaRPr lang="fr-FR" sz="2600" dirty="0">
              <a:solidFill>
                <a:srgbClr val="0080AA"/>
              </a:solidFill>
              <a:cs typeface="+mj-cs"/>
            </a:endParaRPr>
          </a:p>
          <a:p>
            <a:pPr marL="0" indent="0">
              <a:buNone/>
            </a:pPr>
            <a:r>
              <a:rPr lang="fr-FR" sz="2600" dirty="0">
                <a:solidFill>
                  <a:srgbClr val="0080AA"/>
                </a:solidFill>
                <a:cs typeface="+mj-cs"/>
              </a:rPr>
              <a:t>Une année  dans un contexte inflationniste</a:t>
            </a:r>
          </a:p>
          <a:p>
            <a:pPr marL="0" indent="0">
              <a:buNone/>
            </a:pPr>
            <a:r>
              <a:rPr lang="fr-FR" sz="2200" dirty="0">
                <a:solidFill>
                  <a:srgbClr val="0080AA"/>
                </a:solidFill>
                <a:cs typeface="+mj-cs"/>
              </a:rPr>
              <a:t> </a:t>
            </a:r>
          </a:p>
          <a:p>
            <a:endParaRPr lang="fr-FR" sz="2400" b="1" dirty="0"/>
          </a:p>
        </p:txBody>
      </p:sp>
    </p:spTree>
    <p:extLst>
      <p:ext uri="{BB962C8B-B14F-4D97-AF65-F5344CB8AC3E}">
        <p14:creationId xmlns:p14="http://schemas.microsoft.com/office/powerpoint/2010/main" val="3967017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4AED5C-1B96-B044-9873-46D678FCE417}"/>
              </a:ext>
            </a:extLst>
          </p:cNvPr>
          <p:cNvSpPr>
            <a:spLocks noGrp="1"/>
          </p:cNvSpPr>
          <p:nvPr>
            <p:ph type="title"/>
          </p:nvPr>
        </p:nvSpPr>
        <p:spPr/>
        <p:txBody>
          <a:bodyPr>
            <a:normAutofit/>
          </a:bodyPr>
          <a:lstStyle/>
          <a:p>
            <a:r>
              <a:rPr lang="fr-FR" sz="5400" dirty="0"/>
              <a:t> SECTION FONCTIONNEMENT</a:t>
            </a:r>
            <a:br>
              <a:rPr lang="fr-FR" sz="5400" dirty="0"/>
            </a:br>
            <a:br>
              <a:rPr lang="fr-FR" sz="5400" dirty="0"/>
            </a:br>
            <a:r>
              <a:rPr lang="fr-FR" sz="2700" b="0" i="1" dirty="0"/>
              <a:t>présentation succincte par chapitre comptable, en comparaison au budget 2023  (et non des comptes réalisés en 2023)</a:t>
            </a:r>
            <a:br>
              <a:rPr lang="fr-FR" sz="2700" b="0" i="1" dirty="0"/>
            </a:br>
            <a:endParaRPr lang="fr-FR" sz="2700" b="0" i="1" dirty="0"/>
          </a:p>
        </p:txBody>
      </p:sp>
    </p:spTree>
    <p:extLst>
      <p:ext uri="{BB962C8B-B14F-4D97-AF65-F5344CB8AC3E}">
        <p14:creationId xmlns:p14="http://schemas.microsoft.com/office/powerpoint/2010/main" val="1843429949"/>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Graphique 7">
            <a:extLst>
              <a:ext uri="{FF2B5EF4-FFF2-40B4-BE49-F238E27FC236}">
                <a16:creationId xmlns:a16="http://schemas.microsoft.com/office/drawing/2014/main" id="{345B56F4-9E26-845E-0C51-8F0A02150951}"/>
              </a:ext>
            </a:extLst>
          </p:cNvPr>
          <p:cNvGraphicFramePr>
            <a:graphicFrameLocks/>
          </p:cNvGraphicFramePr>
          <p:nvPr>
            <p:extLst>
              <p:ext uri="{D42A27DB-BD31-4B8C-83A1-F6EECF244321}">
                <p14:modId xmlns:p14="http://schemas.microsoft.com/office/powerpoint/2010/main" val="3237024854"/>
              </p:ext>
            </p:extLst>
          </p:nvPr>
        </p:nvGraphicFramePr>
        <p:xfrm>
          <a:off x="812800" y="1432560"/>
          <a:ext cx="6146800" cy="5329401"/>
        </p:xfrm>
        <a:graphic>
          <a:graphicData uri="http://schemas.openxmlformats.org/drawingml/2006/chart">
            <c:chart xmlns:c="http://schemas.openxmlformats.org/drawingml/2006/chart" xmlns:r="http://schemas.openxmlformats.org/officeDocument/2006/relationships" r:id="rId2"/>
          </a:graphicData>
        </a:graphic>
      </p:graphicFrame>
      <p:sp>
        <p:nvSpPr>
          <p:cNvPr id="11" name="Titre 1">
            <a:extLst>
              <a:ext uri="{FF2B5EF4-FFF2-40B4-BE49-F238E27FC236}">
                <a16:creationId xmlns:a16="http://schemas.microsoft.com/office/drawing/2014/main" id="{6B600DA5-80B9-F1C4-8E1F-577552EB3F56}"/>
              </a:ext>
            </a:extLst>
          </p:cNvPr>
          <p:cNvSpPr>
            <a:spLocks noGrp="1"/>
          </p:cNvSpPr>
          <p:nvPr>
            <p:ph type="title"/>
          </p:nvPr>
        </p:nvSpPr>
        <p:spPr>
          <a:xfrm>
            <a:off x="1110343" y="96039"/>
            <a:ext cx="11082447" cy="530332"/>
          </a:xfrm>
        </p:spPr>
        <p:txBody>
          <a:bodyPr>
            <a:noAutofit/>
          </a:bodyPr>
          <a:lstStyle/>
          <a:p>
            <a:pPr algn="ctr"/>
            <a:r>
              <a:rPr lang="fr-FR" sz="3200" dirty="0"/>
              <a:t>Les recettes de fonctionnement du budget 2024 par chapitre</a:t>
            </a:r>
            <a:endParaRPr lang="fr-FR" sz="3200" i="1" dirty="0"/>
          </a:p>
        </p:txBody>
      </p:sp>
      <p:sp>
        <p:nvSpPr>
          <p:cNvPr id="12" name="ZoneTexte 11">
            <a:extLst>
              <a:ext uri="{FF2B5EF4-FFF2-40B4-BE49-F238E27FC236}">
                <a16:creationId xmlns:a16="http://schemas.microsoft.com/office/drawing/2014/main" id="{35C97AA1-1869-E0D2-9C57-AC780E8D2573}"/>
              </a:ext>
            </a:extLst>
          </p:cNvPr>
          <p:cNvSpPr txBox="1"/>
          <p:nvPr/>
        </p:nvSpPr>
        <p:spPr>
          <a:xfrm>
            <a:off x="1110343" y="776627"/>
            <a:ext cx="6531429" cy="830997"/>
          </a:xfrm>
          <a:prstGeom prst="rect">
            <a:avLst/>
          </a:prstGeom>
          <a:noFill/>
        </p:spPr>
        <p:txBody>
          <a:bodyPr wrap="square" rtlCol="0">
            <a:spAutoFit/>
          </a:bodyPr>
          <a:lstStyle/>
          <a:p>
            <a:r>
              <a:rPr lang="fr-FR" sz="2400" b="1">
                <a:solidFill>
                  <a:schemeClr val="accent6"/>
                </a:solidFill>
                <a:latin typeface="Source Sans Pro" panose="020B0503030403020204" pitchFamily="34" charset="0"/>
                <a:ea typeface="Source Sans Pro" panose="020B0503030403020204" pitchFamily="34" charset="0"/>
                <a:cs typeface="+mj-cs"/>
              </a:rPr>
              <a:t>Recettes réelles de fonctionnement (23 015K€)</a:t>
            </a:r>
          </a:p>
          <a:p>
            <a:r>
              <a:rPr lang="fr-FR" sz="2400" b="1" i="1"/>
              <a:t>+ 2,6% par rapport au BP2023</a:t>
            </a:r>
          </a:p>
        </p:txBody>
      </p:sp>
      <p:sp>
        <p:nvSpPr>
          <p:cNvPr id="13" name="ZoneTexte 12">
            <a:extLst>
              <a:ext uri="{FF2B5EF4-FFF2-40B4-BE49-F238E27FC236}">
                <a16:creationId xmlns:a16="http://schemas.microsoft.com/office/drawing/2014/main" id="{7CB5C0D6-49F4-E6AE-B8DC-3F54CC3E9C12}"/>
              </a:ext>
            </a:extLst>
          </p:cNvPr>
          <p:cNvSpPr txBox="1"/>
          <p:nvPr/>
        </p:nvSpPr>
        <p:spPr>
          <a:xfrm>
            <a:off x="6283141" y="2777568"/>
            <a:ext cx="6531429" cy="3477875"/>
          </a:xfrm>
          <a:prstGeom prst="rect">
            <a:avLst/>
          </a:prstGeom>
          <a:noFill/>
        </p:spPr>
        <p:txBody>
          <a:bodyPr wrap="square" rtlCol="0">
            <a:spAutoFit/>
          </a:bodyPr>
          <a:lstStyle/>
          <a:p>
            <a:r>
              <a:rPr lang="fr-FR" sz="2000" dirty="0"/>
              <a:t>- </a:t>
            </a:r>
            <a:r>
              <a:rPr lang="fr-FR" sz="2000" b="1" dirty="0">
                <a:latin typeface="Source Sans Pro" panose="020B0503030403020204" pitchFamily="34" charset="0"/>
                <a:ea typeface="Source Sans Pro" panose="020B0503030403020204" pitchFamily="34" charset="0"/>
                <a:cs typeface="+mj-cs"/>
              </a:rPr>
              <a:t>Fiscalité (19 455K€) </a:t>
            </a:r>
            <a:r>
              <a:rPr lang="fr-FR" sz="2000" dirty="0"/>
              <a:t>+3,3%</a:t>
            </a:r>
          </a:p>
          <a:p>
            <a:endParaRPr lang="fr-FR" sz="2000" dirty="0"/>
          </a:p>
          <a:p>
            <a:r>
              <a:rPr lang="fr-FR" sz="2000" dirty="0"/>
              <a:t>- </a:t>
            </a:r>
            <a:r>
              <a:rPr lang="fr-FR" sz="2000" b="1" dirty="0">
                <a:latin typeface="Source Sans Pro" panose="020B0503030403020204" pitchFamily="34" charset="0"/>
                <a:ea typeface="Source Sans Pro" panose="020B0503030403020204" pitchFamily="34" charset="0"/>
                <a:cs typeface="+mj-cs"/>
              </a:rPr>
              <a:t>Dotations/Participation (1 400K€) </a:t>
            </a:r>
            <a:r>
              <a:rPr lang="fr-FR" sz="2000" dirty="0"/>
              <a:t>+5,4%</a:t>
            </a:r>
          </a:p>
          <a:p>
            <a:endParaRPr lang="fr-FR" sz="2000" dirty="0"/>
          </a:p>
          <a:p>
            <a:r>
              <a:rPr lang="fr-FR" sz="2000" dirty="0"/>
              <a:t>- </a:t>
            </a:r>
            <a:r>
              <a:rPr lang="fr-FR" sz="2000" b="1" dirty="0">
                <a:latin typeface="Source Sans Pro" panose="020B0503030403020204" pitchFamily="34" charset="0"/>
                <a:ea typeface="Source Sans Pro" panose="020B0503030403020204" pitchFamily="34" charset="0"/>
                <a:cs typeface="+mj-cs"/>
              </a:rPr>
              <a:t>Produits de services (1 300K€) </a:t>
            </a:r>
            <a:r>
              <a:rPr lang="fr-FR" sz="2000" dirty="0">
                <a:latin typeface="Source Sans Pro" panose="020B0503030403020204" pitchFamily="34" charset="0"/>
                <a:ea typeface="Source Sans Pro" panose="020B0503030403020204" pitchFamily="34" charset="0"/>
                <a:cs typeface="+mj-cs"/>
              </a:rPr>
              <a:t>-6,5</a:t>
            </a:r>
            <a:r>
              <a:rPr lang="fr-FR" sz="2000" dirty="0"/>
              <a:t>%</a:t>
            </a:r>
          </a:p>
          <a:p>
            <a:endParaRPr lang="fr-FR" sz="2000" dirty="0"/>
          </a:p>
          <a:p>
            <a:r>
              <a:rPr lang="fr-FR" sz="2000" dirty="0"/>
              <a:t>- </a:t>
            </a:r>
            <a:r>
              <a:rPr lang="fr-FR" sz="2000" b="1" dirty="0">
                <a:latin typeface="Source Sans Pro" panose="020B0503030403020204" pitchFamily="34" charset="0"/>
                <a:ea typeface="Source Sans Pro" panose="020B0503030403020204" pitchFamily="34" charset="0"/>
                <a:cs typeface="+mj-cs"/>
              </a:rPr>
              <a:t>Loyers (600K€) </a:t>
            </a:r>
            <a:r>
              <a:rPr lang="fr-FR" sz="2000" dirty="0">
                <a:latin typeface="Source Sans Pro" panose="020B0503030403020204" pitchFamily="34" charset="0"/>
                <a:ea typeface="Source Sans Pro" panose="020B0503030403020204" pitchFamily="34" charset="0"/>
                <a:cs typeface="+mj-cs"/>
              </a:rPr>
              <a:t>-25,8</a:t>
            </a:r>
            <a:r>
              <a:rPr lang="fr-FR" sz="2000" dirty="0"/>
              <a:t>%</a:t>
            </a:r>
          </a:p>
          <a:p>
            <a:r>
              <a:rPr lang="fr-FR" i="1" dirty="0"/>
              <a:t>Changement de chapitre pour les remboursements d’IJ.</a:t>
            </a:r>
          </a:p>
          <a:p>
            <a:endParaRPr lang="fr-FR" i="1" dirty="0"/>
          </a:p>
          <a:p>
            <a:r>
              <a:rPr lang="fr-FR" sz="2000" dirty="0"/>
              <a:t>- </a:t>
            </a:r>
            <a:r>
              <a:rPr lang="fr-FR" sz="2000" b="1" dirty="0">
                <a:latin typeface="Source Sans Pro" panose="020B0503030403020204" pitchFamily="34" charset="0"/>
                <a:ea typeface="Source Sans Pro" panose="020B0503030403020204" pitchFamily="34" charset="0"/>
                <a:cs typeface="+mj-cs"/>
              </a:rPr>
              <a:t>Atténuation de charges (230K€) </a:t>
            </a:r>
            <a:r>
              <a:rPr lang="fr-FR" sz="2000" dirty="0">
                <a:latin typeface="Source Sans Pro" panose="020B0503030403020204" pitchFamily="34" charset="0"/>
                <a:ea typeface="Source Sans Pro" panose="020B0503030403020204" pitchFamily="34" charset="0"/>
                <a:cs typeface="+mj-cs"/>
              </a:rPr>
              <a:t>+411</a:t>
            </a:r>
            <a:r>
              <a:rPr lang="fr-FR" sz="2000" dirty="0"/>
              <a:t>%</a:t>
            </a:r>
          </a:p>
          <a:p>
            <a:r>
              <a:rPr lang="fr-FR" i="1" dirty="0"/>
              <a:t>Affectation des remboursement IJ, tickets restos</a:t>
            </a:r>
          </a:p>
        </p:txBody>
      </p:sp>
    </p:spTree>
    <p:extLst>
      <p:ext uri="{BB962C8B-B14F-4D97-AF65-F5344CB8AC3E}">
        <p14:creationId xmlns:p14="http://schemas.microsoft.com/office/powerpoint/2010/main" val="1623589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9DF031-B9FF-9477-2BCA-E2696FA25252}"/>
              </a:ext>
            </a:extLst>
          </p:cNvPr>
          <p:cNvSpPr>
            <a:spLocks noGrp="1"/>
          </p:cNvSpPr>
          <p:nvPr>
            <p:ph type="title"/>
          </p:nvPr>
        </p:nvSpPr>
        <p:spPr>
          <a:xfrm>
            <a:off x="1594254" y="195821"/>
            <a:ext cx="10324370" cy="530332"/>
          </a:xfrm>
        </p:spPr>
        <p:txBody>
          <a:bodyPr>
            <a:noAutofit/>
          </a:bodyPr>
          <a:lstStyle/>
          <a:p>
            <a:pPr algn="ctr"/>
            <a:r>
              <a:rPr lang="fr-FR" sz="3200"/>
              <a:t>Les dépenses de fonctionnement du budget 2024</a:t>
            </a:r>
            <a:endParaRPr lang="fr-FR" sz="3200" i="1"/>
          </a:p>
        </p:txBody>
      </p:sp>
      <p:graphicFrame>
        <p:nvGraphicFramePr>
          <p:cNvPr id="6" name="Graphique 5">
            <a:extLst>
              <a:ext uri="{FF2B5EF4-FFF2-40B4-BE49-F238E27FC236}">
                <a16:creationId xmlns:a16="http://schemas.microsoft.com/office/drawing/2014/main" id="{71BD9CE9-0575-A017-FADA-EE47E6EE138E}"/>
              </a:ext>
            </a:extLst>
          </p:cNvPr>
          <p:cNvGraphicFramePr>
            <a:graphicFrameLocks/>
          </p:cNvGraphicFramePr>
          <p:nvPr>
            <p:extLst>
              <p:ext uri="{D42A27DB-BD31-4B8C-83A1-F6EECF244321}">
                <p14:modId xmlns:p14="http://schemas.microsoft.com/office/powerpoint/2010/main" val="2399235168"/>
              </p:ext>
            </p:extLst>
          </p:nvPr>
        </p:nvGraphicFramePr>
        <p:xfrm>
          <a:off x="770107" y="1888285"/>
          <a:ext cx="6122519" cy="5019772"/>
        </p:xfrm>
        <a:graphic>
          <a:graphicData uri="http://schemas.openxmlformats.org/drawingml/2006/chart">
            <c:chart xmlns:c="http://schemas.openxmlformats.org/drawingml/2006/chart" xmlns:r="http://schemas.openxmlformats.org/officeDocument/2006/relationships" r:id="rId2"/>
          </a:graphicData>
        </a:graphic>
      </p:graphicFrame>
      <p:sp>
        <p:nvSpPr>
          <p:cNvPr id="7" name="ZoneTexte 6">
            <a:extLst>
              <a:ext uri="{FF2B5EF4-FFF2-40B4-BE49-F238E27FC236}">
                <a16:creationId xmlns:a16="http://schemas.microsoft.com/office/drawing/2014/main" id="{D04CBBE7-7DEB-D916-9105-266D3668DC95}"/>
              </a:ext>
            </a:extLst>
          </p:cNvPr>
          <p:cNvSpPr txBox="1"/>
          <p:nvPr/>
        </p:nvSpPr>
        <p:spPr>
          <a:xfrm>
            <a:off x="5829534" y="2690011"/>
            <a:ext cx="6518109" cy="3416320"/>
          </a:xfrm>
          <a:prstGeom prst="rect">
            <a:avLst/>
          </a:prstGeom>
          <a:noFill/>
        </p:spPr>
        <p:txBody>
          <a:bodyPr wrap="square" rtlCol="0">
            <a:spAutoFit/>
          </a:bodyPr>
          <a:lstStyle/>
          <a:p>
            <a:r>
              <a:rPr lang="fr-FR" sz="2400"/>
              <a:t>- </a:t>
            </a:r>
            <a:r>
              <a:rPr lang="fr-FR" sz="2400" b="1">
                <a:latin typeface="Source Sans Pro" panose="020B0503030403020204" pitchFamily="34" charset="0"/>
                <a:ea typeface="Source Sans Pro" panose="020B0503030403020204" pitchFamily="34" charset="0"/>
                <a:cs typeface="+mj-cs"/>
              </a:rPr>
              <a:t>Charges de personnel (13 980K€) </a:t>
            </a:r>
            <a:r>
              <a:rPr lang="fr-FR" sz="2400"/>
              <a:t>+5,9%</a:t>
            </a:r>
          </a:p>
          <a:p>
            <a:endParaRPr lang="fr-FR" sz="2400"/>
          </a:p>
          <a:p>
            <a:r>
              <a:rPr lang="fr-FR" sz="2400"/>
              <a:t>- </a:t>
            </a:r>
            <a:r>
              <a:rPr lang="fr-FR" sz="2400" b="1">
                <a:latin typeface="Source Sans Pro" panose="020B0503030403020204" pitchFamily="34" charset="0"/>
                <a:ea typeface="Source Sans Pro" panose="020B0503030403020204" pitchFamily="34" charset="0"/>
                <a:cs typeface="+mj-cs"/>
              </a:rPr>
              <a:t>Charges à caractères général (4 568K€) </a:t>
            </a:r>
            <a:r>
              <a:rPr lang="fr-FR" sz="2400"/>
              <a:t>+4,7%</a:t>
            </a:r>
          </a:p>
          <a:p>
            <a:endParaRPr lang="fr-FR" sz="2400"/>
          </a:p>
          <a:p>
            <a:r>
              <a:rPr lang="fr-FR" sz="2400"/>
              <a:t>- </a:t>
            </a:r>
            <a:r>
              <a:rPr lang="fr-FR" sz="2400" b="1">
                <a:latin typeface="Source Sans Pro" panose="020B0503030403020204" pitchFamily="34" charset="0"/>
                <a:ea typeface="Source Sans Pro" panose="020B0503030403020204" pitchFamily="34" charset="0"/>
                <a:cs typeface="+mj-cs"/>
              </a:rPr>
              <a:t>Subventions/participations (2 257K€) </a:t>
            </a:r>
            <a:r>
              <a:rPr lang="fr-FR" sz="2400"/>
              <a:t>+2,9%</a:t>
            </a:r>
          </a:p>
          <a:p>
            <a:endParaRPr lang="fr-FR" sz="2400"/>
          </a:p>
          <a:p>
            <a:r>
              <a:rPr lang="fr-FR" sz="2400"/>
              <a:t>- </a:t>
            </a:r>
            <a:r>
              <a:rPr lang="fr-FR" sz="2400" b="1">
                <a:latin typeface="Source Sans Pro" panose="020B0503030403020204" pitchFamily="34" charset="0"/>
                <a:ea typeface="Source Sans Pro" panose="020B0503030403020204" pitchFamily="34" charset="0"/>
                <a:cs typeface="+mj-cs"/>
              </a:rPr>
              <a:t>Autres charges (300K€) </a:t>
            </a:r>
            <a:r>
              <a:rPr lang="fr-FR" sz="2400">
                <a:latin typeface="Source Sans Pro" panose="020B0503030403020204" pitchFamily="34" charset="0"/>
                <a:ea typeface="Source Sans Pro" panose="020B0503030403020204" pitchFamily="34" charset="0"/>
                <a:cs typeface="+mj-cs"/>
              </a:rPr>
              <a:t>-4,8</a:t>
            </a:r>
            <a:r>
              <a:rPr lang="fr-FR" sz="2400"/>
              <a:t>%</a:t>
            </a:r>
          </a:p>
          <a:p>
            <a:endParaRPr lang="fr-FR" sz="2400"/>
          </a:p>
          <a:p>
            <a:r>
              <a:rPr lang="fr-FR" sz="2400"/>
              <a:t>- </a:t>
            </a:r>
            <a:r>
              <a:rPr lang="fr-FR" sz="2400" b="1">
                <a:latin typeface="Source Sans Pro" panose="020B0503030403020204" pitchFamily="34" charset="0"/>
                <a:ea typeface="Source Sans Pro" panose="020B0503030403020204" pitchFamily="34" charset="0"/>
                <a:cs typeface="+mj-cs"/>
              </a:rPr>
              <a:t>Charges financières (413K€)</a:t>
            </a:r>
            <a:r>
              <a:rPr lang="fr-FR" sz="2400"/>
              <a:t> +23,3%</a:t>
            </a:r>
          </a:p>
        </p:txBody>
      </p:sp>
      <p:sp>
        <p:nvSpPr>
          <p:cNvPr id="8" name="ZoneTexte 7">
            <a:extLst>
              <a:ext uri="{FF2B5EF4-FFF2-40B4-BE49-F238E27FC236}">
                <a16:creationId xmlns:a16="http://schemas.microsoft.com/office/drawing/2014/main" id="{0D22B476-6CBD-62A5-A393-994EC6432452}"/>
              </a:ext>
            </a:extLst>
          </p:cNvPr>
          <p:cNvSpPr txBox="1"/>
          <p:nvPr/>
        </p:nvSpPr>
        <p:spPr>
          <a:xfrm>
            <a:off x="1110343" y="959507"/>
            <a:ext cx="7158168" cy="830997"/>
          </a:xfrm>
          <a:prstGeom prst="rect">
            <a:avLst/>
          </a:prstGeom>
          <a:noFill/>
        </p:spPr>
        <p:txBody>
          <a:bodyPr wrap="square" rtlCol="0">
            <a:spAutoFit/>
          </a:bodyPr>
          <a:lstStyle/>
          <a:p>
            <a:r>
              <a:rPr lang="fr-FR" sz="2400" b="1">
                <a:solidFill>
                  <a:schemeClr val="accent6"/>
                </a:solidFill>
                <a:latin typeface="Source Sans Pro" panose="020B0503030403020204" pitchFamily="34" charset="0"/>
                <a:ea typeface="Source Sans Pro" panose="020B0503030403020204" pitchFamily="34" charset="0"/>
                <a:cs typeface="+mj-cs"/>
              </a:rPr>
              <a:t>Dépenses réelles de fonctionnement (21 520K€)</a:t>
            </a:r>
          </a:p>
          <a:p>
            <a:r>
              <a:rPr lang="fr-FR" sz="2400" b="1" i="1"/>
              <a:t>+ 5,4% par rapport au BP2023</a:t>
            </a:r>
          </a:p>
        </p:txBody>
      </p:sp>
    </p:spTree>
    <p:extLst>
      <p:ext uri="{BB962C8B-B14F-4D97-AF65-F5344CB8AC3E}">
        <p14:creationId xmlns:p14="http://schemas.microsoft.com/office/powerpoint/2010/main" val="56318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4AED5C-1B96-B044-9873-46D678FCE417}"/>
              </a:ext>
            </a:extLst>
          </p:cNvPr>
          <p:cNvSpPr>
            <a:spLocks noGrp="1"/>
          </p:cNvSpPr>
          <p:nvPr>
            <p:ph type="title"/>
          </p:nvPr>
        </p:nvSpPr>
        <p:spPr/>
        <p:txBody>
          <a:bodyPr/>
          <a:lstStyle/>
          <a:p>
            <a:r>
              <a:rPr lang="fr-FR" dirty="0"/>
              <a:t> SECTION INVESTISSEMENT</a:t>
            </a:r>
          </a:p>
        </p:txBody>
      </p:sp>
    </p:spTree>
    <p:extLst>
      <p:ext uri="{BB962C8B-B14F-4D97-AF65-F5344CB8AC3E}">
        <p14:creationId xmlns:p14="http://schemas.microsoft.com/office/powerpoint/2010/main" val="345272253"/>
      </p:ext>
    </p:extLst>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B3E28B05-064E-C502-1A46-9A7DFF3FC495}"/>
              </a:ext>
            </a:extLst>
          </p:cNvPr>
          <p:cNvSpPr>
            <a:spLocks noGrp="1"/>
          </p:cNvSpPr>
          <p:nvPr>
            <p:ph type="title"/>
          </p:nvPr>
        </p:nvSpPr>
        <p:spPr>
          <a:xfrm>
            <a:off x="1357279" y="187224"/>
            <a:ext cx="10229850" cy="668810"/>
          </a:xfrm>
        </p:spPr>
        <p:txBody>
          <a:bodyPr>
            <a:normAutofit fontScale="90000"/>
          </a:bodyPr>
          <a:lstStyle/>
          <a:p>
            <a:r>
              <a:rPr lang="fr-FR" sz="3600"/>
              <a:t>BP 2024 | Logique de financement des investissements</a:t>
            </a:r>
          </a:p>
        </p:txBody>
      </p:sp>
      <p:graphicFrame>
        <p:nvGraphicFramePr>
          <p:cNvPr id="19" name="Diagramme 18">
            <a:extLst>
              <a:ext uri="{FF2B5EF4-FFF2-40B4-BE49-F238E27FC236}">
                <a16:creationId xmlns:a16="http://schemas.microsoft.com/office/drawing/2014/main" id="{1E332621-7A8C-97ED-06A1-62FCB2CDD23B}"/>
              </a:ext>
            </a:extLst>
          </p:cNvPr>
          <p:cNvGraphicFramePr/>
          <p:nvPr>
            <p:extLst>
              <p:ext uri="{D42A27DB-BD31-4B8C-83A1-F6EECF244321}">
                <p14:modId xmlns:p14="http://schemas.microsoft.com/office/powerpoint/2010/main" val="2303005950"/>
              </p:ext>
            </p:extLst>
          </p:nvPr>
        </p:nvGraphicFramePr>
        <p:xfrm>
          <a:off x="1862398" y="105701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850661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Ville Eybens_ Modèle 2023" id="{8D0D9503-D329-4481-B454-F75CA09A1D5B}" vid="{5DE04959-E257-4E36-9F55-22EAFD7FC8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4292A071E3B6B44AE71C75A51DDAF44" ma:contentTypeVersion="16" ma:contentTypeDescription="Crée un document." ma:contentTypeScope="" ma:versionID="9e38534a60c132611d8e7b1a70ce4e34">
  <xsd:schema xmlns:xsd="http://www.w3.org/2001/XMLSchema" xmlns:xs="http://www.w3.org/2001/XMLSchema" xmlns:p="http://schemas.microsoft.com/office/2006/metadata/properties" xmlns:ns2="bba84dbe-95e3-4227-84cd-a6ef90e1f1ea" xmlns:ns3="2ab6bb5e-46d4-40b1-997f-a36909191e4c" targetNamespace="http://schemas.microsoft.com/office/2006/metadata/properties" ma:root="true" ma:fieldsID="b942939a1949a6faf1e3af14496a2439" ns2:_="" ns3:_="">
    <xsd:import namespace="bba84dbe-95e3-4227-84cd-a6ef90e1f1ea"/>
    <xsd:import namespace="2ab6bb5e-46d4-40b1-997f-a36909191e4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a84dbe-95e3-4227-84cd-a6ef90e1f1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2cad0150-7518-47a0-9365-f8a631239d2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b6bb5e-46d4-40b1-997f-a36909191e4c"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8a2aafb9-bc3d-49fa-ae8a-47a14e344eb7}" ma:internalName="TaxCatchAll" ma:showField="CatchAllData" ma:web="2ab6bb5e-46d4-40b1-997f-a36909191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2ab6bb5e-46d4-40b1-997f-a36909191e4c">
      <UserInfo>
        <DisplayName>Johan CLAPPIER</DisplayName>
        <AccountId>54</AccountId>
        <AccountType/>
      </UserInfo>
      <UserInfo>
        <DisplayName>Marie SOULIER</DisplayName>
        <AccountId>294</AccountId>
        <AccountType/>
      </UserInfo>
      <UserInfo>
        <DisplayName>Thierry ANGELIER</DisplayName>
        <AccountId>95</AccountId>
        <AccountType/>
      </UserInfo>
      <UserInfo>
        <DisplayName>Cécile TOURAILLE</DisplayName>
        <AccountId>245</AccountId>
        <AccountType/>
      </UserInfo>
      <UserInfo>
        <DisplayName>Jean-François MICHON</DisplayName>
        <AccountId>33</AccountId>
        <AccountType/>
      </UserInfo>
    </SharedWithUsers>
    <TaxCatchAll xmlns="2ab6bb5e-46d4-40b1-997f-a36909191e4c" xsi:nil="true"/>
    <lcf76f155ced4ddcb4097134ff3c332f xmlns="bba84dbe-95e3-4227-84cd-a6ef90e1f1e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146CE02-DF70-41E4-9B87-6265EFBBDE82}">
  <ds:schemaRefs>
    <ds:schemaRef ds:uri="http://schemas.microsoft.com/sharepoint/v3/contenttype/forms"/>
  </ds:schemaRefs>
</ds:datastoreItem>
</file>

<file path=customXml/itemProps2.xml><?xml version="1.0" encoding="utf-8"?>
<ds:datastoreItem xmlns:ds="http://schemas.openxmlformats.org/officeDocument/2006/customXml" ds:itemID="{6C425A59-2876-44A3-B38C-DD83C2AE1317}"/>
</file>

<file path=customXml/itemProps3.xml><?xml version="1.0" encoding="utf-8"?>
<ds:datastoreItem xmlns:ds="http://schemas.openxmlformats.org/officeDocument/2006/customXml" ds:itemID="{D654DAC9-02E0-4969-8F7C-891978130BB9}">
  <ds:schemaRefs>
    <ds:schemaRef ds:uri="http://schemas.microsoft.com/office/infopath/2007/PartnerControls"/>
    <ds:schemaRef ds:uri="http://purl.org/dc/elements/1.1/"/>
    <ds:schemaRef ds:uri="http://schemas.microsoft.com/office/2006/metadata/properties"/>
    <ds:schemaRef ds:uri="44062306-46ca-4842-b79f-1bb118e4f192"/>
    <ds:schemaRef ds:uri="http://purl.org/dc/terms/"/>
    <ds:schemaRef ds:uri="http://schemas.openxmlformats.org/package/2006/metadata/core-properties"/>
    <ds:schemaRef ds:uri="http://schemas.microsoft.com/office/2006/documentManagement/types"/>
    <ds:schemaRef ds:uri="c9b4db26-e1ec-4e3d-8400-210e906195e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Powerpoint_Ville Eybens_ Modèle 2023 version finale</Template>
  <TotalTime>244</TotalTime>
  <Words>921</Words>
  <Application>Microsoft Office PowerPoint</Application>
  <PresentationFormat>Grand écran</PresentationFormat>
  <Paragraphs>154</Paragraphs>
  <Slides>16</Slides>
  <Notes>1</Notes>
  <HiddenSlides>2</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Source Sans Pro</vt:lpstr>
      <vt:lpstr>Source Sans Pro Black</vt:lpstr>
      <vt:lpstr>Thème Office</vt:lpstr>
      <vt:lpstr>Budget primitif 2024</vt:lpstr>
      <vt:lpstr>Les principes directeurs du budget 2024  Traduction du Rapport d’Orientations Budgétaires 2024  </vt:lpstr>
      <vt:lpstr>L’équilibre du budget</vt:lpstr>
      <vt:lpstr>Construction du budget à la suite des résultats du compte financier unique 2023</vt:lpstr>
      <vt:lpstr> SECTION FONCTIONNEMENT  présentation succincte par chapitre comptable, en comparaison au budget 2023  (et non des comptes réalisés en 2023) </vt:lpstr>
      <vt:lpstr>Les recettes de fonctionnement du budget 2024 par chapitre</vt:lpstr>
      <vt:lpstr>Les dépenses de fonctionnement du budget 2024</vt:lpstr>
      <vt:lpstr> SECTION INVESTISSEMENT</vt:lpstr>
      <vt:lpstr>BP 2024 | Logique de financement des investissements</vt:lpstr>
      <vt:lpstr>Les recettes d’investissement du budget 2024</vt:lpstr>
      <vt:lpstr>Les dépenses d’investissement du budget 2024</vt:lpstr>
      <vt:lpstr>Les dépenses d’investissement du budget 2024</vt:lpstr>
      <vt:lpstr>Les dépenses d’investissement du budget 2024</vt:lpstr>
      <vt:lpstr>Les dépenses d’investissement du budget 2024</vt:lpstr>
      <vt:lpstr>Les dépenses d’investissement du budget 2024</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Laurent TOURAINE</dc:creator>
  <cp:lastModifiedBy>Jean-François MICHON</cp:lastModifiedBy>
  <cp:revision>11</cp:revision>
  <dcterms:created xsi:type="dcterms:W3CDTF">2023-01-05T10:20:01Z</dcterms:created>
  <dcterms:modified xsi:type="dcterms:W3CDTF">2024-03-25T09:01:40Z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0x010100FCA44814A123A24E8A54841EA708F500</vt:lpwstr>
  </property>
  <property fmtid="{D5CDD505-2E9C-101B-9397-08002B2CF9AE}" pid="3" name="MediaServiceImageTags">
    <vt:lpwstr/>
  </property>
  <property fmtid="{D5CDD505-2E9C-101B-9397-08002B2CF9AE}" pid="4" name="Order">
    <vt:r8>30000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