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1"/>
  </p:notesMasterIdLst>
  <p:handoutMasterIdLst>
    <p:handoutMasterId r:id="rId52"/>
  </p:handoutMasterIdLst>
  <p:sldIdLst>
    <p:sldId id="264" r:id="rId5"/>
    <p:sldId id="326" r:id="rId6"/>
    <p:sldId id="327" r:id="rId7"/>
    <p:sldId id="284" r:id="rId8"/>
    <p:sldId id="329" r:id="rId9"/>
    <p:sldId id="363" r:id="rId10"/>
    <p:sldId id="362" r:id="rId11"/>
    <p:sldId id="364" r:id="rId12"/>
    <p:sldId id="330" r:id="rId13"/>
    <p:sldId id="331" r:id="rId14"/>
    <p:sldId id="365" r:id="rId15"/>
    <p:sldId id="366" r:id="rId16"/>
    <p:sldId id="332" r:id="rId17"/>
    <p:sldId id="357" r:id="rId18"/>
    <p:sldId id="333" r:id="rId19"/>
    <p:sldId id="334" r:id="rId20"/>
    <p:sldId id="335" r:id="rId21"/>
    <p:sldId id="336" r:id="rId22"/>
    <p:sldId id="337" r:id="rId23"/>
    <p:sldId id="338" r:id="rId24"/>
    <p:sldId id="340" r:id="rId25"/>
    <p:sldId id="341" r:id="rId26"/>
    <p:sldId id="342" r:id="rId27"/>
    <p:sldId id="343" r:id="rId28"/>
    <p:sldId id="344" r:id="rId29"/>
    <p:sldId id="345" r:id="rId30"/>
    <p:sldId id="346" r:id="rId31"/>
    <p:sldId id="367" r:id="rId32"/>
    <p:sldId id="347" r:id="rId33"/>
    <p:sldId id="368" r:id="rId34"/>
    <p:sldId id="348" r:id="rId35"/>
    <p:sldId id="349" r:id="rId36"/>
    <p:sldId id="350" r:id="rId37"/>
    <p:sldId id="369" r:id="rId38"/>
    <p:sldId id="370" r:id="rId39"/>
    <p:sldId id="359" r:id="rId40"/>
    <p:sldId id="351" r:id="rId41"/>
    <p:sldId id="360" r:id="rId42"/>
    <p:sldId id="358" r:id="rId43"/>
    <p:sldId id="353" r:id="rId44"/>
    <p:sldId id="354" r:id="rId45"/>
    <p:sldId id="355" r:id="rId46"/>
    <p:sldId id="356" r:id="rId47"/>
    <p:sldId id="265" r:id="rId48"/>
    <p:sldId id="266" r:id="rId49"/>
    <p:sldId id="267" r:id="rId5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652"/>
    <a:srgbClr val="FFFFFF"/>
    <a:srgbClr val="0080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B6590BA-B9E1-0885-3CA9-C8794609F8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7ADB564D-43DD-DADC-7D92-93DCC6297FE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B3B178-367E-43B0-8302-70C76DF072BD}" type="datetimeFigureOut">
              <a:rPr lang="fr-FR" smtClean="0"/>
              <a:t>11/07/2024</a:t>
            </a:fld>
            <a:endParaRPr lang="fr-FR"/>
          </a:p>
        </p:txBody>
      </p:sp>
      <p:sp>
        <p:nvSpPr>
          <p:cNvPr id="4" name="Espace réservé du pied de page 3">
            <a:extLst>
              <a:ext uri="{FF2B5EF4-FFF2-40B4-BE49-F238E27FC236}">
                <a16:creationId xmlns:a16="http://schemas.microsoft.com/office/drawing/2014/main" id="{C6046A23-CA74-8184-9521-D69146FFB0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DEA25604-4552-2BBC-4004-078DFFEFD2A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26DC7B-F637-453F-B4ED-7EB077F1D80B}" type="slidenum">
              <a:rPr lang="fr-FR" smtClean="0"/>
              <a:t>‹N°›</a:t>
            </a:fld>
            <a:endParaRPr lang="fr-FR"/>
          </a:p>
        </p:txBody>
      </p:sp>
    </p:spTree>
    <p:extLst>
      <p:ext uri="{BB962C8B-B14F-4D97-AF65-F5344CB8AC3E}">
        <p14:creationId xmlns:p14="http://schemas.microsoft.com/office/powerpoint/2010/main" val="2862246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4D3222-1A87-43DB-B1D2-5CF5210E866D}" type="datetimeFigureOut">
              <a:t>11/07/2024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BE2CC3-1329-4E35-90FE-C3401F0A7363}" type="slidenum">
              <a:t>‹N°›</a:t>
            </a:fld>
            <a:endParaRPr lang="en-US"/>
          </a:p>
        </p:txBody>
      </p:sp>
    </p:spTree>
    <p:extLst>
      <p:ext uri="{BB962C8B-B14F-4D97-AF65-F5344CB8AC3E}">
        <p14:creationId xmlns:p14="http://schemas.microsoft.com/office/powerpoint/2010/main" val="1325204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431602" y="781639"/>
            <a:ext cx="6425184" cy="1671889"/>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5492496" y="3970076"/>
            <a:ext cx="6364290" cy="148812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pic>
        <p:nvPicPr>
          <p:cNvPr id="8" name="Image 7">
            <a:extLst>
              <a:ext uri="{FF2B5EF4-FFF2-40B4-BE49-F238E27FC236}">
                <a16:creationId xmlns:a16="http://schemas.microsoft.com/office/drawing/2014/main" id="{AB4DBA67-677E-57DE-49B1-9404C1400454}"/>
              </a:ext>
            </a:extLst>
          </p:cNvPr>
          <p:cNvPicPr>
            <a:picLocks noChangeAspect="1"/>
          </p:cNvPicPr>
          <p:nvPr userDrawn="1"/>
        </p:nvPicPr>
        <p:blipFill>
          <a:blip r:embed="rId2"/>
          <a:stretch>
            <a:fillRect/>
          </a:stretch>
        </p:blipFill>
        <p:spPr>
          <a:xfrm>
            <a:off x="10917430" y="6484487"/>
            <a:ext cx="531881" cy="171942"/>
          </a:xfrm>
          <a:prstGeom prst="rect">
            <a:avLst/>
          </a:prstGeom>
        </p:spPr>
      </p:pic>
      <p:sp>
        <p:nvSpPr>
          <p:cNvPr id="10" name="Espace réservé du numéro de diapositive 7">
            <a:extLst>
              <a:ext uri="{FF2B5EF4-FFF2-40B4-BE49-F238E27FC236}">
                <a16:creationId xmlns:a16="http://schemas.microsoft.com/office/drawing/2014/main" id="{6EE89AD8-82C9-6527-AEA4-FC4079778D28}"/>
              </a:ext>
            </a:extLst>
          </p:cNvPr>
          <p:cNvSpPr txBox="1">
            <a:spLocks/>
          </p:cNvSpPr>
          <p:nvPr userDrawn="1"/>
        </p:nvSpPr>
        <p:spPr>
          <a:xfrm>
            <a:off x="8701462" y="6383073"/>
            <a:ext cx="3399098" cy="374770"/>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7C6CCC6-2BE5-4E42-96A4-D1E8E81A3D8E}" type="slidenum">
              <a:rPr lang="fr-FR" sz="1800" b="1" smtClean="0">
                <a:solidFill>
                  <a:srgbClr val="0080AA"/>
                </a:solidFill>
                <a:latin typeface="Source Sans Pro Black"/>
                <a:ea typeface="Source Sans Pro Black"/>
              </a:rPr>
              <a:pPr/>
              <a:t>‹N°›</a:t>
            </a:fld>
            <a:endParaRPr lang="fr-FR" sz="1800" b="1">
              <a:solidFill>
                <a:srgbClr val="0080AA"/>
              </a:solidFill>
              <a:latin typeface="Source Sans Pro Black"/>
              <a:ea typeface="Source Sans Pro Black"/>
            </a:endParaRPr>
          </a:p>
        </p:txBody>
      </p:sp>
      <p:sp>
        <p:nvSpPr>
          <p:cNvPr id="11" name="Rectangle 10">
            <a:extLst>
              <a:ext uri="{FF2B5EF4-FFF2-40B4-BE49-F238E27FC236}">
                <a16:creationId xmlns:a16="http://schemas.microsoft.com/office/drawing/2014/main" id="{6F66B71D-E49D-9753-4F94-5400F78FEA7B}"/>
              </a:ext>
            </a:extLst>
          </p:cNvPr>
          <p:cNvSpPr/>
          <p:nvPr userDrawn="1"/>
        </p:nvSpPr>
        <p:spPr>
          <a:xfrm>
            <a:off x="0" y="0"/>
            <a:ext cx="3048000"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5">
            <a:extLst>
              <a:ext uri="{FF2B5EF4-FFF2-40B4-BE49-F238E27FC236}">
                <a16:creationId xmlns:a16="http://schemas.microsoft.com/office/drawing/2014/main" id="{D799B758-C048-C34F-5832-79663DAE40D6}"/>
              </a:ext>
            </a:extLst>
          </p:cNvPr>
          <p:cNvPicPr/>
          <p:nvPr userDrawn="1"/>
        </p:nvPicPr>
        <p:blipFill>
          <a:blip r:embed="rId3" cstate="print">
            <a:extLst>
              <a:ext uri="{28A0092B-C50C-407E-A947-70E740481C1C}">
                <a14:useLocalDpi xmlns:a14="http://schemas.microsoft.com/office/drawing/2010/main" val="0"/>
              </a:ext>
            </a:extLst>
          </a:blip>
          <a:srcRect/>
          <a:stretch/>
        </p:blipFill>
        <p:spPr>
          <a:xfrm>
            <a:off x="627918" y="1026648"/>
            <a:ext cx="4797636" cy="4797636"/>
          </a:xfrm>
          <a:prstGeom prst="rect">
            <a:avLst/>
          </a:prstGeom>
        </p:spPr>
      </p:pic>
      <p:pic>
        <p:nvPicPr>
          <p:cNvPr id="13" name="Image 7">
            <a:extLst>
              <a:ext uri="{FF2B5EF4-FFF2-40B4-BE49-F238E27FC236}">
                <a16:creationId xmlns:a16="http://schemas.microsoft.com/office/drawing/2014/main" id="{95BBE53E-1AC7-C717-F1C1-6D5542A8E6FB}"/>
              </a:ext>
            </a:extLst>
          </p:cNvPr>
          <p:cNvPicPr>
            <a:picLocks noChangeAspect="1"/>
          </p:cNvPicPr>
          <p:nvPr userDrawn="1"/>
        </p:nvPicPr>
        <p:blipFill>
          <a:blip r:embed="rId2"/>
          <a:stretch>
            <a:fillRect/>
          </a:stretch>
        </p:blipFill>
        <p:spPr>
          <a:xfrm>
            <a:off x="8094357" y="3593210"/>
            <a:ext cx="864653" cy="277750"/>
          </a:xfrm>
          <a:prstGeom prst="rect">
            <a:avLst/>
          </a:prstGeom>
        </p:spPr>
      </p:pic>
      <p:pic>
        <p:nvPicPr>
          <p:cNvPr id="14" name="Image 8">
            <a:extLst>
              <a:ext uri="{FF2B5EF4-FFF2-40B4-BE49-F238E27FC236}">
                <a16:creationId xmlns:a16="http://schemas.microsoft.com/office/drawing/2014/main" id="{FCB2E844-DFED-D5F6-445F-9D7A7D074858}"/>
              </a:ext>
            </a:extLst>
          </p:cNvPr>
          <p:cNvPicPr/>
          <p:nvPr userDrawn="1"/>
        </p:nvPicPr>
        <p:blipFill>
          <a:blip r:embed="rId4"/>
          <a:stretch>
            <a:fillRect/>
          </a:stretch>
        </p:blipFill>
        <p:spPr>
          <a:xfrm>
            <a:off x="7685590" y="6137246"/>
            <a:ext cx="1682188" cy="505887"/>
          </a:xfrm>
          <a:prstGeom prst="rect">
            <a:avLst/>
          </a:prstGeom>
        </p:spPr>
      </p:pic>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11/07/2024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11/07/2024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693110" y="421407"/>
            <a:ext cx="7971585" cy="1325563"/>
          </a:xfrm>
        </p:spPr>
        <p:txBody>
          <a:bodyPr/>
          <a:lstStyle/>
          <a:p>
            <a:r>
              <a:rPr lang="fr-FR"/>
              <a:t>Modifiez le style du titre</a:t>
            </a:r>
          </a:p>
        </p:txBody>
      </p:sp>
      <p:sp>
        <p:nvSpPr>
          <p:cNvPr id="3" name="Espace réservé du contenu 2"/>
          <p:cNvSpPr>
            <a:spLocks noGrp="1"/>
          </p:cNvSpPr>
          <p:nvPr>
            <p:ph idx="1"/>
          </p:nvPr>
        </p:nvSpPr>
        <p:spPr>
          <a:xfrm>
            <a:off x="3693110" y="1861211"/>
            <a:ext cx="7971585" cy="43323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6">
            <a:extLst>
              <a:ext uri="{FF2B5EF4-FFF2-40B4-BE49-F238E27FC236}">
                <a16:creationId xmlns:a16="http://schemas.microsoft.com/office/drawing/2014/main" id="{5F5DB40F-5D8B-45C2-6192-D3329457BFD4}"/>
              </a:ext>
            </a:extLst>
          </p:cNvPr>
          <p:cNvSpPr/>
          <p:nvPr userDrawn="1"/>
        </p:nvSpPr>
        <p:spPr>
          <a:xfrm>
            <a:off x="0" y="0"/>
            <a:ext cx="3048000"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contenu 2">
            <a:extLst>
              <a:ext uri="{FF2B5EF4-FFF2-40B4-BE49-F238E27FC236}">
                <a16:creationId xmlns:a16="http://schemas.microsoft.com/office/drawing/2014/main" id="{B9AE22DA-8FE4-2668-62FD-7C99F0959ADB}"/>
              </a:ext>
            </a:extLst>
          </p:cNvPr>
          <p:cNvSpPr>
            <a:spLocks noGrp="1"/>
          </p:cNvSpPr>
          <p:nvPr>
            <p:ph idx="13" hasCustomPrompt="1"/>
          </p:nvPr>
        </p:nvSpPr>
        <p:spPr>
          <a:xfrm>
            <a:off x="248575" y="1330030"/>
            <a:ext cx="2373578" cy="4332325"/>
          </a:xfrm>
        </p:spPr>
        <p:txBody>
          <a:bodyPr>
            <a:normAutofit/>
          </a:bodyPr>
          <a:lstStyle>
            <a:lvl1pPr marL="0" indent="0">
              <a:buNone/>
              <a:defRPr sz="2000" b="1" i="0">
                <a:solidFill>
                  <a:srgbClr val="FFFFFF"/>
                </a:solidFill>
                <a:latin typeface="Source Sans Pro" panose="020B0503030403020204" pitchFamily="34" charset="0"/>
                <a:ea typeface="Source Sans Pro" panose="020B0503030403020204" pitchFamily="34" charset="0"/>
              </a:defRPr>
            </a:lvl1pPr>
          </a:lstStyle>
          <a:p>
            <a:pPr lvl="0"/>
            <a:r>
              <a:rPr lang="fr-FR"/>
              <a:t>Modifiez le style du titre</a:t>
            </a:r>
          </a:p>
        </p:txBody>
      </p:sp>
    </p:spTree>
    <p:extLst>
      <p:ext uri="{BB962C8B-B14F-4D97-AF65-F5344CB8AC3E}">
        <p14:creationId xmlns:p14="http://schemas.microsoft.com/office/powerpoint/2010/main" val="3897624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693110" y="421407"/>
            <a:ext cx="7971585" cy="1325563"/>
          </a:xfrm>
        </p:spPr>
        <p:txBody>
          <a:bodyPr/>
          <a:lstStyle/>
          <a:p>
            <a:r>
              <a:rPr lang="fr-FR"/>
              <a:t>Modifiez le style du titre</a:t>
            </a:r>
          </a:p>
        </p:txBody>
      </p:sp>
      <p:sp>
        <p:nvSpPr>
          <p:cNvPr id="3" name="Espace réservé du contenu 2"/>
          <p:cNvSpPr>
            <a:spLocks noGrp="1"/>
          </p:cNvSpPr>
          <p:nvPr>
            <p:ph idx="1"/>
          </p:nvPr>
        </p:nvSpPr>
        <p:spPr>
          <a:xfrm>
            <a:off x="3693110" y="1861211"/>
            <a:ext cx="7971585" cy="43323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6">
            <a:extLst>
              <a:ext uri="{FF2B5EF4-FFF2-40B4-BE49-F238E27FC236}">
                <a16:creationId xmlns:a16="http://schemas.microsoft.com/office/drawing/2014/main" id="{5F5DB40F-5D8B-45C2-6192-D3329457BFD4}"/>
              </a:ext>
            </a:extLst>
          </p:cNvPr>
          <p:cNvSpPr/>
          <p:nvPr userDrawn="1"/>
        </p:nvSpPr>
        <p:spPr>
          <a:xfrm>
            <a:off x="0" y="0"/>
            <a:ext cx="3048000"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contenu 2">
            <a:extLst>
              <a:ext uri="{FF2B5EF4-FFF2-40B4-BE49-F238E27FC236}">
                <a16:creationId xmlns:a16="http://schemas.microsoft.com/office/drawing/2014/main" id="{B9AE22DA-8FE4-2668-62FD-7C99F0959ADB}"/>
              </a:ext>
            </a:extLst>
          </p:cNvPr>
          <p:cNvSpPr>
            <a:spLocks noGrp="1"/>
          </p:cNvSpPr>
          <p:nvPr>
            <p:ph idx="13" hasCustomPrompt="1"/>
          </p:nvPr>
        </p:nvSpPr>
        <p:spPr>
          <a:xfrm>
            <a:off x="248575" y="1330030"/>
            <a:ext cx="2373578" cy="4332325"/>
          </a:xfrm>
        </p:spPr>
        <p:txBody>
          <a:bodyPr>
            <a:normAutofit/>
          </a:bodyPr>
          <a:lstStyle>
            <a:lvl1pPr marL="0" indent="0">
              <a:buNone/>
              <a:defRPr sz="2000" b="1" i="0">
                <a:solidFill>
                  <a:srgbClr val="FFFFFF"/>
                </a:solidFill>
                <a:latin typeface="Source Sans Pro" panose="020B0503030403020204" pitchFamily="34" charset="0"/>
                <a:ea typeface="Source Sans Pro" panose="020B0503030403020204" pitchFamily="34" charset="0"/>
              </a:defRPr>
            </a:lvl1pPr>
          </a:lstStyle>
          <a:p>
            <a:pPr lvl="0"/>
            <a:r>
              <a:rPr lang="fr-FR"/>
              <a:t>Modifiez le style du titre</a:t>
            </a: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11/07/2024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11/07/2024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11/07/2024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11/07/2024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11/07/2024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11/07/2024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11/07/2024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435014" y="421407"/>
            <a:ext cx="10229682"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1435014" y="1861211"/>
            <a:ext cx="10229681" cy="4332325"/>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7" name="Rectangle 6">
            <a:extLst>
              <a:ext uri="{FF2B5EF4-FFF2-40B4-BE49-F238E27FC236}">
                <a16:creationId xmlns:a16="http://schemas.microsoft.com/office/drawing/2014/main" id="{C983E28B-3DC0-16DA-A5FE-493BA11A9D37}"/>
              </a:ext>
            </a:extLst>
          </p:cNvPr>
          <p:cNvSpPr/>
          <p:nvPr userDrawn="1"/>
        </p:nvSpPr>
        <p:spPr>
          <a:xfrm>
            <a:off x="0" y="0"/>
            <a:ext cx="843516"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a:extLst>
              <a:ext uri="{FF2B5EF4-FFF2-40B4-BE49-F238E27FC236}">
                <a16:creationId xmlns:a16="http://schemas.microsoft.com/office/drawing/2014/main" id="{AB96D8A3-DEA5-362F-D8B5-6928D6AEADA9}"/>
              </a:ext>
            </a:extLst>
          </p:cNvPr>
          <p:cNvPicPr>
            <a:picLocks noChangeAspect="1"/>
          </p:cNvPicPr>
          <p:nvPr userDrawn="1"/>
        </p:nvPicPr>
        <p:blipFill>
          <a:blip r:embed="rId14"/>
          <a:stretch>
            <a:fillRect/>
          </a:stretch>
        </p:blipFill>
        <p:spPr>
          <a:xfrm>
            <a:off x="10917430" y="6484487"/>
            <a:ext cx="531881" cy="171942"/>
          </a:xfrm>
          <a:prstGeom prst="rect">
            <a:avLst/>
          </a:prstGeom>
        </p:spPr>
      </p:pic>
      <p:pic>
        <p:nvPicPr>
          <p:cNvPr id="9" name="Image 5">
            <a:extLst>
              <a:ext uri="{FF2B5EF4-FFF2-40B4-BE49-F238E27FC236}">
                <a16:creationId xmlns:a16="http://schemas.microsoft.com/office/drawing/2014/main" id="{60EF1877-A2C8-8628-4EE1-0B987BD283A6}"/>
              </a:ext>
            </a:extLst>
          </p:cNvPr>
          <p:cNvPicPr/>
          <p:nvPr userDrawn="1"/>
        </p:nvPicPr>
        <p:blipFill>
          <a:blip r:embed="rId15" cstate="print">
            <a:extLst>
              <a:ext uri="{28A0092B-C50C-407E-A947-70E740481C1C}">
                <a14:useLocalDpi xmlns:a14="http://schemas.microsoft.com/office/drawing/2010/main" val="0"/>
              </a:ext>
            </a:extLst>
          </a:blip>
          <a:srcRect/>
          <a:stretch/>
        </p:blipFill>
        <p:spPr>
          <a:xfrm>
            <a:off x="253242" y="5601104"/>
            <a:ext cx="1180548" cy="1180548"/>
          </a:xfrm>
          <a:prstGeom prst="rect">
            <a:avLst/>
          </a:prstGeom>
        </p:spPr>
      </p:pic>
      <p:sp>
        <p:nvSpPr>
          <p:cNvPr id="10" name="Espace réservé du numéro de diapositive 7">
            <a:extLst>
              <a:ext uri="{FF2B5EF4-FFF2-40B4-BE49-F238E27FC236}">
                <a16:creationId xmlns:a16="http://schemas.microsoft.com/office/drawing/2014/main" id="{BCA81FC7-54AB-FE6F-6351-452E9B671E34}"/>
              </a:ext>
            </a:extLst>
          </p:cNvPr>
          <p:cNvSpPr txBox="1">
            <a:spLocks/>
          </p:cNvSpPr>
          <p:nvPr userDrawn="1"/>
        </p:nvSpPr>
        <p:spPr>
          <a:xfrm>
            <a:off x="8701462" y="6383073"/>
            <a:ext cx="3399098" cy="374770"/>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7C6CCC6-2BE5-4E42-96A4-D1E8E81A3D8E}" type="slidenum">
              <a:rPr lang="fr-FR" sz="1800" b="1" smtClean="0">
                <a:solidFill>
                  <a:srgbClr val="0080AA"/>
                </a:solidFill>
                <a:latin typeface="Source Sans Pro Black"/>
                <a:ea typeface="Source Sans Pro Black"/>
              </a:rPr>
              <a:pPr/>
              <a:t>‹N°›</a:t>
            </a:fld>
            <a:endParaRPr lang="fr-FR" sz="1800" b="1">
              <a:solidFill>
                <a:srgbClr val="0080AA"/>
              </a:solidFill>
              <a:latin typeface="Source Sans Pro Black"/>
              <a:ea typeface="Source Sans Pro Black"/>
            </a:endParaRP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rgbClr val="C3D652"/>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5183027" y="1625017"/>
            <a:ext cx="6425184" cy="1671889"/>
          </a:xfrm>
        </p:spPr>
        <p:txBody>
          <a:bodyPr>
            <a:normAutofit fontScale="90000"/>
          </a:bodyPr>
          <a:lstStyle/>
          <a:p>
            <a:r>
              <a:rPr lang="fr-FR">
                <a:latin typeface="Source Sans Pro"/>
                <a:ea typeface="Source Sans Pro"/>
              </a:rPr>
              <a:t>Conseil municipal d’Eybens 04/07/2024</a:t>
            </a:r>
            <a:endParaRPr lang="fr-FR">
              <a:highlight>
                <a:srgbClr val="FFFF00"/>
              </a:highlight>
            </a:endParaRPr>
          </a:p>
        </p:txBody>
      </p:sp>
    </p:spTree>
    <p:extLst>
      <p:ext uri="{BB962C8B-B14F-4D97-AF65-F5344CB8AC3E}">
        <p14:creationId xmlns:p14="http://schemas.microsoft.com/office/powerpoint/2010/main" val="480610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159222" y="1394256"/>
            <a:ext cx="2687744"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DEL20240704_4 EDUCATION, SPORT ET CULTURE – Signature d’une convention Eybens/CLC/Poisat – Accueil </a:t>
            </a:r>
            <a:endParaRPr lang="fr-FR" b="1"/>
          </a:p>
          <a:p>
            <a:pPr algn="ctr">
              <a:buNone/>
            </a:pPr>
            <a:r>
              <a:rPr lang="fr-FR" sz="2000" b="1">
                <a:solidFill>
                  <a:schemeClr val="bg1"/>
                </a:solidFill>
                <a:latin typeface="Source Sans Pro"/>
                <a:ea typeface="Source Sans Pro"/>
              </a:rPr>
              <a:t>des jeunes poisatier (12-17 ans) à l’accueil de loisirs du CLC durant les vacances d’été </a:t>
            </a:r>
            <a:endParaRPr lang="fr-F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71359" y="213722"/>
            <a:ext cx="8302584" cy="69249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800">
                <a:ea typeface="+mn-lt"/>
                <a:cs typeface="+mn-lt"/>
              </a:rPr>
              <a:t>Les conventions passées avec la ville d'Eybens permettent au CLC de développer différents partenariats et de conventionner éventuellement avec d'autres collectivités </a:t>
            </a:r>
          </a:p>
          <a:p>
            <a:endParaRPr lang="fr-FR" sz="2800">
              <a:cs typeface="Calibri"/>
            </a:endParaRPr>
          </a:p>
          <a:p>
            <a:r>
              <a:rPr lang="fr-FR" sz="2800">
                <a:ea typeface="+mn-lt"/>
                <a:cs typeface="+mn-lt"/>
              </a:rPr>
              <a:t>La Ville de Poisat sollicite le CLC et la Ville d'Eybens, afin de permettre l'accueil des jeunes poisatiers 12-17ans dans le cadre de l’accueil du secteur jeunes durant les vacances scolaires d’été 2024</a:t>
            </a:r>
          </a:p>
          <a:p>
            <a:endParaRPr lang="fr-FR" sz="2800">
              <a:cs typeface="Calibri" panose="020F0502020204030204"/>
            </a:endParaRPr>
          </a:p>
          <a:p>
            <a:r>
              <a:rPr lang="fr-FR" sz="2800">
                <a:ea typeface="+mn-lt"/>
                <a:cs typeface="+mn-lt"/>
              </a:rPr>
              <a:t>la CTG unissant les villes de Bresson, Eybens et Poisat, vise à renforcer les coopérations dans les secteurs éducatifs de l’enfance et de la jeunesse, et qu’un effort de structuration des coopérations sur le secteur jeunes est prioritaire durant cette année 2022-2024</a:t>
            </a:r>
            <a:endParaRPr lang="fr-FR" sz="2800">
              <a:cs typeface="Calibri"/>
            </a:endParaRPr>
          </a:p>
          <a:p>
            <a:endParaRPr lang="fr-FR" sz="2400">
              <a:cs typeface="Calibri"/>
            </a:endParaRPr>
          </a:p>
        </p:txBody>
      </p:sp>
    </p:spTree>
    <p:extLst>
      <p:ext uri="{BB962C8B-B14F-4D97-AF65-F5344CB8AC3E}">
        <p14:creationId xmlns:p14="http://schemas.microsoft.com/office/powerpoint/2010/main" val="2214349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159222" y="1394256"/>
            <a:ext cx="2687744"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DEL20240704_4 EDUCATION, SPORT ET CULTURE – Signature d’une convention Eybens/CLC/Poisat – Accueil </a:t>
            </a:r>
            <a:endParaRPr lang="fr-FR" b="1"/>
          </a:p>
          <a:p>
            <a:pPr algn="ctr">
              <a:buNone/>
            </a:pPr>
            <a:r>
              <a:rPr lang="fr-FR" sz="2000" b="1">
                <a:solidFill>
                  <a:schemeClr val="bg1"/>
                </a:solidFill>
                <a:latin typeface="Source Sans Pro"/>
                <a:ea typeface="Source Sans Pro"/>
              </a:rPr>
              <a:t>des jeunes poisatier (12-17 ans) à l’accueil de loisirs du CLC durant les vacances d’été </a:t>
            </a:r>
            <a:endParaRPr lang="fr-F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71359" y="831948"/>
            <a:ext cx="8302584"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800">
                <a:latin typeface="Calibri"/>
                <a:ea typeface="Source Sans Pro"/>
                <a:cs typeface="Calibri"/>
              </a:rPr>
              <a:t>La convention prend en compte une facturation des charges supplétives de la ville d’Eybens </a:t>
            </a:r>
          </a:p>
          <a:p>
            <a:r>
              <a:rPr lang="fr-FR" sz="2800">
                <a:latin typeface="Calibri"/>
                <a:ea typeface="Source Sans Pro"/>
                <a:cs typeface="Calibri"/>
              </a:rPr>
              <a:t>à hauteur de 4,50 € par jour et par enfant, que cette somme pourra être adaptée selon l’évolution des coûts </a:t>
            </a:r>
          </a:p>
          <a:p>
            <a:r>
              <a:rPr lang="fr-FR" sz="2800">
                <a:latin typeface="Calibri"/>
                <a:ea typeface="Source Sans Pro"/>
                <a:cs typeface="Calibri"/>
              </a:rPr>
              <a:t>notamment de l’énergie</a:t>
            </a:r>
          </a:p>
          <a:p>
            <a:endParaRPr lang="fr-FR" sz="2800">
              <a:latin typeface="Calibri"/>
              <a:ea typeface="Source Sans Pro"/>
              <a:cs typeface="Calibri"/>
            </a:endParaRPr>
          </a:p>
          <a:p>
            <a:r>
              <a:rPr lang="fr-FR" sz="2800">
                <a:latin typeface="Calibri"/>
                <a:ea typeface="Source Sans Pro"/>
                <a:cs typeface="Calibri"/>
              </a:rPr>
              <a:t>Cette convention porte sur les vacances d’été 2024 à titre expérimental, qu’une évaluation de l’impact sur le public visé permettra d’adapter le dispositif pour l’année 24/25 jusqu’au vacances d’été 2025</a:t>
            </a:r>
            <a:endParaRPr lang="fr-FR" sz="2800">
              <a:cs typeface="Calibri"/>
            </a:endParaRPr>
          </a:p>
        </p:txBody>
      </p:sp>
    </p:spTree>
    <p:extLst>
      <p:ext uri="{BB962C8B-B14F-4D97-AF65-F5344CB8AC3E}">
        <p14:creationId xmlns:p14="http://schemas.microsoft.com/office/powerpoint/2010/main" val="1520709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159222" y="1394256"/>
            <a:ext cx="2687744"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DEL20240704_4 EDUCATION, SPORT ET CULTURE – Signature d’une convention Eybens/CLC/Poisat – Accueil </a:t>
            </a:r>
            <a:endParaRPr lang="fr-FR" b="1"/>
          </a:p>
          <a:p>
            <a:pPr algn="ctr">
              <a:buNone/>
            </a:pPr>
            <a:r>
              <a:rPr lang="fr-FR" sz="2000" b="1">
                <a:solidFill>
                  <a:schemeClr val="bg1"/>
                </a:solidFill>
                <a:latin typeface="Source Sans Pro"/>
                <a:ea typeface="Source Sans Pro"/>
              </a:rPr>
              <a:t>des jeunes poisatier (12-17 ans) à l’accueil de loisirs du CLC durant les vacances d’été </a:t>
            </a:r>
            <a:endParaRPr lang="fr-F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13850" y="2169042"/>
            <a:ext cx="8978319"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800" b="1">
                <a:ea typeface="+mn-lt"/>
                <a:cs typeface="+mn-lt"/>
              </a:rPr>
              <a:t>Il est proposé au Conseil municipal d'autoriser le Maire :</a:t>
            </a:r>
            <a:endParaRPr lang="fr-FR" sz="2800" b="1">
              <a:cs typeface="Calibri"/>
            </a:endParaRPr>
          </a:p>
          <a:p>
            <a:endParaRPr lang="fr-FR" sz="2800" b="1">
              <a:ea typeface="+mn-lt"/>
              <a:cs typeface="+mn-lt"/>
            </a:endParaRPr>
          </a:p>
          <a:p>
            <a:r>
              <a:rPr lang="fr-FR" sz="2800">
                <a:ea typeface="+mn-lt"/>
                <a:cs typeface="+mn-lt"/>
              </a:rPr>
              <a:t>- À signer la convention tripartite CLC/ Eybens / Poisat permettant l'accueil de jeunes poisatiers dans le </a:t>
            </a:r>
            <a:endParaRPr lang="fr-FR" sz="2800">
              <a:cs typeface="Calibri"/>
            </a:endParaRPr>
          </a:p>
          <a:p>
            <a:r>
              <a:rPr lang="fr-FR" sz="2800">
                <a:ea typeface="+mn-lt"/>
                <a:cs typeface="+mn-lt"/>
              </a:rPr>
              <a:t>cadre de l'accueil de loisirs pour la période du 1er juillet 2024 au 31 Aout 2024 et tout avenant à cette convention</a:t>
            </a:r>
            <a:endParaRPr lang="fr-FR" sz="2800">
              <a:cs typeface="Calibri"/>
            </a:endParaRPr>
          </a:p>
        </p:txBody>
      </p:sp>
    </p:spTree>
    <p:extLst>
      <p:ext uri="{BB962C8B-B14F-4D97-AF65-F5344CB8AC3E}">
        <p14:creationId xmlns:p14="http://schemas.microsoft.com/office/powerpoint/2010/main" val="1595788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DEL20240704_5 EDUCATION, SPORT ET CULTURE – Signature d’une Convention de partenariat et d’objectif </a:t>
            </a:r>
            <a:endParaRPr lang="fr-FR" b="1"/>
          </a:p>
          <a:p>
            <a:pPr algn="ctr">
              <a:buNone/>
            </a:pPr>
            <a:r>
              <a:rPr lang="fr-FR" sz="2000" b="1">
                <a:solidFill>
                  <a:schemeClr val="bg1"/>
                </a:solidFill>
                <a:latin typeface="Source Sans Pro"/>
                <a:ea typeface="Source Sans Pro"/>
              </a:rPr>
              <a:t>pour la mise en œuvre d’une mutuelle communale</a:t>
            </a:r>
            <a:endParaRPr lang="fr-FR" b="1">
              <a:solidFill>
                <a:schemeClr val="bg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02537" y="7961"/>
            <a:ext cx="8977141" cy="66479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b="1">
                <a:solidFill>
                  <a:schemeClr val="accent6">
                    <a:lumMod val="75000"/>
                  </a:schemeClr>
                </a:solidFill>
                <a:cs typeface="Calibri"/>
              </a:rPr>
              <a:t>Pourquoi proposer ce nouveau service ?</a:t>
            </a:r>
          </a:p>
          <a:p>
            <a:endParaRPr lang="fr-FR"/>
          </a:p>
          <a:p>
            <a:pPr marL="342900" indent="-342900">
              <a:buFont typeface="Calibri"/>
              <a:buChar char="-"/>
            </a:pPr>
            <a:r>
              <a:rPr lang="fr-FR" sz="2000"/>
              <a:t>Suite </a:t>
            </a:r>
            <a:r>
              <a:rPr lang="fr-FR" sz="2000" b="1"/>
              <a:t>aux demandes d'habitants </a:t>
            </a:r>
            <a:r>
              <a:rPr lang="fr-FR" sz="2000"/>
              <a:t>de la commune, au service solidarité du CCAS, mais aussi à l’accueil de la Mairie.</a:t>
            </a:r>
            <a:endParaRPr lang="fr-FR" sz="2000">
              <a:cs typeface="Calibri"/>
            </a:endParaRPr>
          </a:p>
          <a:p>
            <a:pPr marL="342900" indent="-342900">
              <a:buFont typeface="Calibri"/>
              <a:buChar char="-"/>
            </a:pPr>
            <a:r>
              <a:rPr lang="fr-FR" sz="2000"/>
              <a:t>Pour compléter le déploiement de l</a:t>
            </a:r>
            <a:r>
              <a:rPr lang="fr-FR" sz="2000" b="1"/>
              <a:t>a politique eybinoise</a:t>
            </a:r>
            <a:r>
              <a:rPr lang="fr-FR" sz="2000"/>
              <a:t> d’accès à la santé, de lutte contre le non- recours au droit, de l’accompagnement social des populations fragiles, des seniors ….</a:t>
            </a:r>
            <a:endParaRPr lang="fr-FR" sz="2000">
              <a:cs typeface="Calibri"/>
            </a:endParaRPr>
          </a:p>
          <a:p>
            <a:endParaRPr lang="fr-FR" sz="2400" b="1">
              <a:solidFill>
                <a:schemeClr val="accent6">
                  <a:lumMod val="75000"/>
                </a:schemeClr>
              </a:solidFill>
              <a:cs typeface="Calibri"/>
            </a:endParaRPr>
          </a:p>
          <a:p>
            <a:r>
              <a:rPr lang="fr-FR" sz="2400" b="1">
                <a:solidFill>
                  <a:schemeClr val="accent6">
                    <a:lumMod val="75000"/>
                  </a:schemeClr>
                </a:solidFill>
                <a:cs typeface="Calibri"/>
              </a:rPr>
              <a:t>Dans quel objectif?</a:t>
            </a:r>
          </a:p>
          <a:p>
            <a:endParaRPr lang="fr-FR">
              <a:latin typeface="Calibri"/>
              <a:ea typeface="Source Sans Pro"/>
              <a:cs typeface="Calibri"/>
            </a:endParaRPr>
          </a:p>
          <a:p>
            <a:r>
              <a:rPr lang="fr-FR" sz="2000">
                <a:latin typeface="Calibri"/>
                <a:ea typeface="Source Sans Pro"/>
                <a:cs typeface="Calibri"/>
              </a:rPr>
              <a:t> -   Pouvoir </a:t>
            </a:r>
            <a:r>
              <a:rPr lang="fr-FR" sz="2000" b="1">
                <a:latin typeface="Calibri"/>
                <a:ea typeface="Source Sans Pro"/>
                <a:cs typeface="Calibri"/>
              </a:rPr>
              <a:t>accéder à une complémentaire santé peu onéreuse afin d'améliorer l'accès au soin et à la prévention.</a:t>
            </a:r>
          </a:p>
          <a:p>
            <a:endParaRPr lang="fr-FR">
              <a:latin typeface="Calibri"/>
              <a:ea typeface="Source Sans Pro"/>
              <a:cs typeface="Calibri"/>
            </a:endParaRPr>
          </a:p>
          <a:p>
            <a:r>
              <a:rPr lang="fr-FR" sz="2400" b="1">
                <a:solidFill>
                  <a:schemeClr val="accent6">
                    <a:lumMod val="75000"/>
                  </a:schemeClr>
                </a:solidFill>
                <a:latin typeface="Calibri"/>
                <a:ea typeface="Source Sans Pro"/>
                <a:cs typeface="Calibri"/>
              </a:rPr>
              <a:t>Choix du dispositif et de consultation des offres :</a:t>
            </a:r>
            <a:endParaRPr lang="fr-FR" sz="2400">
              <a:solidFill>
                <a:schemeClr val="accent6">
                  <a:lumMod val="75000"/>
                </a:schemeClr>
              </a:solidFill>
              <a:latin typeface="Calibri"/>
              <a:ea typeface="Source Sans Pro"/>
              <a:cs typeface="Calibri"/>
            </a:endParaRPr>
          </a:p>
          <a:p>
            <a:endParaRPr lang="fr-FR">
              <a:latin typeface="Calibri"/>
              <a:ea typeface="Source Sans Pro"/>
              <a:cs typeface="Calibri"/>
            </a:endParaRPr>
          </a:p>
          <a:p>
            <a:pPr marL="342900" indent="-342900">
              <a:buFont typeface="Calibri"/>
              <a:buChar char="-"/>
            </a:pPr>
            <a:r>
              <a:rPr lang="fr-FR" sz="2000" b="1">
                <a:latin typeface="Calibri"/>
                <a:ea typeface="Source Sans Pro"/>
                <a:cs typeface="Calibri"/>
              </a:rPr>
              <a:t>Mutuelle à but non lucratif</a:t>
            </a:r>
            <a:r>
              <a:rPr lang="fr-FR" sz="2000">
                <a:latin typeface="Calibri"/>
                <a:ea typeface="Source Sans Pro"/>
                <a:cs typeface="Calibri"/>
              </a:rPr>
              <a:t>, fondée sur les valeurs de l’économie sociale et solidaire et administrée par ses adhérents.</a:t>
            </a:r>
            <a:endParaRPr lang="en-US" sz="2000">
              <a:latin typeface="Calibri"/>
              <a:ea typeface="Source Sans Pro"/>
              <a:cs typeface="Calibri"/>
            </a:endParaRPr>
          </a:p>
          <a:p>
            <a:pPr marL="342900" indent="-342900">
              <a:buFont typeface="Calibri"/>
              <a:buChar char="-"/>
            </a:pPr>
            <a:endParaRPr lang="fr-FR" sz="2000">
              <a:latin typeface="Calibri"/>
              <a:ea typeface="Source Sans Pro"/>
              <a:cs typeface="Calibri"/>
            </a:endParaRPr>
          </a:p>
          <a:p>
            <a:r>
              <a:rPr lang="fr-FR" sz="2000">
                <a:latin typeface="Calibri"/>
                <a:ea typeface="Source Sans Pro"/>
                <a:cs typeface="Calibri"/>
              </a:rPr>
              <a:t>Parmi les 3 mutuelles rencontrées et après comparaison des offres, nous avons retenu </a:t>
            </a:r>
            <a:r>
              <a:rPr lang="fr-FR" sz="2000" b="1">
                <a:latin typeface="Calibri"/>
                <a:ea typeface="Source Sans Pro"/>
                <a:cs typeface="Calibri"/>
              </a:rPr>
              <a:t>la mutuelle</a:t>
            </a:r>
            <a:r>
              <a:rPr lang="fr-FR" sz="2000" b="1" u="sng">
                <a:latin typeface="Calibri"/>
                <a:ea typeface="Source Sans Pro"/>
                <a:cs typeface="Calibri"/>
              </a:rPr>
              <a:t> "Entre Nous".</a:t>
            </a:r>
          </a:p>
          <a:p>
            <a:endParaRPr lang="fr-FR">
              <a:latin typeface="Calibri"/>
              <a:ea typeface="Source Sans Pro"/>
              <a:cs typeface="Calibri"/>
            </a:endParaRPr>
          </a:p>
        </p:txBody>
      </p:sp>
    </p:spTree>
    <p:extLst>
      <p:ext uri="{BB962C8B-B14F-4D97-AF65-F5344CB8AC3E}">
        <p14:creationId xmlns:p14="http://schemas.microsoft.com/office/powerpoint/2010/main" val="1573403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DEL20240704_5 EDUCATION, SPORT ET CULTURE – Signature d’une Convention de partenariat et d’objectif </a:t>
            </a:r>
            <a:endParaRPr lang="fr-FR" b="1"/>
          </a:p>
          <a:p>
            <a:pPr algn="ctr">
              <a:buNone/>
            </a:pPr>
            <a:r>
              <a:rPr lang="fr-FR" sz="2000" b="1">
                <a:solidFill>
                  <a:schemeClr val="bg1"/>
                </a:solidFill>
                <a:latin typeface="Source Sans Pro"/>
                <a:ea typeface="Source Sans Pro"/>
              </a:rPr>
              <a:t>pour la mise en œuvre d’une mutuelle communale</a:t>
            </a:r>
            <a:endParaRPr lang="fr-FR" b="1">
              <a:solidFill>
                <a:schemeClr val="bg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40013" y="7962"/>
            <a:ext cx="8939664" cy="66479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b="1">
                <a:solidFill>
                  <a:schemeClr val="accent6">
                    <a:lumMod val="75000"/>
                  </a:schemeClr>
                </a:solidFill>
                <a:cs typeface="Calibri"/>
              </a:rPr>
              <a:t>                                    Mutuelle Entre nous</a:t>
            </a:r>
          </a:p>
          <a:p>
            <a:endParaRPr lang="fr-FR" sz="2400" b="1">
              <a:solidFill>
                <a:schemeClr val="accent6">
                  <a:lumMod val="75000"/>
                </a:schemeClr>
              </a:solidFill>
              <a:latin typeface="Calibri"/>
              <a:ea typeface="Source Sans Pro"/>
              <a:cs typeface="Calibri"/>
            </a:endParaRPr>
          </a:p>
          <a:p>
            <a:r>
              <a:rPr lang="fr-FR">
                <a:latin typeface="Times New Roman"/>
                <a:ea typeface="Source Sans Pro"/>
                <a:cs typeface="Times New Roman"/>
              </a:rPr>
              <a:t>o </a:t>
            </a:r>
            <a:r>
              <a:rPr lang="fr-FR" sz="2000" b="1"/>
              <a:t>Offre de couverture :</a:t>
            </a:r>
            <a:r>
              <a:rPr lang="fr-FR" sz="2000"/>
              <a:t>  graduée sur 7 niveaux de services et de tarifs.</a:t>
            </a:r>
            <a:endParaRPr lang="fr-FR" sz="2000">
              <a:cs typeface="Calibri"/>
            </a:endParaRPr>
          </a:p>
          <a:p>
            <a:endParaRPr lang="fr-FR" sz="2000"/>
          </a:p>
          <a:p>
            <a:r>
              <a:rPr lang="fr-FR" sz="2000"/>
              <a:t>o </a:t>
            </a:r>
            <a:r>
              <a:rPr lang="fr-FR" sz="2000" b="1"/>
              <a:t>Structure locale</a:t>
            </a:r>
            <a:r>
              <a:rPr lang="fr-FR" sz="2000"/>
              <a:t> :   siège et standard d’appel  à Chambéry,  garantissant une facilité de contact aussi bien pour les habitants que pour l’administration de la ville. </a:t>
            </a:r>
            <a:endParaRPr lang="fr-FR" sz="2000">
              <a:cs typeface="Calibri"/>
            </a:endParaRPr>
          </a:p>
          <a:p>
            <a:endParaRPr lang="fr-FR" sz="2000"/>
          </a:p>
          <a:p>
            <a:r>
              <a:rPr lang="fr-FR" sz="1600"/>
              <a:t>O</a:t>
            </a:r>
            <a:r>
              <a:rPr lang="fr-FR" sz="2000"/>
              <a:t> </a:t>
            </a:r>
            <a:r>
              <a:rPr lang="fr-FR" sz="2000" b="1"/>
              <a:t>Présences</a:t>
            </a:r>
            <a:r>
              <a:rPr lang="fr-FR" sz="2000"/>
              <a:t> :  lors d’évènement clef de la ville : forum des associations, semaine bleue etc…et sur la commune de manière régulière pour renseigner les habitants via des permanences dans les MDH</a:t>
            </a:r>
            <a:endParaRPr lang="fr-FR">
              <a:cs typeface="Calibri"/>
            </a:endParaRPr>
          </a:p>
          <a:p>
            <a:endParaRPr lang="fr-FR" sz="2000"/>
          </a:p>
          <a:p>
            <a:r>
              <a:rPr lang="fr-FR" sz="2000"/>
              <a:t>o </a:t>
            </a:r>
            <a:r>
              <a:rPr lang="fr-FR" sz="2000" b="1"/>
              <a:t>Accès à cette mutuelle </a:t>
            </a:r>
            <a:r>
              <a:rPr lang="fr-FR" sz="2000"/>
              <a:t> :  à tout habitant de la ville ainsi qu’à toute personne travaillant sur le territoire, sans condition de ressources ni de santé. </a:t>
            </a:r>
            <a:endParaRPr lang="fr-FR" sz="2000">
              <a:cs typeface="Calibri"/>
            </a:endParaRPr>
          </a:p>
          <a:p>
            <a:endParaRPr lang="fr-FR" sz="2000"/>
          </a:p>
          <a:p>
            <a:r>
              <a:rPr lang="fr-FR" sz="2000"/>
              <a:t>o Les</a:t>
            </a:r>
            <a:r>
              <a:rPr lang="fr-FR" sz="2000" b="1"/>
              <a:t> avantages</a:t>
            </a:r>
            <a:r>
              <a:rPr lang="fr-FR" sz="2000"/>
              <a:t> d’un contrat souscrit seront  </a:t>
            </a:r>
            <a:r>
              <a:rPr lang="fr-FR" sz="2000" b="1"/>
              <a:t>maintenus </a:t>
            </a:r>
            <a:r>
              <a:rPr lang="fr-FR" sz="2000"/>
              <a:t>en cas de déménagement de l’adhérent, ou de rupture de la convention entre la mutuelle et la commune.</a:t>
            </a:r>
            <a:endParaRPr lang="fr-FR" sz="2000">
              <a:cs typeface="Calibri"/>
            </a:endParaRPr>
          </a:p>
          <a:p>
            <a:endParaRPr lang="fr-FR" sz="2000"/>
          </a:p>
          <a:p>
            <a:r>
              <a:rPr lang="fr-FR" sz="2000"/>
              <a:t>o</a:t>
            </a:r>
            <a:r>
              <a:rPr lang="fr-FR" sz="2000" b="1"/>
              <a:t> Habilitation à porter la Complémentaire Santé Solidaire </a:t>
            </a:r>
            <a:r>
              <a:rPr lang="fr-FR" sz="2000"/>
              <a:t>(anciennement CMU) :  renforçant l’orientation sociale de la démarche de la ville.</a:t>
            </a:r>
            <a:endParaRPr lang="fr-FR" sz="2000">
              <a:cs typeface="Calibri"/>
            </a:endParaRPr>
          </a:p>
          <a:p>
            <a:endParaRPr lang="fr-FR" sz="2000"/>
          </a:p>
          <a:p>
            <a:endParaRPr lang="fr-FR">
              <a:latin typeface="Calibri"/>
              <a:ea typeface="Source Sans Pro"/>
              <a:cs typeface="Calibri"/>
            </a:endParaRPr>
          </a:p>
        </p:txBody>
      </p:sp>
    </p:spTree>
    <p:extLst>
      <p:ext uri="{BB962C8B-B14F-4D97-AF65-F5344CB8AC3E}">
        <p14:creationId xmlns:p14="http://schemas.microsoft.com/office/powerpoint/2010/main" val="3189877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DEL20240704_6 EDUCATION, SPORT ET CULTURE – Tarification des temps d’accueil périscolaire 2024-2025</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148180" y="-3688"/>
            <a:ext cx="8899827"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a:ea typeface="+mn-lt"/>
                <a:cs typeface="+mn-lt"/>
              </a:rPr>
              <a:t>Le montant de la participation des familles est fonction du Quotient Familial de la CAF et la Ville complète à hauteur du coût total de cet accueil périscolaire.</a:t>
            </a:r>
            <a:endParaRPr lang="fr-FR" sz="1600"/>
          </a:p>
          <a:p>
            <a:endParaRPr lang="fr-FR" sz="2000">
              <a:ea typeface="+mn-lt"/>
              <a:cs typeface="+mn-lt"/>
            </a:endParaRPr>
          </a:p>
          <a:p>
            <a:r>
              <a:rPr lang="fr-FR" sz="2000">
                <a:ea typeface="+mn-lt"/>
                <a:cs typeface="+mn-lt"/>
              </a:rPr>
              <a:t>Cette année, le coût de revient du dispositif périscolaire (charges de personnel/bâtiments) a subi une hausse de 3 %. </a:t>
            </a:r>
            <a:endParaRPr lang="fr-FR" sz="1600"/>
          </a:p>
          <a:p>
            <a:endParaRPr lang="fr-FR" sz="2000">
              <a:ea typeface="+mn-lt"/>
              <a:cs typeface="+mn-lt"/>
            </a:endParaRPr>
          </a:p>
          <a:p>
            <a:r>
              <a:rPr lang="fr-FR" sz="2000" b="1">
                <a:ea typeface="+mn-lt"/>
                <a:cs typeface="+mn-lt"/>
              </a:rPr>
              <a:t>Il est proposé au Conseil municipal de réviser les tarifs, +1%, du temps d’accueil périscolaire pour l’année 2024-2025</a:t>
            </a:r>
            <a:r>
              <a:rPr lang="fr-FR" sz="2000">
                <a:ea typeface="+mn-lt"/>
                <a:cs typeface="+mn-lt"/>
              </a:rPr>
              <a:t> pour prendre en compte une partie de ces évolutions, les 2 % restants seront pris en charge par la ville.</a:t>
            </a:r>
          </a:p>
          <a:p>
            <a:endParaRPr lang="fr-FR" sz="2000">
              <a:cs typeface="Calibri"/>
            </a:endParaRPr>
          </a:p>
          <a:p>
            <a:r>
              <a:rPr lang="fr-FR" sz="2000">
                <a:cs typeface="Calibri"/>
              </a:rPr>
              <a:t>Cf formule dans la délibération - ci-dessous quelques exemples de tarifs</a:t>
            </a:r>
            <a:endParaRPr lang="fr-FR"/>
          </a:p>
          <a:p>
            <a:endParaRPr lang="fr-FR" sz="2000">
              <a:cs typeface="Calibri"/>
            </a:endParaRPr>
          </a:p>
          <a:p>
            <a:endParaRPr lang="fr-FR" sz="2000">
              <a:cs typeface="Calibri"/>
            </a:endParaRPr>
          </a:p>
        </p:txBody>
      </p:sp>
      <p:pic>
        <p:nvPicPr>
          <p:cNvPr id="2" name="Image 1" descr="Une image contenant texte, capture d’écran, nombre, Police&#10;&#10;Description générée automatiquement">
            <a:extLst>
              <a:ext uri="{FF2B5EF4-FFF2-40B4-BE49-F238E27FC236}">
                <a16:creationId xmlns:a16="http://schemas.microsoft.com/office/drawing/2014/main" id="{CCA833E4-CD0F-27BE-AE54-A964315D2619}"/>
              </a:ext>
            </a:extLst>
          </p:cNvPr>
          <p:cNvPicPr>
            <a:picLocks noChangeAspect="1"/>
          </p:cNvPicPr>
          <p:nvPr/>
        </p:nvPicPr>
        <p:blipFill>
          <a:blip r:embed="rId2"/>
          <a:stretch>
            <a:fillRect/>
          </a:stretch>
        </p:blipFill>
        <p:spPr>
          <a:xfrm>
            <a:off x="3146854" y="3685531"/>
            <a:ext cx="7010400" cy="3152775"/>
          </a:xfrm>
          <a:prstGeom prst="rect">
            <a:avLst/>
          </a:prstGeom>
        </p:spPr>
      </p:pic>
    </p:spTree>
    <p:extLst>
      <p:ext uri="{BB962C8B-B14F-4D97-AF65-F5344CB8AC3E}">
        <p14:creationId xmlns:p14="http://schemas.microsoft.com/office/powerpoint/2010/main" val="3765223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DEL20240704_7 EDUCATION, SPORT ET CULTURE – Tarification du temps de restauration scolaire et d’animation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302639" y="88988"/>
            <a:ext cx="8889529"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a:latin typeface="Calibri"/>
                <a:ea typeface="Source Sans Pro"/>
                <a:cs typeface="Calibri"/>
              </a:rPr>
              <a:t>Le montant de la participation des familles est fonction du Quotient Familial de la CAF et la Ville complète à hauteur du coût total de cet accueil périscolaire.</a:t>
            </a:r>
          </a:p>
          <a:p>
            <a:endParaRPr lang="fr-FR" sz="2000">
              <a:latin typeface="Calibri"/>
              <a:ea typeface="Source Sans Pro"/>
              <a:cs typeface="Calibri"/>
            </a:endParaRPr>
          </a:p>
          <a:p>
            <a:r>
              <a:rPr lang="fr-FR" sz="2000">
                <a:latin typeface="Calibri"/>
                <a:ea typeface="Source Sans Pro"/>
                <a:cs typeface="Calibri"/>
              </a:rPr>
              <a:t>Cette année, le coût de revient du dispositif périscolaire (charges de personnel/bâtiments) a subi une hausse de 3 %. </a:t>
            </a:r>
          </a:p>
          <a:p>
            <a:endParaRPr lang="fr-FR" sz="2000" b="1">
              <a:latin typeface="Calibri"/>
              <a:ea typeface="Source Sans Pro"/>
              <a:cs typeface="Calibri"/>
            </a:endParaRPr>
          </a:p>
          <a:p>
            <a:r>
              <a:rPr lang="fr-FR" sz="2000" b="1">
                <a:latin typeface="Calibri"/>
                <a:ea typeface="Source Sans Pro"/>
                <a:cs typeface="Calibri"/>
              </a:rPr>
              <a:t>Il est proposé au Conseil municipal de réviser les tarifs, +1%, du temps de pause méridienne (repas et animation) pour l’année 2024-2025</a:t>
            </a:r>
            <a:r>
              <a:rPr lang="fr-FR" sz="2000">
                <a:latin typeface="Calibri"/>
                <a:ea typeface="Source Sans Pro"/>
                <a:cs typeface="Calibri"/>
              </a:rPr>
              <a:t> pour prendre en compte une partie de ces évolutions, les 2 % restants seront pris en charge par la ville.</a:t>
            </a:r>
            <a:endParaRPr lang="en-US" sz="2000">
              <a:latin typeface="Calibri"/>
              <a:ea typeface="Source Sans Pro"/>
              <a:cs typeface="Calibri"/>
            </a:endParaRPr>
          </a:p>
          <a:p>
            <a:endParaRPr lang="fr-FR" sz="2000">
              <a:latin typeface="Calibri"/>
              <a:ea typeface="Source Sans Pro"/>
              <a:cs typeface="Calibri"/>
            </a:endParaRPr>
          </a:p>
          <a:p>
            <a:r>
              <a:rPr lang="fr-FR" sz="2000">
                <a:latin typeface="Calibri"/>
                <a:ea typeface="Source Sans Pro"/>
                <a:cs typeface="Calibri"/>
              </a:rPr>
              <a:t>Cf formule dans la délibération - ci-dessous quelques exemples de tarifs</a:t>
            </a:r>
          </a:p>
          <a:p>
            <a:endParaRPr lang="fr-FR" sz="2400">
              <a:latin typeface="Source Sans Pro"/>
              <a:ea typeface="Source Sans Pro"/>
              <a:cs typeface="Calibri"/>
            </a:endParaRPr>
          </a:p>
        </p:txBody>
      </p:sp>
      <p:pic>
        <p:nvPicPr>
          <p:cNvPr id="2" name="Image 1" descr="Une image contenant texte, capture d’écran, Police, nombre&#10;&#10;Description générée automatiquement">
            <a:extLst>
              <a:ext uri="{FF2B5EF4-FFF2-40B4-BE49-F238E27FC236}">
                <a16:creationId xmlns:a16="http://schemas.microsoft.com/office/drawing/2014/main" id="{6D6026CB-C34F-DBE8-9A50-BE51E88A4740}"/>
              </a:ext>
            </a:extLst>
          </p:cNvPr>
          <p:cNvPicPr>
            <a:picLocks noChangeAspect="1"/>
          </p:cNvPicPr>
          <p:nvPr/>
        </p:nvPicPr>
        <p:blipFill>
          <a:blip r:embed="rId2"/>
          <a:stretch>
            <a:fillRect/>
          </a:stretch>
        </p:blipFill>
        <p:spPr>
          <a:xfrm>
            <a:off x="3318432" y="3891477"/>
            <a:ext cx="7264485" cy="2648207"/>
          </a:xfrm>
          <a:prstGeom prst="rect">
            <a:avLst/>
          </a:prstGeom>
        </p:spPr>
      </p:pic>
    </p:spTree>
    <p:extLst>
      <p:ext uri="{BB962C8B-B14F-4D97-AF65-F5344CB8AC3E}">
        <p14:creationId xmlns:p14="http://schemas.microsoft.com/office/powerpoint/2010/main" val="3259857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DEL20240704_8 EDUCATION, SPORT ET CULTURE – Mise à jour du périmètre scolaire</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148179" y="119879"/>
            <a:ext cx="8920421" cy="6740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La carte scolaire constitue un système d’affectation des élèves dans une école dans un secteur géographique où ces élèves sont domiciliés. Les communes définissent la carte scolaire pour les élèves du 1er degré par délibération du conseil municipal. </a:t>
            </a:r>
            <a:endParaRPr lang="fr-FR">
              <a:ea typeface="+mn-lt"/>
              <a:cs typeface="+mn-lt"/>
            </a:endParaRPr>
          </a:p>
          <a:p>
            <a:endParaRPr lang="fr-FR" sz="2400">
              <a:ea typeface="+mn-lt"/>
              <a:cs typeface="+mn-lt"/>
            </a:endParaRPr>
          </a:p>
          <a:p>
            <a:r>
              <a:rPr lang="fr-FR" sz="2400">
                <a:ea typeface="+mn-lt"/>
                <a:cs typeface="+mn-lt"/>
              </a:rPr>
              <a:t>A Eybens, 4 secteurs pour l'enseignement élémentaire : Bel-Air, Bourg, </a:t>
            </a:r>
            <a:r>
              <a:rPr lang="fr-FR" sz="2400" err="1">
                <a:ea typeface="+mn-lt"/>
                <a:cs typeface="+mn-lt"/>
              </a:rPr>
              <a:t>Ruires</a:t>
            </a:r>
            <a:r>
              <a:rPr lang="fr-FR" sz="2400">
                <a:ea typeface="+mn-lt"/>
                <a:cs typeface="+mn-lt"/>
              </a:rPr>
              <a:t>, Val/Maisons Neuves</a:t>
            </a:r>
            <a:endParaRPr lang="fr-FR">
              <a:cs typeface="Calibri"/>
            </a:endParaRPr>
          </a:p>
          <a:p>
            <a:endParaRPr lang="fr-FR" sz="2400">
              <a:ea typeface="+mn-lt"/>
              <a:cs typeface="+mn-lt"/>
            </a:endParaRPr>
          </a:p>
          <a:p>
            <a:r>
              <a:rPr lang="fr-FR" sz="2400">
                <a:ea typeface="+mn-lt"/>
                <a:cs typeface="+mn-lt"/>
              </a:rPr>
              <a:t>La présente délibération corrige une précédente délibération où un numéro de rue n’existait pas jusqu’à ce jour. </a:t>
            </a:r>
            <a:endParaRPr lang="fr-FR"/>
          </a:p>
          <a:p>
            <a:endParaRPr lang="fr-FR" sz="2400">
              <a:ea typeface="+mn-lt"/>
              <a:cs typeface="+mn-lt"/>
            </a:endParaRPr>
          </a:p>
          <a:p>
            <a:r>
              <a:rPr lang="fr-FR" sz="2400" b="1">
                <a:ea typeface="+mn-lt"/>
                <a:cs typeface="+mn-lt"/>
              </a:rPr>
              <a:t>La modification porte sur le secteur des Maisons Neuves pour la maternelle et celui du Val pour l’élémentaire : Il convient de créer le numéro 11 à la rue Paul HELBRONNER</a:t>
            </a:r>
          </a:p>
          <a:p>
            <a:endParaRPr lang="fr-FR" sz="2400">
              <a:cs typeface="Calibri" panose="020F0502020204030204"/>
            </a:endParaRPr>
          </a:p>
          <a:p>
            <a:r>
              <a:rPr lang="fr-FR" sz="2400">
                <a:ea typeface="+mn-lt"/>
                <a:cs typeface="+mn-lt"/>
              </a:rPr>
              <a:t>Il est proposé au Conseil municipal d’approuver et d’adopter l’actualisation des périmètres scolaires des écoles maternelles et élémentaires, d’abroger la délibération du 10 novembre 2022</a:t>
            </a:r>
            <a:endParaRPr lang="fr-FR">
              <a:ea typeface="+mn-lt"/>
              <a:cs typeface="+mn-lt"/>
            </a:endParaRPr>
          </a:p>
        </p:txBody>
      </p:sp>
    </p:spTree>
    <p:extLst>
      <p:ext uri="{BB962C8B-B14F-4D97-AF65-F5344CB8AC3E}">
        <p14:creationId xmlns:p14="http://schemas.microsoft.com/office/powerpoint/2010/main" val="4268228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DEL20240704_9 EDUCATION, SPORT ET CULTURE – Intervention périscolaire HBC2E </a:t>
            </a:r>
            <a:endParaRPr lang="fr-F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51153" y="1190798"/>
            <a:ext cx="8796854"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L’association « HBC2E » est intervenue sur les accueils périscolaires des écoles maternelle Bel Air et élémentaire Bourg et </a:t>
            </a:r>
            <a:r>
              <a:rPr lang="fr-FR" sz="2400" err="1">
                <a:ea typeface="+mn-lt"/>
                <a:cs typeface="+mn-lt"/>
              </a:rPr>
              <a:t>Ruires</a:t>
            </a:r>
            <a:r>
              <a:rPr lang="fr-FR" sz="2400">
                <a:ea typeface="+mn-lt"/>
                <a:cs typeface="+mn-lt"/>
              </a:rPr>
              <a:t> pour la période du 29 avril 2024 au 30 juin 2024. </a:t>
            </a:r>
            <a:endParaRPr lang="fr-FR"/>
          </a:p>
          <a:p>
            <a:endParaRPr lang="fr-FR" sz="2400">
              <a:ea typeface="+mn-lt"/>
              <a:cs typeface="+mn-lt"/>
            </a:endParaRPr>
          </a:p>
          <a:p>
            <a:r>
              <a:rPr lang="fr-FR" sz="2400">
                <a:ea typeface="+mn-lt"/>
                <a:cs typeface="+mn-lt"/>
              </a:rPr>
              <a:t>23 séances ont été effectuées les mardi, jeudi et vendredi correspondant à un montant de 30 € par séance, soit 690 €.</a:t>
            </a:r>
            <a:endParaRPr lang="fr-FR">
              <a:cs typeface="Calibri"/>
            </a:endParaRPr>
          </a:p>
          <a:p>
            <a:endParaRPr lang="fr-FR" sz="2400">
              <a:ea typeface="+mn-lt"/>
              <a:cs typeface="+mn-lt"/>
            </a:endParaRPr>
          </a:p>
          <a:p>
            <a:r>
              <a:rPr lang="fr-FR" sz="2400">
                <a:ea typeface="+mn-lt"/>
                <a:cs typeface="+mn-lt"/>
              </a:rPr>
              <a:t>Il est proposé au Conseil municipal : </a:t>
            </a:r>
            <a:endParaRPr lang="fr-FR">
              <a:ea typeface="+mn-lt"/>
              <a:cs typeface="+mn-lt"/>
            </a:endParaRPr>
          </a:p>
          <a:p>
            <a:endParaRPr lang="fr-FR" sz="2400">
              <a:cs typeface="Calibri"/>
            </a:endParaRPr>
          </a:p>
          <a:p>
            <a:r>
              <a:rPr lang="fr-FR" sz="2400">
                <a:ea typeface="+mn-lt"/>
                <a:cs typeface="+mn-lt"/>
              </a:rPr>
              <a:t>- De verser à l’association un montant total de 690 €, pour les 23 séances effectuées du 29 avril 2024 au 30 juin 2024</a:t>
            </a:r>
            <a:endParaRPr lang="fr-FR">
              <a:cs typeface="Calibri" panose="020F0502020204030204"/>
            </a:endParaRPr>
          </a:p>
        </p:txBody>
      </p:sp>
    </p:spTree>
    <p:extLst>
      <p:ext uri="{BB962C8B-B14F-4D97-AF65-F5344CB8AC3E}">
        <p14:creationId xmlns:p14="http://schemas.microsoft.com/office/powerpoint/2010/main" val="3728994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DEL20240704_10 EDUCATION, SPORT ET CULTURE – Intervention périscolaire ALEETT </a:t>
            </a:r>
            <a:endParaRPr lang="fr-F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385017" y="1221691"/>
            <a:ext cx="8302584"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L’association « AMICALE LAIQUE ECHIROLLES EYBENS TENNIS DE TABLE » est intervenue sur les accueils périscolaires des écoles maternelle du Bourg et élémentaire du Val, pour la période du 29 avril 2024 au 30 juin 2024. </a:t>
            </a:r>
            <a:endParaRPr lang="fr-FR"/>
          </a:p>
          <a:p>
            <a:endParaRPr lang="fr-FR" sz="2400">
              <a:ea typeface="+mn-lt"/>
              <a:cs typeface="+mn-lt"/>
            </a:endParaRPr>
          </a:p>
          <a:p>
            <a:r>
              <a:rPr lang="fr-FR" sz="2400">
                <a:ea typeface="+mn-lt"/>
                <a:cs typeface="+mn-lt"/>
              </a:rPr>
              <a:t>16 séances ont été effectuées les mardi et jeudi correspondant à un montant de 30 € par séance, soit 480 €.</a:t>
            </a:r>
            <a:endParaRPr lang="fr-FR"/>
          </a:p>
          <a:p>
            <a:endParaRPr lang="fr-FR" sz="2400">
              <a:ea typeface="+mn-lt"/>
              <a:cs typeface="+mn-lt"/>
            </a:endParaRPr>
          </a:p>
          <a:p>
            <a:r>
              <a:rPr lang="fr-FR" sz="2400">
                <a:ea typeface="+mn-lt"/>
                <a:cs typeface="+mn-lt"/>
              </a:rPr>
              <a:t>Il est proposé au Conseil municipal : </a:t>
            </a:r>
            <a:endParaRPr lang="fr-FR">
              <a:ea typeface="+mn-lt"/>
              <a:cs typeface="+mn-lt"/>
            </a:endParaRPr>
          </a:p>
          <a:p>
            <a:r>
              <a:rPr lang="fr-FR" sz="2400">
                <a:ea typeface="+mn-lt"/>
                <a:cs typeface="+mn-lt"/>
              </a:rPr>
              <a:t>- De verser à l’association un montant total de 480 €, pour les 16 séances effectuées du 29 avril 2024 au 30 juin 2024</a:t>
            </a:r>
            <a:endParaRPr lang="fr-FR">
              <a:cs typeface="Calibri" panose="020F0502020204030204"/>
            </a:endParaRPr>
          </a:p>
        </p:txBody>
      </p:sp>
    </p:spTree>
    <p:extLst>
      <p:ext uri="{BB962C8B-B14F-4D97-AF65-F5344CB8AC3E}">
        <p14:creationId xmlns:p14="http://schemas.microsoft.com/office/powerpoint/2010/main" val="218100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5183027" y="1625017"/>
            <a:ext cx="6425184" cy="1671889"/>
          </a:xfrm>
        </p:spPr>
        <p:txBody>
          <a:bodyPr>
            <a:normAutofit/>
          </a:bodyPr>
          <a:lstStyle/>
          <a:p>
            <a:r>
              <a:rPr lang="fr-FR">
                <a:latin typeface="Source Sans Pro"/>
                <a:ea typeface="Source Sans Pro"/>
              </a:rPr>
              <a:t>Introduction</a:t>
            </a:r>
            <a:endParaRPr lang="fr-FR"/>
          </a:p>
        </p:txBody>
      </p:sp>
    </p:spTree>
    <p:extLst>
      <p:ext uri="{BB962C8B-B14F-4D97-AF65-F5344CB8AC3E}">
        <p14:creationId xmlns:p14="http://schemas.microsoft.com/office/powerpoint/2010/main" val="2629792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DEL20240704_11 EDUCATION, SPORT ET CULTURE – Subvention à projet Chardon du Dauphiné </a:t>
            </a:r>
            <a:endParaRPr lang="fr-F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300756" y="817570"/>
            <a:ext cx="8690773" cy="38472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800">
                <a:latin typeface="Source Sans Pro"/>
                <a:ea typeface="Source Sans Pro"/>
                <a:cs typeface="Calibri"/>
              </a:rPr>
              <a:t>Projet : organisation d'un "</a:t>
            </a:r>
            <a:r>
              <a:rPr lang="fr-FR" sz="2800" err="1">
                <a:latin typeface="Source Sans Pro"/>
                <a:ea typeface="Source Sans Pro"/>
                <a:cs typeface="Calibri"/>
              </a:rPr>
              <a:t>Ceilidh</a:t>
            </a:r>
            <a:r>
              <a:rPr lang="fr-FR" sz="2800">
                <a:latin typeface="Source Sans Pro"/>
                <a:ea typeface="Source Sans Pro"/>
                <a:cs typeface="Calibri"/>
              </a:rPr>
              <a:t>" - Bal populaire écossais</a:t>
            </a:r>
          </a:p>
          <a:p>
            <a:endParaRPr lang="fr-FR" sz="2800">
              <a:latin typeface="Source Sans Pro"/>
              <a:ea typeface="Source Sans Pro"/>
              <a:cs typeface="Calibri"/>
            </a:endParaRPr>
          </a:p>
          <a:p>
            <a:r>
              <a:rPr lang="fr-FR" sz="2800">
                <a:latin typeface="Source Sans Pro"/>
                <a:ea typeface="Source Sans Pro"/>
                <a:cs typeface="Calibri"/>
              </a:rPr>
              <a:t>Budget prévisionnel : 1 085 €</a:t>
            </a:r>
          </a:p>
          <a:p>
            <a:endParaRPr lang="fr-FR" sz="2800">
              <a:latin typeface="Source Sans Pro"/>
              <a:ea typeface="Source Sans Pro"/>
              <a:cs typeface="Calibri"/>
            </a:endParaRPr>
          </a:p>
          <a:p>
            <a:r>
              <a:rPr lang="fr-FR" sz="2800" b="1">
                <a:latin typeface="Source Sans Pro"/>
                <a:ea typeface="Source Sans Pro"/>
                <a:cs typeface="Calibri"/>
              </a:rPr>
              <a:t>Subvention demandéee à la ville : 300 €  soit  28 % du BP.</a:t>
            </a:r>
          </a:p>
          <a:p>
            <a:endParaRPr lang="fr-FR" sz="2400">
              <a:latin typeface="Source Sans Pro"/>
              <a:ea typeface="Source Sans Pro"/>
              <a:cs typeface="Calibri"/>
            </a:endParaRPr>
          </a:p>
          <a:p>
            <a:endParaRPr lang="fr-FR" sz="2400">
              <a:latin typeface="Source Sans Pro"/>
              <a:ea typeface="Source Sans Pro"/>
              <a:cs typeface="Calibri"/>
            </a:endParaRPr>
          </a:p>
        </p:txBody>
      </p:sp>
    </p:spTree>
    <p:extLst>
      <p:ext uri="{BB962C8B-B14F-4D97-AF65-F5344CB8AC3E}">
        <p14:creationId xmlns:p14="http://schemas.microsoft.com/office/powerpoint/2010/main" val="35549352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DEL20240704_12 EDUCATION, SPORT ET CULTURE – Subvention à projet Harmonie Eybens Poisat</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041321" y="1148250"/>
            <a:ext cx="9165225"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800">
                <a:latin typeface="Source Sans Pro"/>
                <a:ea typeface="Source Sans Pro"/>
                <a:cs typeface="Calibri"/>
              </a:rPr>
              <a:t>Projet d'organisation de la "Journée des Harmonies" qui aura lieu en septembre 2024</a:t>
            </a:r>
          </a:p>
          <a:p>
            <a:endParaRPr lang="fr-FR" sz="2800">
              <a:latin typeface="Source Sans Pro"/>
              <a:ea typeface="Source Sans Pro"/>
              <a:cs typeface="Calibri"/>
            </a:endParaRPr>
          </a:p>
          <a:p>
            <a:r>
              <a:rPr lang="fr-FR" sz="2800">
                <a:latin typeface="Source Sans Pro"/>
                <a:ea typeface="Source Sans Pro"/>
                <a:cs typeface="Calibri"/>
              </a:rPr>
              <a:t>Accueil des harmonies de La Mûre et Villard-Bonnot</a:t>
            </a:r>
          </a:p>
          <a:p>
            <a:endParaRPr lang="fr-FR" sz="2800">
              <a:latin typeface="Source Sans Pro"/>
              <a:ea typeface="Source Sans Pro"/>
              <a:cs typeface="Calibri"/>
            </a:endParaRPr>
          </a:p>
          <a:p>
            <a:r>
              <a:rPr lang="fr-FR" sz="2800">
                <a:latin typeface="Source Sans Pro"/>
                <a:ea typeface="Source Sans Pro"/>
                <a:cs typeface="Calibri"/>
              </a:rPr>
              <a:t>Budget prévisionnel : 4 810 €</a:t>
            </a:r>
          </a:p>
          <a:p>
            <a:endParaRPr lang="fr-FR" sz="2800">
              <a:latin typeface="Source Sans Pro"/>
              <a:ea typeface="Source Sans Pro"/>
              <a:cs typeface="Calibri"/>
            </a:endParaRPr>
          </a:p>
          <a:p>
            <a:r>
              <a:rPr lang="fr-FR" sz="2800" b="1">
                <a:latin typeface="Source Sans Pro"/>
                <a:ea typeface="Source Sans Pro"/>
                <a:cs typeface="Calibri"/>
              </a:rPr>
              <a:t>Subvention demandée à la ville : 1 000 €</a:t>
            </a:r>
            <a:r>
              <a:rPr lang="fr-FR" sz="2800">
                <a:latin typeface="Source Sans Pro"/>
                <a:ea typeface="Source Sans Pro"/>
                <a:cs typeface="Calibri"/>
              </a:rPr>
              <a:t>, soit 21% du BP</a:t>
            </a:r>
            <a:endParaRPr lang="fr-FR" sz="2800">
              <a:cs typeface="Calibri"/>
            </a:endParaRPr>
          </a:p>
          <a:p>
            <a:endParaRPr lang="fr-FR" sz="2400">
              <a:latin typeface="Source Sans Pro"/>
              <a:ea typeface="Source Sans Pro"/>
              <a:cs typeface="Calibri"/>
            </a:endParaRPr>
          </a:p>
          <a:p>
            <a:endParaRPr lang="fr-FR" sz="2400">
              <a:latin typeface="Source Sans Pro"/>
              <a:ea typeface="Source Sans Pro"/>
              <a:cs typeface="Calibri"/>
            </a:endParaRPr>
          </a:p>
        </p:txBody>
      </p:sp>
    </p:spTree>
    <p:extLst>
      <p:ext uri="{BB962C8B-B14F-4D97-AF65-F5344CB8AC3E}">
        <p14:creationId xmlns:p14="http://schemas.microsoft.com/office/powerpoint/2010/main" val="11517479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DEL20240704_13 EDUCATION, SPORT ET CULTURE – Vente de documents désherbés de la Médiathèque</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047974" y="201489"/>
            <a:ext cx="8984971" cy="64633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90000"/>
              </a:lnSpc>
              <a:spcBef>
                <a:spcPct val="0"/>
              </a:spcBef>
            </a:pPr>
            <a:r>
              <a:rPr lang="fr-FR" sz="2000">
                <a:latin typeface="Calibri"/>
                <a:ea typeface="Source Sans Pro"/>
                <a:cs typeface="Calibri"/>
              </a:rPr>
              <a:t> </a:t>
            </a:r>
            <a:r>
              <a:rPr lang="fr-FR" sz="2000" b="1">
                <a:latin typeface="Calibri"/>
                <a:ea typeface="Source Sans Pro"/>
                <a:cs typeface="Calibri"/>
              </a:rPr>
              <a:t>Désherbage organisé par la médiathèque</a:t>
            </a:r>
            <a:endParaRPr lang="fr-FR" sz="2000">
              <a:latin typeface="Calibri"/>
              <a:ea typeface="Source Sans Pro"/>
              <a:cs typeface="Calibri"/>
            </a:endParaRPr>
          </a:p>
          <a:p>
            <a:pPr>
              <a:lnSpc>
                <a:spcPct val="90000"/>
              </a:lnSpc>
              <a:spcBef>
                <a:spcPct val="0"/>
              </a:spcBef>
            </a:pPr>
            <a:endParaRPr lang="fr-FR" sz="2000">
              <a:latin typeface="Calibri"/>
              <a:ea typeface="Source Sans Pro"/>
              <a:cs typeface="Calibri"/>
            </a:endParaRPr>
          </a:p>
          <a:p>
            <a:pPr>
              <a:lnSpc>
                <a:spcPct val="90000"/>
              </a:lnSpc>
              <a:spcBef>
                <a:spcPct val="0"/>
              </a:spcBef>
            </a:pPr>
            <a:r>
              <a:rPr lang="fr-FR" sz="2000">
                <a:latin typeface="Calibri"/>
                <a:ea typeface="Source Sans Pro"/>
                <a:cs typeface="Calibri"/>
              </a:rPr>
              <a:t>Pour présenter des documents actualisés et attractifs, la médiathèque se sépare des documents trop usés, ceux dont le contenu est obsolète ou lorsqu'ils n'ont plus de lectorat potentiel.</a:t>
            </a:r>
          </a:p>
          <a:p>
            <a:pPr>
              <a:lnSpc>
                <a:spcPct val="90000"/>
              </a:lnSpc>
              <a:spcBef>
                <a:spcPct val="0"/>
              </a:spcBef>
            </a:pPr>
            <a:endParaRPr lang="fr-FR" sz="2000">
              <a:latin typeface="Calibri"/>
              <a:ea typeface="Source Sans Pro"/>
              <a:cs typeface="Calibri"/>
            </a:endParaRPr>
          </a:p>
          <a:p>
            <a:pPr>
              <a:lnSpc>
                <a:spcPct val="90000"/>
              </a:lnSpc>
              <a:spcBef>
                <a:spcPct val="0"/>
              </a:spcBef>
            </a:pPr>
            <a:r>
              <a:rPr lang="fr-FR" sz="2000" b="1">
                <a:latin typeface="Segoe UI"/>
                <a:ea typeface="Source Sans Pro"/>
                <a:cs typeface="Segoe UI"/>
              </a:rPr>
              <a:t>Vendredi 27 septembre de 13h à 19h et samedi 28 septembre de 10h à 13h.</a:t>
            </a:r>
            <a:endParaRPr lang="fr-FR" sz="2000">
              <a:latin typeface="Segoe UI"/>
              <a:ea typeface="Source Sans Pro"/>
              <a:cs typeface="Segoe UI"/>
            </a:endParaRPr>
          </a:p>
          <a:p>
            <a:pPr>
              <a:lnSpc>
                <a:spcPct val="90000"/>
              </a:lnSpc>
              <a:spcBef>
                <a:spcPct val="0"/>
              </a:spcBef>
            </a:pPr>
            <a:endParaRPr lang="fr-FR" sz="2000">
              <a:latin typeface="Segoe UI"/>
              <a:ea typeface="Source Sans Pro"/>
              <a:cs typeface="Segoe UI"/>
            </a:endParaRPr>
          </a:p>
          <a:p>
            <a:pPr>
              <a:lnSpc>
                <a:spcPct val="90000"/>
              </a:lnSpc>
              <a:spcBef>
                <a:spcPct val="0"/>
              </a:spcBef>
            </a:pPr>
            <a:r>
              <a:rPr lang="fr-FR" sz="2000">
                <a:latin typeface="Segoe UI"/>
                <a:ea typeface="Source Sans Pro"/>
                <a:cs typeface="Segoe UI"/>
              </a:rPr>
              <a:t>2 000 documents mis en vente :</a:t>
            </a:r>
          </a:p>
          <a:p>
            <a:pPr marL="342900" indent="-342900">
              <a:lnSpc>
                <a:spcPct val="90000"/>
              </a:lnSpc>
              <a:spcBef>
                <a:spcPct val="0"/>
              </a:spcBef>
              <a:buFont typeface="Wingdings"/>
              <a:buChar char="Ø"/>
            </a:pPr>
            <a:r>
              <a:rPr lang="fr-FR" sz="2000">
                <a:latin typeface="Segoe UI"/>
                <a:ea typeface="Source Sans Pro"/>
                <a:cs typeface="Segoe UI"/>
              </a:rPr>
              <a:t>15 € pour les livres de la collection Citadelles et Mazenod</a:t>
            </a:r>
          </a:p>
          <a:p>
            <a:pPr marL="342900" indent="-342900">
              <a:lnSpc>
                <a:spcPct val="90000"/>
              </a:lnSpc>
              <a:spcBef>
                <a:spcPct val="0"/>
              </a:spcBef>
              <a:buFont typeface="Wingdings"/>
              <a:buChar char="Ø"/>
            </a:pPr>
            <a:r>
              <a:rPr lang="fr-FR" sz="2000">
                <a:latin typeface="Arial"/>
                <a:ea typeface="Source Sans Pro"/>
                <a:cs typeface="Arial"/>
              </a:rPr>
              <a:t>3 € pour les beaux livres</a:t>
            </a:r>
          </a:p>
          <a:p>
            <a:pPr marL="342900" indent="-342900">
              <a:lnSpc>
                <a:spcPct val="90000"/>
              </a:lnSpc>
              <a:spcBef>
                <a:spcPct val="0"/>
              </a:spcBef>
              <a:buFont typeface="Wingdings"/>
              <a:buChar char="Ø"/>
            </a:pPr>
            <a:r>
              <a:rPr lang="fr-FR" sz="2000">
                <a:latin typeface="Arial"/>
                <a:ea typeface="Source Sans Pro"/>
                <a:cs typeface="Arial"/>
              </a:rPr>
              <a:t>1 € pour les albums, bandes dessinées, romans, documentaires</a:t>
            </a:r>
          </a:p>
          <a:p>
            <a:pPr marL="342900" indent="-342900">
              <a:lnSpc>
                <a:spcPct val="90000"/>
              </a:lnSpc>
              <a:spcBef>
                <a:spcPct val="0"/>
              </a:spcBef>
              <a:buFont typeface="Wingdings"/>
              <a:buChar char="Ø"/>
            </a:pPr>
            <a:r>
              <a:rPr lang="fr-FR" sz="2000">
                <a:latin typeface="Arial"/>
                <a:ea typeface="Source Sans Pro"/>
                <a:cs typeface="Arial"/>
              </a:rPr>
              <a:t>0.50 € livres de poche, romans jeunesse, second choix et CD</a:t>
            </a:r>
          </a:p>
          <a:p>
            <a:pPr>
              <a:lnSpc>
                <a:spcPct val="90000"/>
              </a:lnSpc>
              <a:spcBef>
                <a:spcPct val="0"/>
              </a:spcBef>
            </a:pPr>
            <a:endParaRPr lang="fr-FR" sz="2000">
              <a:latin typeface="Segoe UI"/>
              <a:ea typeface="Source Sans Pro"/>
              <a:cs typeface="Segoe UI"/>
            </a:endParaRPr>
          </a:p>
          <a:p>
            <a:pPr>
              <a:lnSpc>
                <a:spcPct val="90000"/>
              </a:lnSpc>
              <a:spcBef>
                <a:spcPct val="0"/>
              </a:spcBef>
            </a:pPr>
            <a:r>
              <a:rPr lang="fr-FR" sz="2000">
                <a:latin typeface="Segoe UI"/>
                <a:ea typeface="Source Sans Pro"/>
                <a:cs typeface="Segoe UI"/>
              </a:rPr>
              <a:t>Avant l'ouverture de la vente, il sera proposé aux partenaires habituels de la médiathèque de choisir les ouvrages qui les intéressent :  MDH, CLC, Périscolaire.</a:t>
            </a:r>
          </a:p>
          <a:p>
            <a:pPr>
              <a:lnSpc>
                <a:spcPct val="90000"/>
              </a:lnSpc>
              <a:spcBef>
                <a:spcPct val="0"/>
              </a:spcBef>
            </a:pPr>
            <a:r>
              <a:rPr lang="fr-FR" sz="2000">
                <a:latin typeface="Segoe UI"/>
                <a:ea typeface="Source Sans Pro"/>
                <a:cs typeface="Segoe UI"/>
              </a:rPr>
              <a:t>Les documents invendus seront cédés à l'association </a:t>
            </a:r>
            <a:r>
              <a:rPr lang="fr-FR" sz="2000" b="1">
                <a:latin typeface="Segoe UI"/>
                <a:ea typeface="Source Sans Pro"/>
                <a:cs typeface="Segoe UI"/>
              </a:rPr>
              <a:t>Actions Education Isère</a:t>
            </a:r>
            <a:r>
              <a:rPr lang="fr-FR" sz="2000">
                <a:latin typeface="Segoe UI"/>
                <a:ea typeface="Source Sans Pro"/>
                <a:cs typeface="Segoe UI"/>
              </a:rPr>
              <a:t>, qui œuvre pour favoriser l’accès à une éducation de qualité pour toutes et tous.</a:t>
            </a:r>
          </a:p>
          <a:p>
            <a:pPr>
              <a:lnSpc>
                <a:spcPct val="90000"/>
              </a:lnSpc>
              <a:spcBef>
                <a:spcPct val="0"/>
              </a:spcBef>
            </a:pPr>
            <a:r>
              <a:rPr lang="fr-FR" sz="2000">
                <a:latin typeface="Segoe UI"/>
                <a:ea typeface="Source Sans Pro"/>
                <a:cs typeface="Segoe UI"/>
              </a:rPr>
              <a:t>Les CD invendus seront repris par l'association </a:t>
            </a:r>
            <a:r>
              <a:rPr lang="fr-FR" sz="2000" b="1">
                <a:latin typeface="Segoe UI"/>
                <a:ea typeface="Source Sans Pro"/>
                <a:cs typeface="Segoe UI"/>
              </a:rPr>
              <a:t>Le Messager de la musique</a:t>
            </a:r>
            <a:endParaRPr lang="en-US" sz="2000">
              <a:latin typeface="Segoe UI"/>
              <a:ea typeface="Source Sans Pro"/>
              <a:cs typeface="Segoe UI"/>
            </a:endParaRPr>
          </a:p>
          <a:p>
            <a:pPr>
              <a:lnSpc>
                <a:spcPct val="90000"/>
              </a:lnSpc>
              <a:spcBef>
                <a:spcPct val="0"/>
              </a:spcBef>
            </a:pPr>
            <a:endParaRPr lang="fr-FR" sz="2000">
              <a:latin typeface="Segoe UI"/>
              <a:ea typeface="Source Sans Pro"/>
              <a:cs typeface="Segoe UI"/>
            </a:endParaRPr>
          </a:p>
        </p:txBody>
      </p:sp>
    </p:spTree>
    <p:extLst>
      <p:ext uri="{BB962C8B-B14F-4D97-AF65-F5344CB8AC3E}">
        <p14:creationId xmlns:p14="http://schemas.microsoft.com/office/powerpoint/2010/main" val="336046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DEL20240704_14 EDUCATION, SPORT ET CULTURE – Délibération portant la mise à disposition d’un logement T3 8 rue Jean Macé</a:t>
            </a:r>
            <a:r>
              <a:rPr lang="fr-FR" sz="2000">
                <a:solidFill>
                  <a:schemeClr val="bg1"/>
                </a:solidFill>
                <a:latin typeface="Source Sans Pro"/>
                <a:ea typeface="Source Sans Pro"/>
              </a:rPr>
              <a:t>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090110" y="295272"/>
            <a:ext cx="9102059" cy="57554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1600">
                <a:latin typeface="Times New Roman"/>
                <a:ea typeface="Source Sans Pro"/>
                <a:cs typeface="Times New Roman"/>
              </a:rPr>
              <a:t>La guerre russo-Ukrainienne déclenchée le 24 février 2022 a fait fuir des millions d’ukrainiens de leur territoire notamment vers les pays de l’Union Européenne. Dès le 04 mars 2022, l’Union Européenne a décidé d’activer la directive relative à la protection temporaire afin d’offrir une protection immédiate et un statut clair aux personnes déplacées. Les personnes bénéficiaires de la protection temporaire ont notamment droit à un hébergement.</a:t>
            </a:r>
            <a:endParaRPr lang="fr-FR" sz="1600">
              <a:cs typeface="Calibri"/>
            </a:endParaRPr>
          </a:p>
          <a:p>
            <a:pPr algn="just"/>
            <a:r>
              <a:rPr lang="fr-FR" sz="1600">
                <a:latin typeface="Times New Roman"/>
                <a:ea typeface="Source Sans Pro"/>
                <a:cs typeface="Times New Roman"/>
              </a:rPr>
              <a:t>Sont mobilisables des logements dit « institutionnels » (logements communaux, logements sociaux) et/ou des logements de particuliers.</a:t>
            </a:r>
            <a:endParaRPr lang="fr-FR" sz="1600">
              <a:cs typeface="Calibri"/>
            </a:endParaRPr>
          </a:p>
          <a:p>
            <a:pPr algn="just"/>
            <a:endParaRPr lang="fr-FR" sz="1600">
              <a:latin typeface="Times New Roman"/>
              <a:ea typeface="Source Sans Pro"/>
              <a:cs typeface="Times New Roman"/>
            </a:endParaRPr>
          </a:p>
          <a:p>
            <a:pPr algn="just"/>
            <a:r>
              <a:rPr lang="fr-FR" sz="1600">
                <a:latin typeface="Times New Roman"/>
                <a:ea typeface="Source Sans Pro"/>
                <a:cs typeface="Times New Roman"/>
              </a:rPr>
              <a:t>La commune disposait d’un logement instituteur au 8 rue Jean Macé (appartement de type T3) qu’elle a mis à disposition du CCAS en mai 2022 jusqu’en aout 2024 avec une convention de mise à disposition précaire et révocable. Une famille ukrainienne a alors été orientée par le Service intégré d’accueil et d’orientation (SIAO) en lien avec l’association Entraide Pierre Valdo qui réalise l’accompagnement social.</a:t>
            </a:r>
            <a:endParaRPr lang="fr-FR" sz="1600">
              <a:cs typeface="Calibri"/>
            </a:endParaRPr>
          </a:p>
          <a:p>
            <a:pPr algn="just"/>
            <a:r>
              <a:rPr lang="fr-FR" sz="1600">
                <a:latin typeface="Times New Roman"/>
                <a:ea typeface="Source Sans Pro"/>
                <a:cs typeface="Times New Roman"/>
              </a:rPr>
              <a:t>Dans un objectif de poursuivre l’accompagnement de cette famille et de stabiliser sa situation, une nouvelle convention de 6 mois à compter du 01 septembre 2024 renouvelable une fois est proposée entre la Ville, le CCAS et l’Entraide Pierre Valdo.</a:t>
            </a:r>
          </a:p>
          <a:p>
            <a:pPr algn="just"/>
            <a:endParaRPr lang="fr-FR" sz="1600">
              <a:latin typeface="Times New Roman"/>
              <a:ea typeface="Source Sans Pro"/>
              <a:cs typeface="Times New Roman"/>
            </a:endParaRPr>
          </a:p>
          <a:p>
            <a:pPr algn="just"/>
            <a:r>
              <a:rPr lang="fr-FR" sz="1600">
                <a:latin typeface="Times New Roman"/>
                <a:ea typeface="Source Sans Pro"/>
                <a:cs typeface="Times New Roman"/>
              </a:rPr>
              <a:t>Pour répondre aux exigences de la mise à disposition de ce logement et pour faciliter la mise en œuvre du dispositif, il est proposé que le CCAS soit l’interface.</a:t>
            </a:r>
          </a:p>
          <a:p>
            <a:pPr algn="just"/>
            <a:endParaRPr lang="fr-FR" sz="1600">
              <a:latin typeface="Times New Roman"/>
              <a:ea typeface="Source Sans Pro"/>
              <a:cs typeface="Times New Roman"/>
            </a:endParaRPr>
          </a:p>
          <a:p>
            <a:pPr algn="just"/>
            <a:r>
              <a:rPr lang="fr-FR" sz="1600">
                <a:latin typeface="Times New Roman"/>
                <a:ea typeface="Source Sans Pro"/>
                <a:cs typeface="Times New Roman"/>
              </a:rPr>
              <a:t>Il est proposé au Conseil municipal :</a:t>
            </a:r>
            <a:endParaRPr lang="fr-FR" sz="1600">
              <a:cs typeface="Calibri"/>
            </a:endParaRPr>
          </a:p>
          <a:p>
            <a:pPr algn="just"/>
            <a:r>
              <a:rPr lang="fr-FR" sz="1600">
                <a:latin typeface="Times New Roman"/>
                <a:ea typeface="Source Sans Pro"/>
                <a:cs typeface="Times New Roman"/>
              </a:rPr>
              <a:t>-D’autoriser le Maire à signer la convention de mise à disposition précaire et révocable entre la Ville, le CCAS et l’association Entraide Pierre Valdo. Le CCAS s’acquittera d’une contribution modique d’un montant de 100€ pour ce logement communal 8 rue Jean Macé.</a:t>
            </a:r>
            <a:endParaRPr lang="fr-FR" sz="1600">
              <a:latin typeface="Calibri" panose="020F0502020204030204"/>
              <a:ea typeface="Source Sans Pro"/>
              <a:cs typeface="Calibri"/>
            </a:endParaRPr>
          </a:p>
        </p:txBody>
      </p:sp>
    </p:spTree>
    <p:extLst>
      <p:ext uri="{BB962C8B-B14F-4D97-AF65-F5344CB8AC3E}">
        <p14:creationId xmlns:p14="http://schemas.microsoft.com/office/powerpoint/2010/main" val="4153258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156376" y="130890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DEL20240704_15 EDUCATION, SPORT ET CULTURE – Intervention du Club des Archers du Château sur un cycle </a:t>
            </a:r>
            <a:endParaRPr lang="fr-FR" b="1"/>
          </a:p>
          <a:p>
            <a:pPr algn="ctr">
              <a:buNone/>
            </a:pPr>
            <a:r>
              <a:rPr lang="fr-FR" sz="2000" b="1">
                <a:solidFill>
                  <a:schemeClr val="bg1"/>
                </a:solidFill>
                <a:latin typeface="Source Sans Pro"/>
                <a:ea typeface="Source Sans Pro"/>
              </a:rPr>
              <a:t>d’EPS à destination de classes élémentaires de Poisat du 03 juin au 24 juin 2024 </a:t>
            </a:r>
            <a:endParaRPr lang="fr-FR" b="1">
              <a:solidFill>
                <a:schemeClr val="bg1"/>
              </a:solidFill>
            </a:endParaRPr>
          </a:p>
          <a:p>
            <a:pPr algn="ctr">
              <a:buNone/>
            </a:pPr>
            <a:endParaRPr lang="fr-FR" sz="2000" b="1">
              <a:solidFill>
                <a:schemeClr val="bg1"/>
              </a:solidFill>
            </a:endParaRPr>
          </a:p>
          <a:p>
            <a:pPr algn="ctr">
              <a:buNone/>
            </a:pPr>
            <a:endParaRPr lang="fr-FR" sz="2000" b="1">
              <a:solidFill>
                <a:schemeClr val="bg1"/>
              </a:solidFill>
            </a:endParaRPr>
          </a:p>
          <a:p>
            <a:pPr algn="ctr">
              <a:buNone/>
            </a:pPr>
            <a:endParaRPr lang="fr-FR" sz="2000"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501396" y="1306401"/>
            <a:ext cx="8302584"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latin typeface="Source Sans Pro"/>
                <a:ea typeface="Source Sans Pro"/>
                <a:cs typeface="Calibri"/>
              </a:rPr>
              <a:t>Intervention Les Archers du Château d'Eybens</a:t>
            </a:r>
          </a:p>
          <a:p>
            <a:endParaRPr lang="fr-FR" sz="2400">
              <a:latin typeface="Source Sans Pro"/>
              <a:ea typeface="Source Sans Pro"/>
              <a:cs typeface="Calibri"/>
            </a:endParaRPr>
          </a:p>
          <a:p>
            <a:r>
              <a:rPr lang="fr-FR" sz="2400">
                <a:latin typeface="Source Sans Pro"/>
                <a:ea typeface="Source Sans Pro"/>
                <a:cs typeface="Calibri"/>
              </a:rPr>
              <a:t>Cycle EPS pour 2 classes élémentaires de Poisat</a:t>
            </a:r>
          </a:p>
          <a:p>
            <a:endParaRPr lang="fr-FR" sz="2400">
              <a:latin typeface="Source Sans Pro"/>
              <a:ea typeface="Source Sans Pro"/>
              <a:cs typeface="Calibri"/>
            </a:endParaRPr>
          </a:p>
          <a:p>
            <a:r>
              <a:rPr lang="fr-FR" sz="2400">
                <a:latin typeface="Source Sans Pro"/>
                <a:ea typeface="Source Sans Pro"/>
                <a:cs typeface="Calibri"/>
              </a:rPr>
              <a:t>Du 3 au 24 juin 2024</a:t>
            </a:r>
          </a:p>
          <a:p>
            <a:endParaRPr lang="fr-FR" sz="2400">
              <a:latin typeface="Source Sans Pro"/>
              <a:ea typeface="Source Sans Pro"/>
              <a:cs typeface="Calibri"/>
            </a:endParaRPr>
          </a:p>
          <a:p>
            <a:r>
              <a:rPr lang="fr-FR" sz="2400">
                <a:latin typeface="Source Sans Pro"/>
                <a:ea typeface="Source Sans Pro"/>
                <a:cs typeface="Calibri"/>
              </a:rPr>
              <a:t>18 h d'intervention</a:t>
            </a:r>
          </a:p>
          <a:p>
            <a:endParaRPr lang="fr-FR" sz="2400">
              <a:latin typeface="Source Sans Pro"/>
              <a:ea typeface="Source Sans Pro"/>
              <a:cs typeface="Calibri"/>
            </a:endParaRPr>
          </a:p>
          <a:p>
            <a:r>
              <a:rPr lang="fr-FR" sz="2400">
                <a:latin typeface="Source Sans Pro"/>
                <a:ea typeface="Source Sans Pro"/>
                <a:cs typeface="Calibri"/>
              </a:rPr>
              <a:t>540 € de subvention</a:t>
            </a:r>
          </a:p>
        </p:txBody>
      </p:sp>
    </p:spTree>
    <p:extLst>
      <p:ext uri="{BB962C8B-B14F-4D97-AF65-F5344CB8AC3E}">
        <p14:creationId xmlns:p14="http://schemas.microsoft.com/office/powerpoint/2010/main" val="5206466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261151" y="119460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DEL20240704_16 EDUCATION, SPORT ET CULTURE – Intervention du Club Grenoble Métropole Cyclisme 38 </a:t>
            </a:r>
            <a:endParaRPr lang="fr-FR" b="1"/>
          </a:p>
          <a:p>
            <a:pPr algn="ctr">
              <a:buNone/>
            </a:pPr>
            <a:r>
              <a:rPr lang="fr-FR" sz="2000" b="1">
                <a:solidFill>
                  <a:schemeClr val="bg1"/>
                </a:solidFill>
                <a:latin typeface="Source Sans Pro"/>
                <a:ea typeface="Source Sans Pro"/>
              </a:rPr>
              <a:t>(GMC38) sur un cycle d’EPS à destination de classes élémentaires d’Eybens du 29 avril au 14 </a:t>
            </a:r>
            <a:endParaRPr lang="fr-FR" b="1"/>
          </a:p>
          <a:p>
            <a:pPr algn="ctr">
              <a:buNone/>
            </a:pPr>
            <a:r>
              <a:rPr lang="fr-FR" sz="2000" b="1">
                <a:solidFill>
                  <a:schemeClr val="bg1"/>
                </a:solidFill>
                <a:latin typeface="Source Sans Pro"/>
                <a:ea typeface="Source Sans Pro"/>
              </a:rPr>
              <a:t>juin 2024</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889585" y="2169042"/>
            <a:ext cx="8302584"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Intervention GMC38-EF</a:t>
            </a:r>
            <a:endParaRPr lang="en-US" sz="2400">
              <a:ea typeface="+mn-lt"/>
              <a:cs typeface="+mn-lt"/>
            </a:endParaRPr>
          </a:p>
          <a:p>
            <a:endParaRPr lang="fr-FR" sz="2400">
              <a:ea typeface="+mn-lt"/>
              <a:cs typeface="+mn-lt"/>
            </a:endParaRPr>
          </a:p>
          <a:p>
            <a:r>
              <a:rPr lang="fr-FR" sz="2400">
                <a:ea typeface="+mn-lt"/>
                <a:cs typeface="+mn-lt"/>
              </a:rPr>
              <a:t>Cycle EPS pour 2 classes : CP-CE1 et CP des </a:t>
            </a:r>
            <a:r>
              <a:rPr lang="fr-FR" sz="2400" err="1">
                <a:ea typeface="+mn-lt"/>
                <a:cs typeface="+mn-lt"/>
              </a:rPr>
              <a:t>Ruires</a:t>
            </a:r>
            <a:endParaRPr lang="en-US" sz="2400" err="1">
              <a:ea typeface="+mn-lt"/>
              <a:cs typeface="+mn-lt"/>
            </a:endParaRPr>
          </a:p>
          <a:p>
            <a:endParaRPr lang="fr-FR" sz="2400">
              <a:ea typeface="+mn-lt"/>
              <a:cs typeface="+mn-lt"/>
            </a:endParaRPr>
          </a:p>
          <a:p>
            <a:r>
              <a:rPr lang="fr-FR" sz="2400">
                <a:ea typeface="+mn-lt"/>
                <a:cs typeface="+mn-lt"/>
              </a:rPr>
              <a:t>Du 29 avril au 14 juin 2024</a:t>
            </a:r>
            <a:endParaRPr lang="en-US" sz="2400">
              <a:ea typeface="+mn-lt"/>
              <a:cs typeface="+mn-lt"/>
            </a:endParaRPr>
          </a:p>
          <a:p>
            <a:endParaRPr lang="fr-FR" sz="2400">
              <a:ea typeface="+mn-lt"/>
              <a:cs typeface="+mn-lt"/>
            </a:endParaRPr>
          </a:p>
          <a:p>
            <a:r>
              <a:rPr lang="fr-FR" sz="2400">
                <a:ea typeface="+mn-lt"/>
                <a:cs typeface="+mn-lt"/>
              </a:rPr>
              <a:t>18 h d'intervention</a:t>
            </a:r>
          </a:p>
          <a:p>
            <a:endParaRPr lang="fr-FR" sz="2400">
              <a:ea typeface="+mn-lt"/>
              <a:cs typeface="+mn-lt"/>
            </a:endParaRPr>
          </a:p>
          <a:p>
            <a:r>
              <a:rPr lang="fr-FR" sz="2400">
                <a:ea typeface="+mn-lt"/>
                <a:cs typeface="+mn-lt"/>
              </a:rPr>
              <a:t>540 € de subvention</a:t>
            </a:r>
            <a:endParaRPr lang="fr-FR"/>
          </a:p>
        </p:txBody>
      </p:sp>
    </p:spTree>
    <p:extLst>
      <p:ext uri="{BB962C8B-B14F-4D97-AF65-F5344CB8AC3E}">
        <p14:creationId xmlns:p14="http://schemas.microsoft.com/office/powerpoint/2010/main" val="39246350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251626" y="119460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DEL20240704_17 EDUCATION, SPORT ET CULTURE – Intervention du Club Eybens Sport Adapté Grenoble </a:t>
            </a:r>
            <a:endParaRPr lang="fr-FR" b="1"/>
          </a:p>
          <a:p>
            <a:pPr algn="ctr">
              <a:buNone/>
            </a:pPr>
            <a:r>
              <a:rPr lang="fr-FR" sz="2000" b="1">
                <a:solidFill>
                  <a:schemeClr val="bg1"/>
                </a:solidFill>
                <a:latin typeface="Source Sans Pro"/>
                <a:ea typeface="Source Sans Pro"/>
              </a:rPr>
              <a:t>Alpes Métropole Isère (ESAGAMI) en EPS à destination de la classe Ulis de l’école du Val du </a:t>
            </a:r>
            <a:endParaRPr lang="fr-FR" b="1"/>
          </a:p>
          <a:p>
            <a:pPr algn="ctr">
              <a:buNone/>
            </a:pPr>
            <a:r>
              <a:rPr lang="fr-FR" sz="2000" b="1">
                <a:solidFill>
                  <a:schemeClr val="bg1"/>
                </a:solidFill>
                <a:latin typeface="Source Sans Pro"/>
                <a:ea typeface="Source Sans Pro"/>
              </a:rPr>
              <a:t>8 janvier au 5 juillet 2024</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515774" y="1708967"/>
            <a:ext cx="8302584"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Intervention ESAGAMI</a:t>
            </a:r>
            <a:endParaRPr lang="en-US" sz="2400">
              <a:ea typeface="+mn-lt"/>
              <a:cs typeface="+mn-lt"/>
            </a:endParaRPr>
          </a:p>
          <a:p>
            <a:endParaRPr lang="fr-FR" sz="2400">
              <a:ea typeface="+mn-lt"/>
              <a:cs typeface="+mn-lt"/>
            </a:endParaRPr>
          </a:p>
          <a:p>
            <a:r>
              <a:rPr lang="fr-FR" sz="2400">
                <a:ea typeface="+mn-lt"/>
                <a:cs typeface="+mn-lt"/>
              </a:rPr>
              <a:t>Cycle EPS pour la classe ULIS de l'école du Val</a:t>
            </a:r>
            <a:endParaRPr lang="en-US" sz="2400">
              <a:ea typeface="+mn-lt"/>
              <a:cs typeface="+mn-lt"/>
            </a:endParaRPr>
          </a:p>
          <a:p>
            <a:endParaRPr lang="fr-FR" sz="2400">
              <a:ea typeface="+mn-lt"/>
              <a:cs typeface="+mn-lt"/>
            </a:endParaRPr>
          </a:p>
          <a:p>
            <a:r>
              <a:rPr lang="fr-FR" sz="2400">
                <a:ea typeface="+mn-lt"/>
                <a:cs typeface="+mn-lt"/>
              </a:rPr>
              <a:t>Du 8 janvier au 7 </a:t>
            </a:r>
            <a:r>
              <a:rPr lang="fr-FR" sz="2400" err="1">
                <a:ea typeface="+mn-lt"/>
                <a:cs typeface="+mn-lt"/>
              </a:rPr>
              <a:t>juilet</a:t>
            </a:r>
            <a:r>
              <a:rPr lang="fr-FR" sz="2400">
                <a:ea typeface="+mn-lt"/>
                <a:cs typeface="+mn-lt"/>
              </a:rPr>
              <a:t> 2024</a:t>
            </a:r>
            <a:endParaRPr lang="en-US" sz="2400">
              <a:ea typeface="+mn-lt"/>
              <a:cs typeface="+mn-lt"/>
            </a:endParaRPr>
          </a:p>
          <a:p>
            <a:endParaRPr lang="fr-FR" sz="2400">
              <a:ea typeface="+mn-lt"/>
              <a:cs typeface="+mn-lt"/>
            </a:endParaRPr>
          </a:p>
          <a:p>
            <a:r>
              <a:rPr lang="fr-FR" sz="2400">
                <a:ea typeface="+mn-lt"/>
                <a:cs typeface="+mn-lt"/>
              </a:rPr>
              <a:t>27 h d'intervention</a:t>
            </a:r>
          </a:p>
          <a:p>
            <a:endParaRPr lang="fr-FR" sz="2400">
              <a:ea typeface="+mn-lt"/>
              <a:cs typeface="+mn-lt"/>
            </a:endParaRPr>
          </a:p>
          <a:p>
            <a:r>
              <a:rPr lang="fr-FR" sz="2400">
                <a:ea typeface="+mn-lt"/>
                <a:cs typeface="+mn-lt"/>
              </a:rPr>
              <a:t>810 € de subvention</a:t>
            </a:r>
            <a:endParaRPr lang="fr-FR"/>
          </a:p>
        </p:txBody>
      </p:sp>
    </p:spTree>
    <p:extLst>
      <p:ext uri="{BB962C8B-B14F-4D97-AF65-F5344CB8AC3E}">
        <p14:creationId xmlns:p14="http://schemas.microsoft.com/office/powerpoint/2010/main" val="1688759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DEL20240704_18 EDUCATION, SPORT ET CULTURE – Tarification du dispositif Sport Passion pour l’année 2024-2025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415132" y="486891"/>
            <a:ext cx="8302584" cy="58769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ct val="90000"/>
              </a:lnSpc>
              <a:spcBef>
                <a:spcPct val="0"/>
              </a:spcBef>
            </a:pPr>
            <a:r>
              <a:rPr lang="fr-FR" sz="2300">
                <a:ea typeface="+mn-lt"/>
                <a:cs typeface="+mn-lt"/>
              </a:rPr>
              <a:t>Pour mémoire, Sport Passion est un dispositif extra-scolaire qui propose, à tous les enfants eybinois ou extérieurs de 6 à 11 ans, des activités sportives le mercredi durant la période scolaire et du lundi au vendredi pendant les vacances scolaires dans le but de :</a:t>
            </a:r>
            <a:endParaRPr lang="en-US" sz="2300">
              <a:ea typeface="+mn-lt"/>
              <a:cs typeface="+mn-lt"/>
            </a:endParaRPr>
          </a:p>
          <a:p>
            <a:pPr algn="just">
              <a:lnSpc>
                <a:spcPct val="90000"/>
              </a:lnSpc>
              <a:spcBef>
                <a:spcPct val="0"/>
              </a:spcBef>
            </a:pPr>
            <a:endParaRPr lang="fr-FR" sz="2300">
              <a:ea typeface="+mn-lt"/>
              <a:cs typeface="+mn-lt"/>
            </a:endParaRPr>
          </a:p>
          <a:p>
            <a:pPr algn="just">
              <a:lnSpc>
                <a:spcPct val="90000"/>
              </a:lnSpc>
              <a:spcBef>
                <a:spcPct val="0"/>
              </a:spcBef>
            </a:pPr>
            <a:r>
              <a:rPr lang="fr-FR" sz="2300">
                <a:ea typeface="+mn-lt"/>
                <a:cs typeface="+mn-lt"/>
              </a:rPr>
              <a:t>- Permettre la découverte d'activités sportives dans un projet de passerelle vers les clubs ou dans une démarche de pratique libre tout au long de sa vie.</a:t>
            </a:r>
          </a:p>
          <a:p>
            <a:pPr algn="just">
              <a:lnSpc>
                <a:spcPct val="90000"/>
              </a:lnSpc>
              <a:spcBef>
                <a:spcPct val="0"/>
              </a:spcBef>
            </a:pPr>
            <a:endParaRPr lang="fr-FR" sz="2300">
              <a:ea typeface="+mn-lt"/>
              <a:cs typeface="+mn-lt"/>
            </a:endParaRPr>
          </a:p>
          <a:p>
            <a:pPr algn="just">
              <a:lnSpc>
                <a:spcPct val="90000"/>
              </a:lnSpc>
              <a:spcBef>
                <a:spcPct val="0"/>
              </a:spcBef>
            </a:pPr>
            <a:r>
              <a:rPr lang="fr-FR" sz="2300">
                <a:ea typeface="+mn-lt"/>
                <a:cs typeface="+mn-lt"/>
              </a:rPr>
              <a:t>- Proposer des séances de sport aux enfants en plus des séances d'Éducation Physique et Sportives réalisées à l'école.</a:t>
            </a:r>
          </a:p>
          <a:p>
            <a:pPr algn="just">
              <a:lnSpc>
                <a:spcPct val="90000"/>
              </a:lnSpc>
              <a:spcBef>
                <a:spcPct val="0"/>
              </a:spcBef>
            </a:pPr>
            <a:endParaRPr lang="fr-FR" sz="2300">
              <a:ea typeface="+mn-lt"/>
              <a:cs typeface="+mn-lt"/>
            </a:endParaRPr>
          </a:p>
          <a:p>
            <a:pPr algn="just">
              <a:lnSpc>
                <a:spcPct val="90000"/>
              </a:lnSpc>
              <a:spcBef>
                <a:spcPct val="0"/>
              </a:spcBef>
            </a:pPr>
            <a:r>
              <a:rPr lang="fr-FR" sz="2300">
                <a:ea typeface="+mn-lt"/>
                <a:cs typeface="+mn-lt"/>
              </a:rPr>
              <a:t>Le bilan depuis 3 années est plutôt positif et incite à continuer dans cette optique de cycle plutôt que d’inscriptions à l’année.</a:t>
            </a:r>
          </a:p>
          <a:p>
            <a:pPr algn="just">
              <a:lnSpc>
                <a:spcPct val="90000"/>
              </a:lnSpc>
              <a:spcBef>
                <a:spcPct val="0"/>
              </a:spcBef>
            </a:pPr>
            <a:endParaRPr lang="fr-FR" sz="2300">
              <a:ea typeface="+mn-lt"/>
              <a:cs typeface="+mn-lt"/>
            </a:endParaRPr>
          </a:p>
          <a:p>
            <a:pPr algn="just">
              <a:lnSpc>
                <a:spcPct val="90000"/>
              </a:lnSpc>
              <a:spcBef>
                <a:spcPct val="0"/>
              </a:spcBef>
            </a:pPr>
            <a:r>
              <a:rPr lang="fr-FR" sz="2300">
                <a:ea typeface="+mn-lt"/>
                <a:cs typeface="+mn-lt"/>
              </a:rPr>
              <a:t>La délibération reconduit le dispositif Sport Passion et prévoit une légère augmentation de 1 % des tarifs.</a:t>
            </a:r>
          </a:p>
          <a:p>
            <a:endParaRPr lang="fr-FR" sz="2400">
              <a:latin typeface="Source Sans Pro"/>
              <a:ea typeface="Source Sans Pro"/>
              <a:cs typeface="Calibri"/>
            </a:endParaRPr>
          </a:p>
        </p:txBody>
      </p:sp>
    </p:spTree>
    <p:extLst>
      <p:ext uri="{BB962C8B-B14F-4D97-AF65-F5344CB8AC3E}">
        <p14:creationId xmlns:p14="http://schemas.microsoft.com/office/powerpoint/2010/main" val="26265648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DEL20240704_18 EDUCATION, SPORT ET CULTURE – Tarification du dispositif Sport Passion pour l’année 2024-2025 </a:t>
            </a:r>
            <a:endParaRPr lang="fr-FR">
              <a:solidFill>
                <a:schemeClr val="bg1"/>
              </a:solidFill>
            </a:endParaRPr>
          </a:p>
        </p:txBody>
      </p:sp>
      <p:graphicFrame>
        <p:nvGraphicFramePr>
          <p:cNvPr id="6" name="Tableau 5">
            <a:extLst>
              <a:ext uri="{FF2B5EF4-FFF2-40B4-BE49-F238E27FC236}">
                <a16:creationId xmlns:a16="http://schemas.microsoft.com/office/drawing/2014/main" id="{B039C09E-715E-38A4-6C96-48B5FE6C7C61}"/>
              </a:ext>
            </a:extLst>
          </p:cNvPr>
          <p:cNvGraphicFramePr>
            <a:graphicFrameLocks noGrp="1"/>
          </p:cNvGraphicFramePr>
          <p:nvPr>
            <p:extLst>
              <p:ext uri="{D42A27DB-BD31-4B8C-83A1-F6EECF244321}">
                <p14:modId xmlns:p14="http://schemas.microsoft.com/office/powerpoint/2010/main" val="3230624184"/>
              </p:ext>
            </p:extLst>
          </p:nvPr>
        </p:nvGraphicFramePr>
        <p:xfrm>
          <a:off x="3652748" y="502920"/>
          <a:ext cx="7905750" cy="5852160"/>
        </p:xfrm>
        <a:graphic>
          <a:graphicData uri="http://schemas.openxmlformats.org/drawingml/2006/table">
            <a:tbl>
              <a:tblPr bandRow="1">
                <a:tableStyleId>{5C22544A-7EE6-4342-B048-85BDC9FD1C3A}</a:tableStyleId>
              </a:tblPr>
              <a:tblGrid>
                <a:gridCol w="1581150">
                  <a:extLst>
                    <a:ext uri="{9D8B030D-6E8A-4147-A177-3AD203B41FA5}">
                      <a16:colId xmlns:a16="http://schemas.microsoft.com/office/drawing/2014/main" val="3336655379"/>
                    </a:ext>
                  </a:extLst>
                </a:gridCol>
                <a:gridCol w="1581150">
                  <a:extLst>
                    <a:ext uri="{9D8B030D-6E8A-4147-A177-3AD203B41FA5}">
                      <a16:colId xmlns:a16="http://schemas.microsoft.com/office/drawing/2014/main" val="1754388964"/>
                    </a:ext>
                  </a:extLst>
                </a:gridCol>
                <a:gridCol w="1581150">
                  <a:extLst>
                    <a:ext uri="{9D8B030D-6E8A-4147-A177-3AD203B41FA5}">
                      <a16:colId xmlns:a16="http://schemas.microsoft.com/office/drawing/2014/main" val="2985250103"/>
                    </a:ext>
                  </a:extLst>
                </a:gridCol>
                <a:gridCol w="1581150">
                  <a:extLst>
                    <a:ext uri="{9D8B030D-6E8A-4147-A177-3AD203B41FA5}">
                      <a16:colId xmlns:a16="http://schemas.microsoft.com/office/drawing/2014/main" val="2447262694"/>
                    </a:ext>
                  </a:extLst>
                </a:gridCol>
                <a:gridCol w="1581150">
                  <a:extLst>
                    <a:ext uri="{9D8B030D-6E8A-4147-A177-3AD203B41FA5}">
                      <a16:colId xmlns:a16="http://schemas.microsoft.com/office/drawing/2014/main" val="2928189857"/>
                    </a:ext>
                  </a:extLst>
                </a:gridCol>
              </a:tblGrid>
              <a:tr h="619125">
                <a:tc gridSpan="5">
                  <a:txBody>
                    <a:bodyPr/>
                    <a:lstStyle/>
                    <a:p>
                      <a:pPr algn="ctr" fontAlgn="base"/>
                      <a:r>
                        <a:rPr lang="en-US" sz="1800" b="1" i="0">
                          <a:solidFill>
                            <a:srgbClr val="FFFFFF"/>
                          </a:solidFill>
                          <a:effectLst/>
                          <a:latin typeface="Calibri"/>
                        </a:rPr>
                        <a:t>Sport Passion</a:t>
                      </a:r>
                      <a:endParaRPr lang="en-US" b="1" i="0">
                        <a:solidFill>
                          <a:srgbClr val="FFFFFF"/>
                        </a:solidFill>
                        <a:effectLst/>
                        <a:latin typeface="Calibri"/>
                      </a:endParaRPr>
                    </a:p>
                    <a:p>
                      <a:pPr algn="ctr" fontAlgn="base"/>
                      <a:r>
                        <a:rPr lang="en-US" sz="1800" b="1" i="0">
                          <a:solidFill>
                            <a:srgbClr val="FFFFFF"/>
                          </a:solidFill>
                          <a:effectLst/>
                          <a:latin typeface="Calibri"/>
                        </a:rPr>
                        <a:t>Prix du cycle</a:t>
                      </a:r>
                      <a:endParaRPr lang="en-US" b="1" i="0">
                        <a:solidFill>
                          <a:srgbClr val="FFFFFF"/>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20479" cap="flat" cmpd="sng" algn="ctr">
                      <a:solidFill>
                        <a:srgbClr val="FFFFFF"/>
                      </a:solidFill>
                      <a:prstDash val="solid"/>
                      <a:round/>
                      <a:headEnd type="none" w="med" len="med"/>
                      <a:tailEnd type="none" w="med" len="med"/>
                    </a:lnB>
                    <a:solidFill>
                      <a:srgbClr val="4472C4"/>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488337835"/>
                  </a:ext>
                </a:extLst>
              </a:tr>
              <a:tr h="895350">
                <a:tc>
                  <a:txBody>
                    <a:bodyPr/>
                    <a:lstStyle/>
                    <a:p>
                      <a:pPr algn="ctr" fontAlgn="auto"/>
                      <a:endParaRPr lang="en-US" sz="1800" b="0" i="0">
                        <a:solidFill>
                          <a:srgbClr val="000000"/>
                        </a:solidFill>
                        <a:effectLst/>
                        <a:latin typeface="Calibri" panose="020F0502020204030204" pitchFamily="34" charset="0"/>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20479"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gridSpan="2">
                  <a:txBody>
                    <a:bodyPr/>
                    <a:lstStyle/>
                    <a:p>
                      <a:pPr algn="ctr" fontAlgn="base"/>
                      <a:r>
                        <a:rPr lang="en-US" sz="1800" b="0" i="0" err="1">
                          <a:solidFill>
                            <a:srgbClr val="000000"/>
                          </a:solidFill>
                          <a:effectLst/>
                          <a:latin typeface="Calibri"/>
                        </a:rPr>
                        <a:t>Activités</a:t>
                      </a:r>
                      <a:r>
                        <a:rPr lang="en-US" sz="1800" b="0" i="0">
                          <a:solidFill>
                            <a:srgbClr val="000000"/>
                          </a:solidFill>
                          <a:effectLst/>
                          <a:latin typeface="Calibri"/>
                        </a:rPr>
                        <a:t> standards</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20479"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hMerge="1">
                  <a:txBody>
                    <a:bodyPr/>
                    <a:lstStyle/>
                    <a:p>
                      <a:endParaRPr lang="fr-FR"/>
                    </a:p>
                  </a:txBody>
                  <a:tcPr/>
                </a:tc>
                <a:tc gridSpan="2">
                  <a:txBody>
                    <a:bodyPr/>
                    <a:lstStyle/>
                    <a:p>
                      <a:pPr algn="ctr" fontAlgn="base"/>
                      <a:r>
                        <a:rPr lang="en-US" sz="1800" b="0" i="0" err="1">
                          <a:solidFill>
                            <a:srgbClr val="000000"/>
                          </a:solidFill>
                          <a:effectLst/>
                          <a:latin typeface="Calibri"/>
                        </a:rPr>
                        <a:t>Autres</a:t>
                      </a:r>
                      <a:r>
                        <a:rPr lang="en-US" sz="1800" b="0" i="0">
                          <a:solidFill>
                            <a:srgbClr val="000000"/>
                          </a:solidFill>
                          <a:effectLst/>
                          <a:latin typeface="Calibri"/>
                        </a:rPr>
                        <a:t> </a:t>
                      </a:r>
                      <a:r>
                        <a:rPr lang="en-US" sz="1800" b="0" i="0" err="1">
                          <a:solidFill>
                            <a:srgbClr val="000000"/>
                          </a:solidFill>
                          <a:effectLst/>
                          <a:latin typeface="Calibri"/>
                        </a:rPr>
                        <a:t>activités</a:t>
                      </a:r>
                      <a:r>
                        <a:rPr lang="en-US" sz="1800" b="0" i="0">
                          <a:solidFill>
                            <a:srgbClr val="000000"/>
                          </a:solidFill>
                          <a:effectLst/>
                          <a:latin typeface="Calibri"/>
                        </a:rPr>
                        <a:t> : ski, natation, escalade, cirque</a:t>
                      </a:r>
                      <a:endParaRPr lang="en-US" b="0" i="0">
                        <a:solidFill>
                          <a:srgbClr val="000000"/>
                        </a:solidFill>
                        <a:effectLst/>
                        <a:latin typeface="Calibri"/>
                      </a:endParaRPr>
                    </a:p>
                    <a:p>
                      <a:pPr algn="ctr" fontAlgn="base"/>
                      <a:r>
                        <a:rPr lang="en-US" sz="1800" b="0" i="0">
                          <a:solidFill>
                            <a:srgbClr val="000000"/>
                          </a:solidFill>
                          <a:effectLst/>
                          <a:latin typeface="Calibri"/>
                        </a:rPr>
                        <a:t>25% de </a:t>
                      </a:r>
                      <a:r>
                        <a:rPr lang="en-US" sz="1800" b="0" i="0" err="1">
                          <a:solidFill>
                            <a:srgbClr val="000000"/>
                          </a:solidFill>
                          <a:effectLst/>
                          <a:latin typeface="Calibri"/>
                        </a:rPr>
                        <a:t>majoration</a:t>
                      </a:r>
                      <a:endParaRPr lang="en-US" b="0" i="0" err="1">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20479"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hMerge="1">
                  <a:txBody>
                    <a:bodyPr/>
                    <a:lstStyle/>
                    <a:p>
                      <a:endParaRPr lang="fr-FR"/>
                    </a:p>
                  </a:txBody>
                  <a:tcPr/>
                </a:tc>
                <a:extLst>
                  <a:ext uri="{0D108BD9-81ED-4DB2-BD59-A6C34878D82A}">
                    <a16:rowId xmlns:a16="http://schemas.microsoft.com/office/drawing/2014/main" val="3113193945"/>
                  </a:ext>
                </a:extLst>
              </a:tr>
              <a:tr h="619125">
                <a:tc>
                  <a:txBody>
                    <a:bodyPr/>
                    <a:lstStyle/>
                    <a:p>
                      <a:pPr algn="ctr" fontAlgn="base"/>
                      <a:r>
                        <a:rPr lang="en-US" sz="1800" b="0" i="0">
                          <a:solidFill>
                            <a:srgbClr val="000000"/>
                          </a:solidFill>
                          <a:effectLst/>
                          <a:latin typeface="Calibri"/>
                        </a:rPr>
                        <a:t>Quotient Familial</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US" sz="1800" b="0" i="0" err="1">
                          <a:solidFill>
                            <a:srgbClr val="000000"/>
                          </a:solidFill>
                          <a:effectLst/>
                          <a:latin typeface="Calibri"/>
                        </a:rPr>
                        <a:t>Eybinois</a:t>
                      </a:r>
                      <a:endParaRPr lang="en-US" b="0" i="0" err="1">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US" sz="1800" b="0" i="0" err="1">
                          <a:solidFill>
                            <a:srgbClr val="000000"/>
                          </a:solidFill>
                          <a:effectLst/>
                          <a:latin typeface="Calibri"/>
                        </a:rPr>
                        <a:t>Extérieurs</a:t>
                      </a:r>
                      <a:endParaRPr lang="en-US" b="0" i="0" err="1">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US" sz="1800" b="0" i="0" err="1">
                          <a:solidFill>
                            <a:srgbClr val="000000"/>
                          </a:solidFill>
                          <a:effectLst/>
                          <a:latin typeface="Calibri"/>
                        </a:rPr>
                        <a:t>Eybinois</a:t>
                      </a:r>
                      <a:endParaRPr lang="en-US" b="0" i="0" err="1">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US" sz="1800" b="0" i="0" err="1">
                          <a:solidFill>
                            <a:srgbClr val="000000"/>
                          </a:solidFill>
                          <a:effectLst/>
                          <a:latin typeface="Calibri"/>
                        </a:rPr>
                        <a:t>Extérieurs</a:t>
                      </a:r>
                      <a:endParaRPr lang="en-US" b="0" i="0" err="1">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797100573"/>
                  </a:ext>
                </a:extLst>
              </a:tr>
              <a:tr h="352425">
                <a:tc>
                  <a:txBody>
                    <a:bodyPr/>
                    <a:lstStyle/>
                    <a:p>
                      <a:pPr algn="ctr" fontAlgn="base"/>
                      <a:r>
                        <a:rPr lang="en-US" sz="1800" b="0" i="0">
                          <a:solidFill>
                            <a:srgbClr val="000000"/>
                          </a:solidFill>
                          <a:effectLst/>
                          <a:latin typeface="Calibri"/>
                        </a:rPr>
                        <a:t>&lt; 300</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a:txBody>
                    <a:bodyPr/>
                    <a:lstStyle/>
                    <a:p>
                      <a:pPr algn="ctr" fontAlgn="base"/>
                      <a:r>
                        <a:rPr lang="en-US" sz="1800" b="0" i="0">
                          <a:solidFill>
                            <a:srgbClr val="000000"/>
                          </a:solidFill>
                          <a:effectLst/>
                          <a:latin typeface="Calibri"/>
                        </a:rPr>
                        <a:t>2,10 €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rowSpan="10">
                  <a:txBody>
                    <a:bodyPr/>
                    <a:lstStyle/>
                    <a:p>
                      <a:pPr algn="ctr" fontAlgn="base"/>
                      <a:r>
                        <a:rPr lang="en-US" sz="1800" b="0" i="0">
                          <a:solidFill>
                            <a:srgbClr val="000000"/>
                          </a:solidFill>
                          <a:effectLst/>
                          <a:latin typeface="Calibri"/>
                        </a:rPr>
                        <a:t>36,50 €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a:txBody>
                    <a:bodyPr/>
                    <a:lstStyle/>
                    <a:p>
                      <a:pPr algn="ctr" fontAlgn="base"/>
                      <a:r>
                        <a:rPr lang="en-US" sz="1800" b="0" i="0">
                          <a:solidFill>
                            <a:srgbClr val="000000"/>
                          </a:solidFill>
                          <a:effectLst/>
                          <a:latin typeface="Calibri"/>
                        </a:rPr>
                        <a:t>2,60 €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rowSpan="10">
                  <a:txBody>
                    <a:bodyPr/>
                    <a:lstStyle/>
                    <a:p>
                      <a:pPr algn="ctr" fontAlgn="base"/>
                      <a:r>
                        <a:rPr lang="en-US" sz="1800" b="0" i="0">
                          <a:solidFill>
                            <a:srgbClr val="000000"/>
                          </a:solidFill>
                          <a:effectLst/>
                          <a:latin typeface="Calibri"/>
                        </a:rPr>
                        <a:t>45,50 €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617325095"/>
                  </a:ext>
                </a:extLst>
              </a:tr>
              <a:tr h="352425">
                <a:tc>
                  <a:txBody>
                    <a:bodyPr/>
                    <a:lstStyle/>
                    <a:p>
                      <a:pPr algn="ctr" fontAlgn="base"/>
                      <a:r>
                        <a:rPr lang="en-US" sz="1800" b="0" i="0">
                          <a:solidFill>
                            <a:srgbClr val="000000"/>
                          </a:solidFill>
                          <a:effectLst/>
                          <a:latin typeface="Calibri"/>
                        </a:rPr>
                        <a:t>301 - 450</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US" sz="1800" b="0" i="0">
                          <a:solidFill>
                            <a:srgbClr val="000000"/>
                          </a:solidFill>
                          <a:effectLst/>
                          <a:latin typeface="Calibri"/>
                        </a:rPr>
                        <a:t>3,15 €</a:t>
                      </a:r>
                      <a:endParaRPr lang="en-US" b="0" i="0">
                        <a:solidFill>
                          <a:srgbClr val="000000"/>
                        </a:solidFill>
                        <a:effectLst/>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tc>
                  <a:txBody>
                    <a:bodyPr/>
                    <a:lstStyle/>
                    <a:p>
                      <a:pPr algn="ctr" fontAlgn="base"/>
                      <a:r>
                        <a:rPr lang="en-US" sz="1800" b="0" i="0">
                          <a:solidFill>
                            <a:srgbClr val="000000"/>
                          </a:solidFill>
                          <a:effectLst/>
                          <a:latin typeface="Calibri"/>
                        </a:rPr>
                        <a:t>3,90 €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extLst>
                  <a:ext uri="{0D108BD9-81ED-4DB2-BD59-A6C34878D82A}">
                    <a16:rowId xmlns:a16="http://schemas.microsoft.com/office/drawing/2014/main" val="1032249602"/>
                  </a:ext>
                </a:extLst>
              </a:tr>
              <a:tr h="352425">
                <a:tc>
                  <a:txBody>
                    <a:bodyPr/>
                    <a:lstStyle/>
                    <a:p>
                      <a:pPr algn="ctr" fontAlgn="base"/>
                      <a:r>
                        <a:rPr lang="en-US" sz="1800" b="0" i="0">
                          <a:solidFill>
                            <a:srgbClr val="000000"/>
                          </a:solidFill>
                          <a:effectLst/>
                          <a:latin typeface="Calibri"/>
                        </a:rPr>
                        <a:t>451 - 650</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a:txBody>
                    <a:bodyPr/>
                    <a:lstStyle/>
                    <a:p>
                      <a:pPr algn="ctr" fontAlgn="base"/>
                      <a:r>
                        <a:rPr lang="en-US" sz="1800" b="0" i="0">
                          <a:solidFill>
                            <a:srgbClr val="000000"/>
                          </a:solidFill>
                          <a:effectLst/>
                          <a:latin typeface="Calibri"/>
                        </a:rPr>
                        <a:t>4,15 €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vMerge="1">
                  <a:txBody>
                    <a:bodyPr/>
                    <a:lstStyle/>
                    <a:p>
                      <a:endParaRPr lang="fr-FR"/>
                    </a:p>
                  </a:txBody>
                  <a:tcPr/>
                </a:tc>
                <a:tc>
                  <a:txBody>
                    <a:bodyPr/>
                    <a:lstStyle/>
                    <a:p>
                      <a:pPr algn="ctr" fontAlgn="base"/>
                      <a:r>
                        <a:rPr lang="en-US" sz="1800" b="0" i="0">
                          <a:solidFill>
                            <a:srgbClr val="000000"/>
                          </a:solidFill>
                          <a:effectLst/>
                          <a:latin typeface="Calibri"/>
                        </a:rPr>
                        <a:t>5,15 €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vMerge="1">
                  <a:txBody>
                    <a:bodyPr/>
                    <a:lstStyle/>
                    <a:p>
                      <a:endParaRPr lang="fr-FR"/>
                    </a:p>
                  </a:txBody>
                  <a:tcPr/>
                </a:tc>
                <a:extLst>
                  <a:ext uri="{0D108BD9-81ED-4DB2-BD59-A6C34878D82A}">
                    <a16:rowId xmlns:a16="http://schemas.microsoft.com/office/drawing/2014/main" val="2676353220"/>
                  </a:ext>
                </a:extLst>
              </a:tr>
              <a:tr h="352425">
                <a:tc>
                  <a:txBody>
                    <a:bodyPr/>
                    <a:lstStyle/>
                    <a:p>
                      <a:pPr algn="ctr" fontAlgn="base"/>
                      <a:r>
                        <a:rPr lang="en-US" sz="1800" b="0" i="0">
                          <a:solidFill>
                            <a:srgbClr val="000000"/>
                          </a:solidFill>
                          <a:effectLst/>
                          <a:latin typeface="Calibri"/>
                        </a:rPr>
                        <a:t>651 - 850</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US" sz="1800" b="0" i="0">
                          <a:solidFill>
                            <a:srgbClr val="000000"/>
                          </a:solidFill>
                          <a:effectLst/>
                          <a:latin typeface="Calibri"/>
                        </a:rPr>
                        <a:t>6,15 €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tc>
                  <a:txBody>
                    <a:bodyPr/>
                    <a:lstStyle/>
                    <a:p>
                      <a:pPr algn="ctr" fontAlgn="base"/>
                      <a:r>
                        <a:rPr lang="en-US" sz="1800" b="0" i="0">
                          <a:solidFill>
                            <a:srgbClr val="000000"/>
                          </a:solidFill>
                          <a:effectLst/>
                          <a:latin typeface="Calibri"/>
                        </a:rPr>
                        <a:t>7,75 €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extLst>
                  <a:ext uri="{0D108BD9-81ED-4DB2-BD59-A6C34878D82A}">
                    <a16:rowId xmlns:a16="http://schemas.microsoft.com/office/drawing/2014/main" val="2448822130"/>
                  </a:ext>
                </a:extLst>
              </a:tr>
              <a:tr h="352425">
                <a:tc>
                  <a:txBody>
                    <a:bodyPr/>
                    <a:lstStyle/>
                    <a:p>
                      <a:pPr algn="ctr" fontAlgn="base"/>
                      <a:r>
                        <a:rPr lang="en-US" sz="1800" b="0" i="0">
                          <a:solidFill>
                            <a:srgbClr val="000000"/>
                          </a:solidFill>
                          <a:effectLst/>
                          <a:latin typeface="Calibri"/>
                        </a:rPr>
                        <a:t>851 – 1 050</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a:txBody>
                    <a:bodyPr/>
                    <a:lstStyle/>
                    <a:p>
                      <a:pPr algn="ctr" fontAlgn="base"/>
                      <a:r>
                        <a:rPr lang="en-US" sz="1800" b="0" i="0">
                          <a:solidFill>
                            <a:srgbClr val="000000"/>
                          </a:solidFill>
                          <a:effectLst/>
                          <a:latin typeface="Calibri"/>
                        </a:rPr>
                        <a:t>8,25 €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vMerge="1">
                  <a:txBody>
                    <a:bodyPr/>
                    <a:lstStyle/>
                    <a:p>
                      <a:endParaRPr lang="fr-FR"/>
                    </a:p>
                  </a:txBody>
                  <a:tcPr/>
                </a:tc>
                <a:tc>
                  <a:txBody>
                    <a:bodyPr/>
                    <a:lstStyle/>
                    <a:p>
                      <a:pPr algn="ctr" fontAlgn="base"/>
                      <a:r>
                        <a:rPr lang="en-US" sz="1800" b="0" i="0">
                          <a:solidFill>
                            <a:srgbClr val="000000"/>
                          </a:solidFill>
                          <a:effectLst/>
                          <a:latin typeface="Calibri"/>
                        </a:rPr>
                        <a:t>10,30 €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vMerge="1">
                  <a:txBody>
                    <a:bodyPr/>
                    <a:lstStyle/>
                    <a:p>
                      <a:endParaRPr lang="fr-FR"/>
                    </a:p>
                  </a:txBody>
                  <a:tcPr/>
                </a:tc>
                <a:extLst>
                  <a:ext uri="{0D108BD9-81ED-4DB2-BD59-A6C34878D82A}">
                    <a16:rowId xmlns:a16="http://schemas.microsoft.com/office/drawing/2014/main" val="2529780813"/>
                  </a:ext>
                </a:extLst>
              </a:tr>
              <a:tr h="352425">
                <a:tc>
                  <a:txBody>
                    <a:bodyPr/>
                    <a:lstStyle/>
                    <a:p>
                      <a:pPr algn="ctr" fontAlgn="base"/>
                      <a:r>
                        <a:rPr lang="en-US" sz="1800" b="0" i="0">
                          <a:solidFill>
                            <a:srgbClr val="000000"/>
                          </a:solidFill>
                          <a:effectLst/>
                          <a:latin typeface="Calibri"/>
                        </a:rPr>
                        <a:t>1 051 - 1 250</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US" sz="1800" b="0" i="0">
                          <a:solidFill>
                            <a:srgbClr val="000000"/>
                          </a:solidFill>
                          <a:effectLst/>
                          <a:latin typeface="Calibri"/>
                        </a:rPr>
                        <a:t>10,30 €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tc>
                  <a:txBody>
                    <a:bodyPr/>
                    <a:lstStyle/>
                    <a:p>
                      <a:pPr algn="ctr" fontAlgn="base"/>
                      <a:r>
                        <a:rPr lang="en-US" sz="1800" b="0" i="0">
                          <a:solidFill>
                            <a:srgbClr val="000000"/>
                          </a:solidFill>
                          <a:effectLst/>
                          <a:latin typeface="Calibri"/>
                        </a:rPr>
                        <a:t>12,90 €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extLst>
                  <a:ext uri="{0D108BD9-81ED-4DB2-BD59-A6C34878D82A}">
                    <a16:rowId xmlns:a16="http://schemas.microsoft.com/office/drawing/2014/main" val="1561773506"/>
                  </a:ext>
                </a:extLst>
              </a:tr>
              <a:tr h="352425">
                <a:tc>
                  <a:txBody>
                    <a:bodyPr/>
                    <a:lstStyle/>
                    <a:p>
                      <a:pPr algn="ctr" fontAlgn="base"/>
                      <a:r>
                        <a:rPr lang="en-US" sz="1800" b="0" i="0">
                          <a:solidFill>
                            <a:srgbClr val="000000"/>
                          </a:solidFill>
                          <a:effectLst/>
                          <a:latin typeface="Calibri"/>
                        </a:rPr>
                        <a:t>1 251 – 1 450</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a:txBody>
                    <a:bodyPr/>
                    <a:lstStyle/>
                    <a:p>
                      <a:pPr algn="ctr" fontAlgn="base"/>
                      <a:r>
                        <a:rPr lang="en-US" sz="1800" b="0" i="0">
                          <a:solidFill>
                            <a:srgbClr val="000000"/>
                          </a:solidFill>
                          <a:effectLst/>
                          <a:latin typeface="Calibri"/>
                        </a:rPr>
                        <a:t>12,35 €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vMerge="1">
                  <a:txBody>
                    <a:bodyPr/>
                    <a:lstStyle/>
                    <a:p>
                      <a:endParaRPr lang="fr-FR"/>
                    </a:p>
                  </a:txBody>
                  <a:tcPr/>
                </a:tc>
                <a:tc>
                  <a:txBody>
                    <a:bodyPr/>
                    <a:lstStyle/>
                    <a:p>
                      <a:pPr algn="ctr" fontAlgn="base"/>
                      <a:r>
                        <a:rPr lang="en-US" sz="1800" b="0" i="0">
                          <a:solidFill>
                            <a:srgbClr val="000000"/>
                          </a:solidFill>
                          <a:effectLst/>
                          <a:latin typeface="Calibri"/>
                        </a:rPr>
                        <a:t>15,45 €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vMerge="1">
                  <a:txBody>
                    <a:bodyPr/>
                    <a:lstStyle/>
                    <a:p>
                      <a:endParaRPr lang="fr-FR"/>
                    </a:p>
                  </a:txBody>
                  <a:tcPr/>
                </a:tc>
                <a:extLst>
                  <a:ext uri="{0D108BD9-81ED-4DB2-BD59-A6C34878D82A}">
                    <a16:rowId xmlns:a16="http://schemas.microsoft.com/office/drawing/2014/main" val="811666905"/>
                  </a:ext>
                </a:extLst>
              </a:tr>
              <a:tr h="352425">
                <a:tc>
                  <a:txBody>
                    <a:bodyPr/>
                    <a:lstStyle/>
                    <a:p>
                      <a:pPr algn="ctr" fontAlgn="base"/>
                      <a:r>
                        <a:rPr lang="en-US" sz="1800" b="0" i="0">
                          <a:solidFill>
                            <a:srgbClr val="000000"/>
                          </a:solidFill>
                          <a:effectLst/>
                          <a:latin typeface="Calibri"/>
                        </a:rPr>
                        <a:t>1 451 - 1650</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US" sz="1800" b="0" i="0">
                          <a:solidFill>
                            <a:srgbClr val="000000"/>
                          </a:solidFill>
                          <a:effectLst/>
                          <a:latin typeface="Calibri"/>
                        </a:rPr>
                        <a:t>14,45 €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tc>
                  <a:txBody>
                    <a:bodyPr/>
                    <a:lstStyle/>
                    <a:p>
                      <a:pPr algn="ctr" fontAlgn="base"/>
                      <a:r>
                        <a:rPr lang="en-US" sz="1800" b="0" i="0">
                          <a:solidFill>
                            <a:srgbClr val="000000"/>
                          </a:solidFill>
                          <a:effectLst/>
                          <a:latin typeface="Calibri"/>
                        </a:rPr>
                        <a:t>18,05 €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extLst>
                  <a:ext uri="{0D108BD9-81ED-4DB2-BD59-A6C34878D82A}">
                    <a16:rowId xmlns:a16="http://schemas.microsoft.com/office/drawing/2014/main" val="962947588"/>
                  </a:ext>
                </a:extLst>
              </a:tr>
              <a:tr h="352425">
                <a:tc>
                  <a:txBody>
                    <a:bodyPr/>
                    <a:lstStyle/>
                    <a:p>
                      <a:pPr algn="ctr" fontAlgn="base"/>
                      <a:r>
                        <a:rPr lang="en-US" sz="1800" b="0" i="0">
                          <a:solidFill>
                            <a:srgbClr val="000000"/>
                          </a:solidFill>
                          <a:effectLst/>
                          <a:latin typeface="Calibri"/>
                        </a:rPr>
                        <a:t>1 651 - 1850</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a:txBody>
                    <a:bodyPr/>
                    <a:lstStyle/>
                    <a:p>
                      <a:pPr algn="ctr" fontAlgn="base"/>
                      <a:r>
                        <a:rPr lang="en-US" sz="1800" b="0" i="0">
                          <a:solidFill>
                            <a:srgbClr val="000000"/>
                          </a:solidFill>
                          <a:effectLst/>
                          <a:latin typeface="Calibri"/>
                        </a:rPr>
                        <a:t>16,45 €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vMerge="1">
                  <a:txBody>
                    <a:bodyPr/>
                    <a:lstStyle/>
                    <a:p>
                      <a:endParaRPr lang="fr-FR"/>
                    </a:p>
                  </a:txBody>
                  <a:tcPr/>
                </a:tc>
                <a:tc>
                  <a:txBody>
                    <a:bodyPr/>
                    <a:lstStyle/>
                    <a:p>
                      <a:pPr algn="ctr" fontAlgn="base"/>
                      <a:r>
                        <a:rPr lang="en-US" sz="1800" b="0" i="0">
                          <a:solidFill>
                            <a:srgbClr val="000000"/>
                          </a:solidFill>
                          <a:effectLst/>
                          <a:latin typeface="Calibri"/>
                        </a:rPr>
                        <a:t>20,60 €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CFD5EA"/>
                    </a:solidFill>
                  </a:tcPr>
                </a:tc>
                <a:tc vMerge="1">
                  <a:txBody>
                    <a:bodyPr/>
                    <a:lstStyle/>
                    <a:p>
                      <a:endParaRPr lang="fr-FR"/>
                    </a:p>
                  </a:txBody>
                  <a:tcPr/>
                </a:tc>
                <a:extLst>
                  <a:ext uri="{0D108BD9-81ED-4DB2-BD59-A6C34878D82A}">
                    <a16:rowId xmlns:a16="http://schemas.microsoft.com/office/drawing/2014/main" val="2910245695"/>
                  </a:ext>
                </a:extLst>
              </a:tr>
              <a:tr h="352425">
                <a:tc>
                  <a:txBody>
                    <a:bodyPr/>
                    <a:lstStyle/>
                    <a:p>
                      <a:pPr algn="ctr" fontAlgn="base"/>
                      <a:r>
                        <a:rPr lang="en-US" sz="1800" b="0" i="0">
                          <a:solidFill>
                            <a:srgbClr val="000000"/>
                          </a:solidFill>
                          <a:effectLst/>
                          <a:latin typeface="Calibri"/>
                        </a:rPr>
                        <a:t>&gt;1851</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US" sz="1800" b="0" i="0">
                          <a:solidFill>
                            <a:srgbClr val="000000"/>
                          </a:solidFill>
                          <a:effectLst/>
                          <a:latin typeface="Calibri"/>
                        </a:rPr>
                        <a:t>20,60 €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tc>
                  <a:txBody>
                    <a:bodyPr/>
                    <a:lstStyle/>
                    <a:p>
                      <a:pPr algn="ctr" fontAlgn="base"/>
                      <a:r>
                        <a:rPr lang="en-US" sz="1800" b="0" i="0">
                          <a:solidFill>
                            <a:srgbClr val="000000"/>
                          </a:solidFill>
                          <a:effectLst/>
                          <a:latin typeface="Calibri"/>
                        </a:rPr>
                        <a:t>25,80 €</a:t>
                      </a:r>
                      <a:endParaRPr lang="en-US" b="0" i="0">
                        <a:solidFill>
                          <a:srgbClr val="000000"/>
                        </a:solidFill>
                        <a:effectLst/>
                        <a:latin typeface="Calibri"/>
                      </a:endParaRPr>
                    </a:p>
                  </a:txBody>
                  <a:tcPr anchor="ctr">
                    <a:lnL w="6820" cap="flat" cmpd="sng" algn="ctr">
                      <a:solidFill>
                        <a:srgbClr val="FFFFFF"/>
                      </a:solidFill>
                      <a:prstDash val="solid"/>
                      <a:round/>
                      <a:headEnd type="none" w="med" len="med"/>
                      <a:tailEnd type="none" w="med" len="med"/>
                    </a:lnL>
                    <a:lnR w="6820" cap="flat" cmpd="sng" algn="ctr">
                      <a:solidFill>
                        <a:srgbClr val="FFFFFF"/>
                      </a:solidFill>
                      <a:prstDash val="solid"/>
                      <a:round/>
                      <a:headEnd type="none" w="med" len="med"/>
                      <a:tailEnd type="none" w="med" len="med"/>
                    </a:lnR>
                    <a:lnT w="6820" cap="flat" cmpd="sng" algn="ctr">
                      <a:solidFill>
                        <a:srgbClr val="FFFFFF"/>
                      </a:solidFill>
                      <a:prstDash val="solid"/>
                      <a:round/>
                      <a:headEnd type="none" w="med" len="med"/>
                      <a:tailEnd type="none" w="med" len="med"/>
                    </a:lnT>
                    <a:lnB w="6820" cap="flat" cmpd="sng" algn="ctr">
                      <a:solidFill>
                        <a:srgbClr val="FFFFFF"/>
                      </a:solidFill>
                      <a:prstDash val="solid"/>
                      <a:round/>
                      <a:headEnd type="none" w="med" len="med"/>
                      <a:tailEnd type="none" w="med" len="med"/>
                    </a:lnB>
                    <a:solidFill>
                      <a:srgbClr val="E9EBF5"/>
                    </a:solidFill>
                  </a:tcPr>
                </a:tc>
                <a:tc vMerge="1">
                  <a:txBody>
                    <a:bodyPr/>
                    <a:lstStyle/>
                    <a:p>
                      <a:endParaRPr lang="fr-FR"/>
                    </a:p>
                  </a:txBody>
                  <a:tcPr/>
                </a:tc>
                <a:extLst>
                  <a:ext uri="{0D108BD9-81ED-4DB2-BD59-A6C34878D82A}">
                    <a16:rowId xmlns:a16="http://schemas.microsoft.com/office/drawing/2014/main" val="1724080834"/>
                  </a:ext>
                </a:extLst>
              </a:tr>
            </a:tbl>
          </a:graphicData>
        </a:graphic>
      </p:graphicFrame>
    </p:spTree>
    <p:extLst>
      <p:ext uri="{BB962C8B-B14F-4D97-AF65-F5344CB8AC3E}">
        <p14:creationId xmlns:p14="http://schemas.microsoft.com/office/powerpoint/2010/main" val="6571050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27826" y="1547027"/>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DEL20240704_19 EDUCATION, SPORT ET CULTURE – Projet d’ouverture de nouveaux créneaux de cours </a:t>
            </a:r>
            <a:endParaRPr lang="fr-FR" b="1"/>
          </a:p>
          <a:p>
            <a:pPr algn="ctr">
              <a:buNone/>
            </a:pPr>
            <a:r>
              <a:rPr lang="fr-FR" sz="2000" b="1">
                <a:solidFill>
                  <a:schemeClr val="bg1"/>
                </a:solidFill>
                <a:latin typeface="Source Sans Pro"/>
                <a:ea typeface="Source Sans Pro"/>
              </a:rPr>
              <a:t>collectifs et de développement de l’attractivité de l’</a:t>
            </a:r>
            <a:r>
              <a:rPr lang="fr-FR" sz="2000" b="1" err="1">
                <a:solidFill>
                  <a:schemeClr val="bg1"/>
                </a:solidFill>
                <a:latin typeface="Source Sans Pro"/>
                <a:ea typeface="Source Sans Pro"/>
              </a:rPr>
              <a:t>Athletic</a:t>
            </a:r>
            <a:r>
              <a:rPr lang="fr-FR" sz="2000" b="1">
                <a:solidFill>
                  <a:schemeClr val="bg1"/>
                </a:solidFill>
                <a:latin typeface="Source Sans Pro"/>
                <a:ea typeface="Source Sans Pro"/>
              </a:rPr>
              <a:t> Club Eybens (ACE) </a:t>
            </a:r>
            <a:endParaRPr lang="fr-FR">
              <a:solidFill>
                <a:schemeClr val="bg1"/>
              </a:solidFill>
            </a:endParaRPr>
          </a:p>
          <a:p>
            <a:pPr algn="ctr">
              <a:buNone/>
            </a:pPr>
            <a:endParaRPr lang="fr-FR" sz="2000"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71359" y="299985"/>
            <a:ext cx="8302584" cy="55399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L’ACE, qui propose initialement un accès à des séances en salle de musculation de façon autonome sous la surveillance d’un encadrant diplômé, souhaite développer son activité à partir de septembre 2024 en proposant des cours collectifs encadrés, soit 8 créneaux le mardi matin et le vendredi matin. </a:t>
            </a:r>
            <a:endParaRPr lang="fr-FR">
              <a:ea typeface="+mn-lt"/>
              <a:cs typeface="+mn-lt"/>
            </a:endParaRPr>
          </a:p>
          <a:p>
            <a:endParaRPr lang="fr-FR" sz="2400">
              <a:ea typeface="+mn-lt"/>
              <a:cs typeface="+mn-lt"/>
            </a:endParaRPr>
          </a:p>
          <a:p>
            <a:r>
              <a:rPr lang="fr-FR" sz="2400">
                <a:ea typeface="+mn-lt"/>
                <a:cs typeface="+mn-lt"/>
              </a:rPr>
              <a:t>Les objectifs de l’association sont multiples :</a:t>
            </a:r>
            <a:endParaRPr lang="fr-FR">
              <a:ea typeface="+mn-lt"/>
              <a:cs typeface="+mn-lt"/>
            </a:endParaRPr>
          </a:p>
          <a:p>
            <a:r>
              <a:rPr lang="fr-FR" sz="2400">
                <a:ea typeface="+mn-lt"/>
                <a:cs typeface="+mn-lt"/>
              </a:rPr>
              <a:t>- Développer l’attractivité de son activité ;</a:t>
            </a:r>
            <a:endParaRPr lang="fr-FR">
              <a:ea typeface="+mn-lt"/>
              <a:cs typeface="+mn-lt"/>
            </a:endParaRPr>
          </a:p>
          <a:p>
            <a:r>
              <a:rPr lang="fr-FR" sz="2400">
                <a:ea typeface="+mn-lt"/>
                <a:cs typeface="+mn-lt"/>
              </a:rPr>
              <a:t>- Proposer une offre à destination d’un public parfois fragile dans le cadre du dispositif sport santé ;</a:t>
            </a:r>
            <a:endParaRPr lang="fr-FR">
              <a:ea typeface="+mn-lt"/>
              <a:cs typeface="+mn-lt"/>
            </a:endParaRPr>
          </a:p>
          <a:p>
            <a:r>
              <a:rPr lang="fr-FR" sz="2400">
                <a:ea typeface="+mn-lt"/>
                <a:cs typeface="+mn-lt"/>
              </a:rPr>
              <a:t>- Améliorer sa capacité de gestion financière.</a:t>
            </a:r>
            <a:endParaRPr lang="fr-FR">
              <a:ea typeface="+mn-lt"/>
              <a:cs typeface="+mn-lt"/>
            </a:endParaRPr>
          </a:p>
          <a:p>
            <a:endParaRPr lang="fr-FR">
              <a:ea typeface="+mn-lt"/>
              <a:cs typeface="+mn-lt"/>
            </a:endParaRPr>
          </a:p>
          <a:p>
            <a:r>
              <a:rPr lang="fr-FR" sz="2400">
                <a:ea typeface="+mn-lt"/>
                <a:cs typeface="+mn-lt"/>
              </a:rPr>
              <a:t>Concrètement, seront mis en place des cours collectifs de Gym Douce, Cardio/</a:t>
            </a:r>
            <a:r>
              <a:rPr lang="fr-FR" sz="2400" err="1">
                <a:ea typeface="+mn-lt"/>
                <a:cs typeface="+mn-lt"/>
              </a:rPr>
              <a:t>Renfo</a:t>
            </a:r>
            <a:r>
              <a:rPr lang="fr-FR" sz="2400">
                <a:ea typeface="+mn-lt"/>
                <a:cs typeface="+mn-lt"/>
              </a:rPr>
              <a:t> et de Stretching Postural pour la rentrée de septembre 2024.</a:t>
            </a:r>
          </a:p>
        </p:txBody>
      </p:sp>
    </p:spTree>
    <p:extLst>
      <p:ext uri="{BB962C8B-B14F-4D97-AF65-F5344CB8AC3E}">
        <p14:creationId xmlns:p14="http://schemas.microsoft.com/office/powerpoint/2010/main" val="3749387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5183027" y="1625017"/>
            <a:ext cx="6425184" cy="1671889"/>
          </a:xfrm>
        </p:spPr>
        <p:txBody>
          <a:bodyPr>
            <a:normAutofit/>
          </a:bodyPr>
          <a:lstStyle/>
          <a:p>
            <a:r>
              <a:rPr lang="fr-FR">
                <a:latin typeface="Source Sans Pro"/>
                <a:ea typeface="Source Sans Pro"/>
              </a:rPr>
              <a:t>Décisions</a:t>
            </a:r>
            <a:endParaRPr lang="fr-FR"/>
          </a:p>
        </p:txBody>
      </p:sp>
    </p:spTree>
    <p:extLst>
      <p:ext uri="{BB962C8B-B14F-4D97-AF65-F5344CB8AC3E}">
        <p14:creationId xmlns:p14="http://schemas.microsoft.com/office/powerpoint/2010/main" val="3964280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27826" y="1547027"/>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DEL20240704_19 EDUCATION, SPORT ET CULTURE – Projet d’ouverture de nouveaux créneaux de cours </a:t>
            </a:r>
            <a:endParaRPr lang="fr-FR" b="1"/>
          </a:p>
          <a:p>
            <a:pPr algn="ctr">
              <a:buNone/>
            </a:pPr>
            <a:r>
              <a:rPr lang="fr-FR" sz="2000" b="1">
                <a:solidFill>
                  <a:schemeClr val="bg1"/>
                </a:solidFill>
                <a:latin typeface="Source Sans Pro"/>
                <a:ea typeface="Source Sans Pro"/>
              </a:rPr>
              <a:t>collectifs et de développement de l’attractivité de l’</a:t>
            </a:r>
            <a:r>
              <a:rPr lang="fr-FR" sz="2000" b="1" err="1">
                <a:solidFill>
                  <a:schemeClr val="bg1"/>
                </a:solidFill>
                <a:latin typeface="Source Sans Pro"/>
                <a:ea typeface="Source Sans Pro"/>
              </a:rPr>
              <a:t>Athletic</a:t>
            </a:r>
            <a:r>
              <a:rPr lang="fr-FR" sz="2000" b="1">
                <a:solidFill>
                  <a:schemeClr val="bg1"/>
                </a:solidFill>
                <a:latin typeface="Source Sans Pro"/>
                <a:ea typeface="Source Sans Pro"/>
              </a:rPr>
              <a:t> Club Eybens (ACE) </a:t>
            </a:r>
            <a:endParaRPr lang="fr-FR">
              <a:solidFill>
                <a:schemeClr val="bg1"/>
              </a:solidFill>
            </a:endParaRPr>
          </a:p>
          <a:p>
            <a:pPr algn="ctr">
              <a:buNone/>
            </a:pPr>
            <a:endParaRPr lang="fr-FR" sz="2000"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71359" y="400627"/>
            <a:ext cx="8302584" cy="48936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Il s'agit d'une demande très forte des membres mais également d'habitants de la commune car la plupart des cours proposés par les autres associations sont complets.</a:t>
            </a:r>
            <a:endParaRPr lang="fr-FR">
              <a:ea typeface="+mn-lt"/>
              <a:cs typeface="+mn-lt"/>
            </a:endParaRPr>
          </a:p>
          <a:p>
            <a:endParaRPr lang="fr-FR" sz="2400">
              <a:ea typeface="+mn-lt"/>
              <a:cs typeface="+mn-lt"/>
            </a:endParaRPr>
          </a:p>
          <a:p>
            <a:r>
              <a:rPr lang="fr-FR" sz="2400">
                <a:ea typeface="+mn-lt"/>
                <a:cs typeface="+mn-lt"/>
              </a:rPr>
              <a:t>Ces cours s'inscrivent dans une démarche Sport-Santé et seront très complémentaires des cours de renforcement déjà proposés.</a:t>
            </a:r>
            <a:endParaRPr lang="fr-FR"/>
          </a:p>
          <a:p>
            <a:endParaRPr lang="fr-FR" sz="2400">
              <a:ea typeface="+mn-lt"/>
              <a:cs typeface="+mn-lt"/>
            </a:endParaRPr>
          </a:p>
          <a:p>
            <a:r>
              <a:rPr lang="fr-FR" sz="2400">
                <a:cs typeface="Calibri"/>
              </a:rPr>
              <a:t>Afin d’aider l’association dans cette démarche de développement et d’amélioration de ses capacités d’autofinancement futures, il est proposé d’attribuer une subvention de 6 000€ correspondant au montant d’investissement des frais de matériel sur un budget total de 22 700€ soit un taux de subventionnement de 26%.</a:t>
            </a:r>
          </a:p>
          <a:p>
            <a:endParaRPr lang="fr-FR" sz="2400">
              <a:cs typeface="Calibri"/>
            </a:endParaRPr>
          </a:p>
        </p:txBody>
      </p:sp>
    </p:spTree>
    <p:extLst>
      <p:ext uri="{BB962C8B-B14F-4D97-AF65-F5344CB8AC3E}">
        <p14:creationId xmlns:p14="http://schemas.microsoft.com/office/powerpoint/2010/main" val="16867740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DEL20240704_20 EDUCATION, SPORT ET CULTURE – Aide à l’organisation d’un loto par l’Olympique Club </a:t>
            </a:r>
            <a:endParaRPr lang="fr-FR" b="1">
              <a:solidFill>
                <a:schemeClr val="bg1"/>
              </a:solidFill>
            </a:endParaRPr>
          </a:p>
          <a:p>
            <a:pPr algn="ctr">
              <a:buNone/>
            </a:pPr>
            <a:r>
              <a:rPr lang="fr-FR" sz="2000" b="1">
                <a:solidFill>
                  <a:schemeClr val="bg1"/>
                </a:solidFill>
                <a:latin typeface="Source Sans Pro"/>
                <a:ea typeface="Source Sans Pro"/>
              </a:rPr>
              <a:t>d’Eybens (OCE)</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443887" y="530023"/>
            <a:ext cx="8302584" cy="48936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L’OCE a organisé un loto le 19 avril 2024 dans la salle des fêtes d’Echirolles en raison de la fermeture de l’équipement d’Eybens pour travaux de rénovation énergétique en 2024. Le coût de cette location a été de 1 152 €.</a:t>
            </a:r>
            <a:endParaRPr lang="fr-FR">
              <a:ea typeface="+mn-lt"/>
              <a:cs typeface="+mn-lt"/>
            </a:endParaRPr>
          </a:p>
          <a:p>
            <a:endParaRPr lang="fr-FR" sz="2400">
              <a:cs typeface="Calibri"/>
            </a:endParaRPr>
          </a:p>
          <a:p>
            <a:r>
              <a:rPr lang="fr-FR" sz="2400">
                <a:ea typeface="+mn-lt"/>
                <a:cs typeface="+mn-lt"/>
              </a:rPr>
              <a:t>Le tarif établi pour une association Eybinoise est de 154 € pour une réservation de la salle des fêtes d'Eybens.</a:t>
            </a:r>
            <a:endParaRPr lang="fr-FR"/>
          </a:p>
          <a:p>
            <a:r>
              <a:rPr lang="fr-FR" sz="2400">
                <a:ea typeface="+mn-lt"/>
                <a:cs typeface="+mn-lt"/>
              </a:rPr>
              <a:t>Afin d’aider l’association dans cette démarche d’amélioration de ses capacités d’autofinancement futures, il est proposé d’attribuer une subvention correspondant à la différence entre le tarif payé pour la location de la salle des fêtes d’Echirolles et celui de la salle d'Eybens soit 1 152€ - 154€ = 998 €.</a:t>
            </a:r>
            <a:endParaRPr lang="fr-FR"/>
          </a:p>
          <a:p>
            <a:endParaRPr lang="fr-FR" sz="2400">
              <a:cs typeface="Calibri"/>
            </a:endParaRPr>
          </a:p>
        </p:txBody>
      </p:sp>
    </p:spTree>
    <p:extLst>
      <p:ext uri="{BB962C8B-B14F-4D97-AF65-F5344CB8AC3E}">
        <p14:creationId xmlns:p14="http://schemas.microsoft.com/office/powerpoint/2010/main" val="23658921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75451" y="1718477"/>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DEL20240704_21 EDUCATION, SPORT ET CULTURE – Intervention du Handball Club Echirolles Eybens lors du raid scolaire du 11 juin 2024</a:t>
            </a:r>
            <a:r>
              <a:rPr lang="fr-FR" sz="2000">
                <a:solidFill>
                  <a:schemeClr val="bg1"/>
                </a:solidFill>
                <a:latin typeface="Source Sans Pro"/>
                <a:ea typeface="Source Sans Pro"/>
              </a:rPr>
              <a:t>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889585" y="2169042"/>
            <a:ext cx="8302584"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Intervention HBC2E</a:t>
            </a:r>
            <a:endParaRPr lang="en-US" sz="2400">
              <a:ea typeface="+mn-lt"/>
              <a:cs typeface="+mn-lt"/>
            </a:endParaRPr>
          </a:p>
          <a:p>
            <a:endParaRPr lang="fr-FR" sz="2400">
              <a:ea typeface="+mn-lt"/>
              <a:cs typeface="+mn-lt"/>
            </a:endParaRPr>
          </a:p>
          <a:p>
            <a:r>
              <a:rPr lang="fr-FR" sz="2400">
                <a:ea typeface="+mn-lt"/>
                <a:cs typeface="+mn-lt"/>
              </a:rPr>
              <a:t>Raid scolaire du 11 juin 2024</a:t>
            </a:r>
            <a:endParaRPr lang="en-US"/>
          </a:p>
          <a:p>
            <a:endParaRPr lang="fr-FR" sz="2400">
              <a:ea typeface="+mn-lt"/>
              <a:cs typeface="+mn-lt"/>
            </a:endParaRPr>
          </a:p>
          <a:p>
            <a:r>
              <a:rPr lang="fr-FR" sz="2400">
                <a:ea typeface="+mn-lt"/>
                <a:cs typeface="+mn-lt"/>
              </a:rPr>
              <a:t>11 classes de cycle 3 d'Eybens</a:t>
            </a:r>
            <a:endParaRPr lang="en-US" sz="2400">
              <a:ea typeface="+mn-lt"/>
              <a:cs typeface="+mn-lt"/>
            </a:endParaRPr>
          </a:p>
          <a:p>
            <a:endParaRPr lang="fr-FR" sz="2400">
              <a:ea typeface="+mn-lt"/>
              <a:cs typeface="+mn-lt"/>
            </a:endParaRPr>
          </a:p>
          <a:p>
            <a:r>
              <a:rPr lang="fr-FR" sz="2400">
                <a:ea typeface="+mn-lt"/>
                <a:cs typeface="+mn-lt"/>
              </a:rPr>
              <a:t>6 h d'intervention</a:t>
            </a:r>
          </a:p>
          <a:p>
            <a:endParaRPr lang="fr-FR" sz="2400">
              <a:ea typeface="+mn-lt"/>
              <a:cs typeface="+mn-lt"/>
            </a:endParaRPr>
          </a:p>
          <a:p>
            <a:r>
              <a:rPr lang="fr-FR" sz="2400">
                <a:ea typeface="+mn-lt"/>
                <a:cs typeface="+mn-lt"/>
              </a:rPr>
              <a:t>180 € de subvention</a:t>
            </a:r>
            <a:endParaRPr lang="fr-FR"/>
          </a:p>
        </p:txBody>
      </p:sp>
    </p:spTree>
    <p:extLst>
      <p:ext uri="{BB962C8B-B14F-4D97-AF65-F5344CB8AC3E}">
        <p14:creationId xmlns:p14="http://schemas.microsoft.com/office/powerpoint/2010/main" val="4426182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DEL20240704_22 CITOYENNETE ET VIE ASSOCIATIVE – Accord-cadre pour la mise en œuvre d’un dispositif de  vidéoprotection pour les besoins de la commune d’Eybens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71359" y="357495"/>
            <a:ext cx="8302584" cy="48013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400">
                <a:ea typeface="+mn-lt"/>
                <a:cs typeface="+mn-lt"/>
              </a:rPr>
              <a:t>Dans le cadre de sa politique de sécurité, la Commune d’Eybens souhaite mettre en œuvre un système de vidéoprotection incluant la réadaptation du système actuel. Pour ce faire, elle prévoit le renouvellement de son parc en déployant de nouvelles caméras ainsi qu’en centralisant ses sites existants.</a:t>
            </a:r>
            <a:endParaRPr lang="fr-FR"/>
          </a:p>
          <a:p>
            <a:pPr algn="just"/>
            <a:br>
              <a:rPr lang="en-US"/>
            </a:br>
            <a:endParaRPr lang="en-US"/>
          </a:p>
          <a:p>
            <a:pPr algn="just"/>
            <a:r>
              <a:rPr lang="fr-FR" sz="2400">
                <a:ea typeface="+mn-lt"/>
                <a:cs typeface="+mn-lt"/>
              </a:rPr>
              <a:t>À cette fin, la commune a lancé une consultation ayant pour objet le déploiement progressif d’un dispositif de vidéosurveillance sur divers sites de la commune, ainsi que la maintenance de ce dispositif.</a:t>
            </a:r>
            <a:endParaRPr lang="fr-FR"/>
          </a:p>
          <a:p>
            <a:pPr algn="just"/>
            <a:br>
              <a:rPr lang="en-US"/>
            </a:br>
            <a:endParaRPr lang="en-US"/>
          </a:p>
          <a:p>
            <a:pPr algn="just"/>
            <a:endParaRPr lang="fr-FR"/>
          </a:p>
        </p:txBody>
      </p:sp>
    </p:spTree>
    <p:extLst>
      <p:ext uri="{BB962C8B-B14F-4D97-AF65-F5344CB8AC3E}">
        <p14:creationId xmlns:p14="http://schemas.microsoft.com/office/powerpoint/2010/main" val="27058536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DEL20240704_22 CITOYENNETE ET VIE ASSOCIATIVE – Accord-cadre pour la mise en œuvre d’un dispositif de  vidéoprotection pour les besoins de la commune d’Eybens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71359" y="472514"/>
            <a:ext cx="8302584" cy="60939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400">
                <a:ea typeface="+mn-lt"/>
                <a:cs typeface="+mn-lt"/>
              </a:rPr>
              <a:t>Cette consultation a été lancée en procédure adaptée conformément aux dispositions des articles L. 2123-1, et R. 2123-1 du Code de la commande publique, sous forme d’un accord cadre mono-attributaire (conclu avec un seul opérateur économique) à bons de commandes avec : </a:t>
            </a:r>
            <a:endParaRPr lang="fr-FR"/>
          </a:p>
          <a:p>
            <a:pPr algn="just"/>
            <a:endParaRPr lang="fr-FR" sz="2400">
              <a:ea typeface="+mn-lt"/>
              <a:cs typeface="+mn-lt"/>
            </a:endParaRPr>
          </a:p>
          <a:p>
            <a:pPr algn="just"/>
            <a:r>
              <a:rPr lang="fr-FR" sz="2400">
                <a:ea typeface="+mn-lt"/>
                <a:cs typeface="+mn-lt"/>
              </a:rPr>
              <a:t>- Montant total minimum sur la durée totale du marché : 165 000 € HT ; </a:t>
            </a:r>
            <a:endParaRPr lang="fr-FR"/>
          </a:p>
          <a:p>
            <a:pPr algn="just"/>
            <a:r>
              <a:rPr lang="fr-FR" sz="2400">
                <a:ea typeface="+mn-lt"/>
                <a:cs typeface="+mn-lt"/>
              </a:rPr>
              <a:t>- Montant total maximum sur la durée totale du marché : 670 000 € HT.</a:t>
            </a:r>
            <a:endParaRPr lang="fr-FR"/>
          </a:p>
          <a:p>
            <a:pPr algn="just"/>
            <a:br>
              <a:rPr lang="en-US"/>
            </a:br>
            <a:endParaRPr lang="en-US"/>
          </a:p>
          <a:p>
            <a:pPr algn="just"/>
            <a:r>
              <a:rPr lang="fr-FR" sz="2400">
                <a:ea typeface="+mn-lt"/>
                <a:cs typeface="+mn-lt"/>
              </a:rPr>
              <a:t>La durée totale de cet accord-cadre est de 4 ans fermes.</a:t>
            </a:r>
            <a:endParaRPr lang="fr-FR"/>
          </a:p>
          <a:p>
            <a:endParaRPr lang="fr-FR" sz="2400">
              <a:latin typeface="Source Sans Pro"/>
              <a:ea typeface="Source Sans Pro"/>
              <a:cs typeface="Calibri"/>
            </a:endParaRPr>
          </a:p>
          <a:p>
            <a:pPr algn="just"/>
            <a:r>
              <a:rPr lang="fr-FR" sz="2400">
                <a:ea typeface="+mn-lt"/>
                <a:cs typeface="+mn-lt"/>
              </a:rPr>
              <a:t>Suite à l'expiration de la date limite de remise des offres, fixée au 6 mai 2024, la commune a reçu cinq offres. </a:t>
            </a:r>
            <a:endParaRPr lang="fr-FR"/>
          </a:p>
          <a:p>
            <a:pPr algn="just"/>
            <a:endParaRPr lang="fr-FR"/>
          </a:p>
        </p:txBody>
      </p:sp>
    </p:spTree>
    <p:extLst>
      <p:ext uri="{BB962C8B-B14F-4D97-AF65-F5344CB8AC3E}">
        <p14:creationId xmlns:p14="http://schemas.microsoft.com/office/powerpoint/2010/main" val="7861598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DEL20240704_22 CITOYENNETE ET VIE ASSOCIATIVE – Accord-cadre pour la mise en œuvre d’un dispositif de  vidéoprotection pour les besoins de la commune d’Eybens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71359" y="242476"/>
            <a:ext cx="8302584" cy="61863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400">
                <a:ea typeface="+mn-lt"/>
                <a:cs typeface="+mn-lt"/>
              </a:rPr>
              <a:t>Le rapport d'analyse des candidatures et des offres a été présenté, pour avis, devant la Commission d'appel d'offres le 20 juin 2024. La Commission d'appel d'offres, régulièrement réunie, a donné un avis favorable à l'attribution de l’accord cadre à la société Eiffage énergie système. </a:t>
            </a:r>
            <a:endParaRPr lang="fr-FR"/>
          </a:p>
          <a:p>
            <a:pPr algn="just"/>
            <a:endParaRPr lang="en-US"/>
          </a:p>
          <a:p>
            <a:pPr algn="just"/>
            <a:r>
              <a:rPr lang="fr-FR" sz="2400">
                <a:ea typeface="+mn-lt"/>
                <a:cs typeface="+mn-lt"/>
              </a:rPr>
              <a:t>Il est proposé au Conseil municipal :</a:t>
            </a:r>
            <a:endParaRPr lang="fr-FR"/>
          </a:p>
          <a:p>
            <a:pPr algn="just"/>
            <a:endParaRPr lang="en-US"/>
          </a:p>
          <a:p>
            <a:pPr algn="just"/>
            <a:r>
              <a:rPr lang="fr-FR" sz="2400">
                <a:ea typeface="+mn-lt"/>
                <a:cs typeface="+mn-lt"/>
              </a:rPr>
              <a:t>- d'attribuer l’accord cadre pour la mise en œuvre d’un dispositif de vidéoprotection pour les besoins de la commune d’Eybens, à la société Eiffage Energie Systèmes – Infra Rhône Alpes à Savigny (69 210), pour un montant minimum de 165 000 euros HT et un montant maximum de 670 000 euros HT ;</a:t>
            </a:r>
            <a:endParaRPr lang="fr-FR"/>
          </a:p>
          <a:p>
            <a:pPr algn="just"/>
            <a:endParaRPr lang="fr-FR" sz="2400">
              <a:ea typeface="+mn-lt"/>
              <a:cs typeface="+mn-lt"/>
            </a:endParaRPr>
          </a:p>
          <a:p>
            <a:pPr algn="just"/>
            <a:r>
              <a:rPr lang="fr-FR" sz="2400">
                <a:ea typeface="+mn-lt"/>
                <a:cs typeface="+mn-lt"/>
              </a:rPr>
              <a:t>- d'autoriser M. le Maire, à signer l’accord cadre précité, ainsi que tous documents se rapportant à son exécution.</a:t>
            </a:r>
            <a:endParaRPr lang="fr-FR"/>
          </a:p>
          <a:p>
            <a:endParaRPr lang="fr-FR" sz="2400">
              <a:latin typeface="Source Sans Pro"/>
              <a:ea typeface="Source Sans Pro"/>
              <a:cs typeface="Calibri"/>
            </a:endParaRPr>
          </a:p>
        </p:txBody>
      </p:sp>
    </p:spTree>
    <p:extLst>
      <p:ext uri="{BB962C8B-B14F-4D97-AF65-F5344CB8AC3E}">
        <p14:creationId xmlns:p14="http://schemas.microsoft.com/office/powerpoint/2010/main" val="34002851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280201" y="23947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DEL20240704_23 CITOYENNETE ET VIE ASSOCIATIVE – Mise à disposition des salles communales</a:t>
            </a:r>
            <a:r>
              <a:rPr lang="fr-FR" sz="2000">
                <a:solidFill>
                  <a:schemeClr val="bg1"/>
                </a:solidFill>
                <a:latin typeface="Source Sans Pro"/>
                <a:ea typeface="Source Sans Pro"/>
              </a:rPr>
              <a:t> </a:t>
            </a:r>
            <a:endParaRPr lang="fr-F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527323" y="307764"/>
            <a:ext cx="8664846" cy="56323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400">
                <a:latin typeface="Calibri"/>
                <a:ea typeface="Calibri"/>
                <a:cs typeface="Calibri"/>
              </a:rPr>
              <a:t>AJUSTEMENT 2024-2025</a:t>
            </a:r>
          </a:p>
          <a:p>
            <a:pPr marL="342900" indent="-342900" algn="just">
              <a:buFont typeface="Arial"/>
              <a:buChar char="•"/>
            </a:pPr>
            <a:r>
              <a:rPr lang="fr-FR" sz="2400">
                <a:latin typeface="Calibri"/>
                <a:ea typeface="Calibri"/>
                <a:cs typeface="Calibri"/>
              </a:rPr>
              <a:t>La salle des fêtes ne sera pas disponible  pour l’année 2024-2025</a:t>
            </a:r>
            <a:endParaRPr lang="fr-FR" sz="2400">
              <a:ea typeface="Calibri"/>
              <a:cs typeface="Calibri"/>
            </a:endParaRPr>
          </a:p>
          <a:p>
            <a:pPr marL="342900" indent="-342900" algn="just">
              <a:buFont typeface="Arial"/>
              <a:buChar char="•"/>
            </a:pPr>
            <a:r>
              <a:rPr lang="fr-FR" sz="2400">
                <a:latin typeface="Calibri"/>
                <a:ea typeface="Calibri"/>
                <a:cs typeface="Calibri"/>
              </a:rPr>
              <a:t>Ajout des bureaux de la Grange du château comme salles de réunion et salles d’activités mis à disposition pour les associations eybinoises, les collectifs d’habitants reconnus par la ville et les syndics de copropriétés eybinoises au catalogue des salles</a:t>
            </a:r>
            <a:endParaRPr lang="fr-FR" sz="2400">
              <a:ea typeface="Calibri"/>
              <a:cs typeface="Calibri"/>
            </a:endParaRPr>
          </a:p>
          <a:p>
            <a:pPr marL="342900" indent="-342900" algn="just">
              <a:buFont typeface="Arial"/>
              <a:buChar char="•"/>
            </a:pPr>
            <a:endParaRPr lang="fr-FR" sz="2400">
              <a:latin typeface="Calibri"/>
              <a:ea typeface="Calibri"/>
              <a:cs typeface="Calibri"/>
            </a:endParaRPr>
          </a:p>
          <a:p>
            <a:pPr algn="just"/>
            <a:endParaRPr lang="fr-FR" sz="2400">
              <a:latin typeface="Calibri"/>
              <a:ea typeface="Calibri"/>
              <a:cs typeface="Calibri"/>
            </a:endParaRPr>
          </a:p>
          <a:p>
            <a:pPr marL="342900" indent="-342900" algn="just">
              <a:buFont typeface="Arial"/>
              <a:buChar char="•"/>
            </a:pPr>
            <a:r>
              <a:rPr lang="fr-FR" sz="2400">
                <a:latin typeface="Calibri"/>
                <a:ea typeface="Calibri"/>
                <a:cs typeface="Calibri"/>
              </a:rPr>
              <a:t>Ajout de l’extérieur de la Grange du château comme salles festives / activités à la location pour les associations eybinoises, les collectifs d’habitants reconnus par la ville et les syndics de copropriétés eybinoises au catalogue des salles</a:t>
            </a:r>
            <a:endParaRPr lang="fr-FR" sz="2400">
              <a:ea typeface="Calibri"/>
              <a:cs typeface="Calibri"/>
            </a:endParaRPr>
          </a:p>
          <a:p>
            <a:pPr marL="342900" indent="-342900" algn="just">
              <a:buFont typeface="Arial"/>
              <a:buChar char="•"/>
            </a:pPr>
            <a:endParaRPr lang="fr-FR" sz="2400">
              <a:latin typeface="Calibri"/>
              <a:ea typeface="Calibri"/>
              <a:cs typeface="Calibri"/>
            </a:endParaRPr>
          </a:p>
          <a:p>
            <a:pPr marL="342900" indent="-342900" algn="just">
              <a:buFont typeface="Arial"/>
              <a:buChar char="•"/>
            </a:pPr>
            <a:r>
              <a:rPr lang="fr-FR" sz="2400">
                <a:latin typeface="Calibri"/>
                <a:ea typeface="Calibri"/>
                <a:cs typeface="Calibri"/>
              </a:rPr>
              <a:t>Ajustement des tarifs selon l indice Insee</a:t>
            </a:r>
            <a:endParaRPr lang="fr-FR" sz="2400">
              <a:ea typeface="Calibri"/>
              <a:cs typeface="Calibri"/>
            </a:endParaRPr>
          </a:p>
          <a:p>
            <a:pPr marL="342900" indent="-342900">
              <a:buFont typeface="Arial"/>
              <a:buChar char="•"/>
            </a:pPr>
            <a:endParaRPr lang="fr-FR" sz="2400">
              <a:latin typeface="Source Sans Pro"/>
              <a:ea typeface="Source Sans Pro"/>
              <a:cs typeface="Calibri"/>
            </a:endParaRPr>
          </a:p>
        </p:txBody>
      </p:sp>
    </p:spTree>
    <p:extLst>
      <p:ext uri="{BB962C8B-B14F-4D97-AF65-F5344CB8AC3E}">
        <p14:creationId xmlns:p14="http://schemas.microsoft.com/office/powerpoint/2010/main" val="39389794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280201" y="23947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DEL20240704_24 CITOYENNETE ET VIE ASSOCIATIVE–Revalorisation des tarifs des concessions des cimetières d’Eybens</a:t>
            </a:r>
            <a:r>
              <a:rPr lang="fr-FR" sz="2000">
                <a:solidFill>
                  <a:schemeClr val="bg1"/>
                </a:solidFill>
                <a:latin typeface="Source Sans Pro"/>
                <a:ea typeface="Source Sans Pro"/>
              </a:rPr>
              <a:t>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177553" y="307764"/>
            <a:ext cx="9014616"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400">
                <a:latin typeface="Calibri"/>
                <a:ea typeface="Calibri"/>
                <a:cs typeface="Calibri"/>
              </a:rPr>
              <a:t>Au vu des travaux récents d'agrandissement su cimetières III,</a:t>
            </a:r>
          </a:p>
          <a:p>
            <a:pPr algn="just"/>
            <a:r>
              <a:rPr lang="fr-FR" sz="2400">
                <a:latin typeface="Calibri"/>
                <a:ea typeface="Calibri"/>
                <a:cs typeface="Calibri"/>
              </a:rPr>
              <a:t>De propositions   de  nouveaux services aux habitants </a:t>
            </a:r>
          </a:p>
          <a:p>
            <a:pPr algn="just"/>
            <a:r>
              <a:rPr lang="fr-FR" sz="2400">
                <a:latin typeface="Calibri"/>
                <a:ea typeface="Calibri"/>
                <a:cs typeface="Calibri"/>
              </a:rPr>
              <a:t>D'une analyse des tarifs sur les communes métropolitaines,</a:t>
            </a:r>
          </a:p>
          <a:p>
            <a:pPr algn="just"/>
            <a:endParaRPr lang="fr-FR" sz="2400">
              <a:latin typeface="Calibri"/>
              <a:ea typeface="Calibri"/>
              <a:cs typeface="Calibri"/>
            </a:endParaRPr>
          </a:p>
          <a:p>
            <a:pPr algn="just"/>
            <a:r>
              <a:rPr lang="fr-FR" sz="2400">
                <a:latin typeface="Calibri"/>
                <a:ea typeface="Calibri"/>
                <a:cs typeface="Calibri"/>
              </a:rPr>
              <a:t>Il est proposé une </a:t>
            </a:r>
            <a:r>
              <a:rPr lang="fr-FR" sz="2400" b="1">
                <a:latin typeface="Calibri"/>
                <a:ea typeface="Calibri"/>
                <a:cs typeface="Calibri"/>
              </a:rPr>
              <a:t>évolution des tarifs des concessions funéraires et cinéraires  sur  les cimetières de la commune.</a:t>
            </a:r>
          </a:p>
          <a:p>
            <a:pPr algn="just"/>
            <a:r>
              <a:rPr lang="fr-FR" sz="2400">
                <a:latin typeface="Calibri"/>
                <a:ea typeface="Calibri"/>
                <a:cs typeface="Calibri"/>
              </a:rPr>
              <a:t>Cette grille ne propose plus les concessions pour une durée de 50 ans</a:t>
            </a:r>
            <a:endParaRPr lang="fr-FR"/>
          </a:p>
          <a:p>
            <a:pPr algn="just"/>
            <a:endParaRPr lang="fr-FR" sz="2400">
              <a:latin typeface="Calibri"/>
              <a:ea typeface="Calibri"/>
              <a:cs typeface="Calibri"/>
            </a:endParaRPr>
          </a:p>
          <a:p>
            <a:pPr algn="just"/>
            <a:r>
              <a:rPr lang="fr-FR" sz="2400">
                <a:latin typeface="Calibri"/>
                <a:ea typeface="Calibri"/>
                <a:cs typeface="Calibri"/>
              </a:rPr>
              <a:t>Cette é</a:t>
            </a:r>
            <a:r>
              <a:rPr lang="fr-FR" sz="2400" b="1">
                <a:latin typeface="Calibri"/>
                <a:ea typeface="Calibri"/>
                <a:cs typeface="Calibri"/>
              </a:rPr>
              <a:t>volution tarifaire serait effective au 1/08/2024</a:t>
            </a:r>
          </a:p>
          <a:p>
            <a:pPr algn="just"/>
            <a:r>
              <a:rPr lang="fr-FR" sz="2400">
                <a:latin typeface="Calibri"/>
                <a:ea typeface="Calibri"/>
                <a:cs typeface="Calibri"/>
              </a:rPr>
              <a:t>Une évolution annuelle selon un indice INSSE est proposé pour effet au 1 aout de chaque année.</a:t>
            </a:r>
          </a:p>
          <a:p>
            <a:pPr algn="just"/>
            <a:endParaRPr lang="fr-FR" sz="2400" b="1">
              <a:latin typeface="Calibri"/>
              <a:ea typeface="Calibri"/>
              <a:cs typeface="Calibri"/>
            </a:endParaRPr>
          </a:p>
          <a:p>
            <a:pPr algn="just"/>
            <a:r>
              <a:rPr lang="fr-FR" sz="2400" b="1">
                <a:latin typeface="Calibri"/>
                <a:ea typeface="Calibri"/>
                <a:cs typeface="Calibri"/>
              </a:rPr>
              <a:t>Un règlement municipal des cimetières est en cours de finalisation et  concertation</a:t>
            </a:r>
          </a:p>
        </p:txBody>
      </p:sp>
    </p:spTree>
    <p:extLst>
      <p:ext uri="{BB962C8B-B14F-4D97-AF65-F5344CB8AC3E}">
        <p14:creationId xmlns:p14="http://schemas.microsoft.com/office/powerpoint/2010/main" val="16210741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280201" y="23947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DEL20240704_24 CITOYENNETE ET VIE ASSOCIATIVE–Revalorisation des tarifs des concessions des cimetières d’Eybens</a:t>
            </a:r>
            <a:r>
              <a:rPr lang="fr-FR" sz="2000">
                <a:solidFill>
                  <a:schemeClr val="bg1"/>
                </a:solidFill>
                <a:latin typeface="Source Sans Pro"/>
                <a:ea typeface="Source Sans Pro"/>
              </a:rPr>
              <a:t> </a:t>
            </a:r>
            <a:endParaRPr lang="fr-FR">
              <a:solidFill>
                <a:schemeClr val="bg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177553" y="307764"/>
            <a:ext cx="901461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fr-FR" sz="2400">
              <a:cs typeface="Calibri"/>
            </a:endParaRPr>
          </a:p>
        </p:txBody>
      </p:sp>
      <p:graphicFrame>
        <p:nvGraphicFramePr>
          <p:cNvPr id="6" name="Tableau 5">
            <a:extLst>
              <a:ext uri="{FF2B5EF4-FFF2-40B4-BE49-F238E27FC236}">
                <a16:creationId xmlns:a16="http://schemas.microsoft.com/office/drawing/2014/main" id="{E1C123D6-22D1-3E83-2908-A0C52DE47049}"/>
              </a:ext>
            </a:extLst>
          </p:cNvPr>
          <p:cNvGraphicFramePr>
            <a:graphicFrameLocks noGrp="1"/>
          </p:cNvGraphicFramePr>
          <p:nvPr>
            <p:extLst>
              <p:ext uri="{D42A27DB-BD31-4B8C-83A1-F6EECF244321}">
                <p14:modId xmlns:p14="http://schemas.microsoft.com/office/powerpoint/2010/main" val="3942595338"/>
              </p:ext>
            </p:extLst>
          </p:nvPr>
        </p:nvGraphicFramePr>
        <p:xfrm>
          <a:off x="3447737" y="199868"/>
          <a:ext cx="8747480" cy="6458285"/>
        </p:xfrm>
        <a:graphic>
          <a:graphicData uri="http://schemas.openxmlformats.org/drawingml/2006/table">
            <a:tbl>
              <a:tblPr firstRow="1" firstCol="1" bandRow="1">
                <a:tableStyleId>{5C22544A-7EE6-4342-B048-85BDC9FD1C3A}</a:tableStyleId>
              </a:tblPr>
              <a:tblGrid>
                <a:gridCol w="5456982">
                  <a:extLst>
                    <a:ext uri="{9D8B030D-6E8A-4147-A177-3AD203B41FA5}">
                      <a16:colId xmlns:a16="http://schemas.microsoft.com/office/drawing/2014/main" val="957294834"/>
                    </a:ext>
                  </a:extLst>
                </a:gridCol>
                <a:gridCol w="930582">
                  <a:extLst>
                    <a:ext uri="{9D8B030D-6E8A-4147-A177-3AD203B41FA5}">
                      <a16:colId xmlns:a16="http://schemas.microsoft.com/office/drawing/2014/main" val="178120901"/>
                    </a:ext>
                  </a:extLst>
                </a:gridCol>
                <a:gridCol w="2359916">
                  <a:extLst>
                    <a:ext uri="{9D8B030D-6E8A-4147-A177-3AD203B41FA5}">
                      <a16:colId xmlns:a16="http://schemas.microsoft.com/office/drawing/2014/main" val="4092108713"/>
                    </a:ext>
                  </a:extLst>
                </a:gridCol>
              </a:tblGrid>
              <a:tr h="595940">
                <a:tc>
                  <a:txBody>
                    <a:bodyPr/>
                    <a:lstStyle/>
                    <a:p>
                      <a:pPr algn="ctr"/>
                      <a:r>
                        <a:rPr lang="fr-FR" sz="2000" b="1">
                          <a:solidFill>
                            <a:srgbClr val="000000"/>
                          </a:solidFill>
                          <a:effectLst/>
                          <a:latin typeface="Calibri"/>
                          <a:ea typeface="Times New Roman" panose="02020603050405020304" pitchFamily="18" charset="0"/>
                        </a:rPr>
                        <a:t>TYPES DE CONCESSIONS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r>
                        <a:rPr lang="fr-FR" sz="2000" b="1">
                          <a:solidFill>
                            <a:srgbClr val="000000"/>
                          </a:solidFill>
                          <a:effectLst/>
                          <a:latin typeface="Calibri"/>
                          <a:ea typeface="Times New Roman" panose="02020603050405020304" pitchFamily="18" charset="0"/>
                        </a:rPr>
                        <a:t>DUREE</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r>
                        <a:rPr lang="fr-FR" sz="2000" b="1">
                          <a:solidFill>
                            <a:srgbClr val="000000"/>
                          </a:solidFill>
                          <a:effectLst/>
                          <a:latin typeface="Calibri"/>
                          <a:ea typeface="Times New Roman" panose="02020603050405020304" pitchFamily="18" charset="0"/>
                        </a:rPr>
                        <a:t>TARIFS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346982089"/>
                  </a:ext>
                </a:extLst>
              </a:tr>
              <a:tr h="291040">
                <a:tc>
                  <a:txBody>
                    <a:bodyPr/>
                    <a:lstStyle/>
                    <a:p>
                      <a:r>
                        <a:rPr lang="fr-FR" sz="2000" b="1">
                          <a:solidFill>
                            <a:srgbClr val="000000"/>
                          </a:solidFill>
                          <a:effectLst/>
                          <a:latin typeface="Calibri"/>
                          <a:ea typeface="Times New Roman" panose="02020603050405020304" pitchFamily="18" charset="0"/>
                        </a:rPr>
                        <a:t>Concession pleine terre : </a:t>
                      </a:r>
                      <a:r>
                        <a:rPr lang="fr-FR" sz="2000">
                          <a:solidFill>
                            <a:srgbClr val="000000"/>
                          </a:solidFill>
                          <a:effectLst/>
                          <a:latin typeface="Calibri"/>
                          <a:ea typeface="Times New Roman" panose="02020603050405020304" pitchFamily="18" charset="0"/>
                        </a:rPr>
                        <a:t>2 places superposées</a:t>
                      </a:r>
                      <a:endParaRPr lang="fr-FR" sz="2000">
                        <a:effectLst/>
                        <a:latin typeface="Calibri"/>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fr-FR" sz="2000">
                          <a:solidFill>
                            <a:srgbClr val="000000"/>
                          </a:solidFill>
                          <a:effectLst/>
                          <a:latin typeface="Calibri"/>
                          <a:ea typeface="Times New Roman" panose="02020603050405020304" pitchFamily="18" charset="0"/>
                        </a:rPr>
                        <a:t>15 ans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220,00 €</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15840211"/>
                  </a:ext>
                </a:extLst>
              </a:tr>
              <a:tr h="346477">
                <a:tc>
                  <a:txBody>
                    <a:bodyPr/>
                    <a:lstStyle/>
                    <a:p>
                      <a:endParaRPr lang="fr-FR" sz="2000">
                        <a:effectLst/>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30 ans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348,00 €</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72018812"/>
                  </a:ext>
                </a:extLst>
              </a:tr>
              <a:tr h="291040">
                <a:tc>
                  <a:txBody>
                    <a:bodyPr/>
                    <a:lstStyle/>
                    <a:p>
                      <a:r>
                        <a:rPr lang="fr-FR" sz="2000" b="1">
                          <a:solidFill>
                            <a:srgbClr val="000000"/>
                          </a:solidFill>
                          <a:effectLst/>
                          <a:latin typeface="Calibri"/>
                          <a:ea typeface="Times New Roman" panose="02020603050405020304" pitchFamily="18" charset="0"/>
                        </a:rPr>
                        <a:t>Case colombarium </a:t>
                      </a:r>
                      <a:r>
                        <a:rPr lang="fr-FR" sz="2000">
                          <a:solidFill>
                            <a:srgbClr val="000000"/>
                          </a:solidFill>
                          <a:effectLst/>
                          <a:latin typeface="Calibri"/>
                          <a:ea typeface="Times New Roman" panose="02020603050405020304" pitchFamily="18" charset="0"/>
                        </a:rPr>
                        <a:t>: jusqu’à 4 urnes (en fonction de leur taille</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fr-FR" sz="2000">
                          <a:solidFill>
                            <a:srgbClr val="000000"/>
                          </a:solidFill>
                          <a:effectLst/>
                          <a:latin typeface="Calibri"/>
                          <a:ea typeface="Times New Roman" panose="02020603050405020304" pitchFamily="18" charset="0"/>
                        </a:rPr>
                        <a:t>15 ans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effectLst/>
                          <a:latin typeface="Calibri"/>
                          <a:ea typeface="Times New Roman" panose="02020603050405020304" pitchFamily="18" charset="0"/>
                        </a:rPr>
                        <a:t>323,00 €</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1619888"/>
                  </a:ext>
                </a:extLst>
              </a:tr>
              <a:tr h="346477">
                <a:tc>
                  <a:txBody>
                    <a:bodyPr/>
                    <a:lstStyle/>
                    <a:p>
                      <a:endParaRPr lang="fr-FR" sz="2000">
                        <a:effectLst/>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30 ans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effectLst/>
                          <a:latin typeface="Calibri"/>
                          <a:ea typeface="Times New Roman" panose="02020603050405020304" pitchFamily="18" charset="0"/>
                        </a:rPr>
                        <a:t>552,00 €</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4903205"/>
                  </a:ext>
                </a:extLst>
              </a:tr>
              <a:tr h="291040">
                <a:tc>
                  <a:txBody>
                    <a:bodyPr/>
                    <a:lstStyle/>
                    <a:p>
                      <a:r>
                        <a:rPr lang="fr-FR" sz="2000" b="1">
                          <a:solidFill>
                            <a:srgbClr val="000000"/>
                          </a:solidFill>
                          <a:effectLst/>
                          <a:latin typeface="Calibri"/>
                          <a:ea typeface="Times New Roman" panose="02020603050405020304" pitchFamily="18" charset="0"/>
                        </a:rPr>
                        <a:t>Case colombarium : </a:t>
                      </a:r>
                      <a:r>
                        <a:rPr lang="fr-FR" sz="2000">
                          <a:solidFill>
                            <a:srgbClr val="000000"/>
                          </a:solidFill>
                          <a:effectLst/>
                          <a:latin typeface="Calibri"/>
                          <a:ea typeface="Times New Roman" panose="02020603050405020304" pitchFamily="18" charset="0"/>
                        </a:rPr>
                        <a:t>2 urnes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fr-FR" sz="2000">
                          <a:solidFill>
                            <a:srgbClr val="000000"/>
                          </a:solidFill>
                          <a:effectLst/>
                          <a:latin typeface="Calibri"/>
                          <a:ea typeface="Times New Roman" panose="02020603050405020304" pitchFamily="18" charset="0"/>
                        </a:rPr>
                        <a:t>15 ans</a:t>
                      </a:r>
                      <a:endParaRPr lang="fr-FR" sz="2000">
                        <a:effectLst/>
                        <a:latin typeface="Calibri"/>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effectLst/>
                          <a:latin typeface="Calibri"/>
                          <a:ea typeface="Times New Roman" panose="02020603050405020304" pitchFamily="18" charset="0"/>
                        </a:rPr>
                        <a:t>230,00 €</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62205243"/>
                  </a:ext>
                </a:extLst>
              </a:tr>
              <a:tr h="346477">
                <a:tc>
                  <a:txBody>
                    <a:bodyPr/>
                    <a:lstStyle/>
                    <a:p>
                      <a:endParaRPr lang="fr-FR" sz="2000">
                        <a:effectLst/>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E7E6E6"/>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30 ans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effectLst/>
                          <a:latin typeface="Calibri"/>
                          <a:ea typeface="Times New Roman" panose="02020603050405020304" pitchFamily="18" charset="0"/>
                        </a:rPr>
                        <a:t>348,00 €</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2091208"/>
                  </a:ext>
                </a:extLst>
              </a:tr>
              <a:tr h="291040">
                <a:tc>
                  <a:txBody>
                    <a:bodyPr/>
                    <a:lstStyle/>
                    <a:p>
                      <a:r>
                        <a:rPr lang="fr-FR" sz="2000">
                          <a:solidFill>
                            <a:srgbClr val="000000"/>
                          </a:solidFill>
                          <a:effectLst/>
                          <a:latin typeface="Calibri"/>
                          <a:ea typeface="Times New Roman" panose="02020603050405020304" pitchFamily="18" charset="0"/>
                        </a:rPr>
                        <a:t>Plaquette pour inscriptions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effectLst/>
                          <a:latin typeface="Calibri"/>
                          <a:ea typeface="Times New Roman" panose="02020603050405020304" pitchFamily="18" charset="0"/>
                        </a:rPr>
                        <a:t>6,00 €</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3591477"/>
                  </a:ext>
                </a:extLst>
              </a:tr>
              <a:tr h="291040">
                <a:tc>
                  <a:txBody>
                    <a:bodyPr/>
                    <a:lstStyle/>
                    <a:p>
                      <a:r>
                        <a:rPr lang="fr-FR" sz="2000" b="1">
                          <a:solidFill>
                            <a:srgbClr val="000000"/>
                          </a:solidFill>
                          <a:effectLst/>
                          <a:latin typeface="Calibri"/>
                          <a:ea typeface="Times New Roman" panose="02020603050405020304" pitchFamily="18" charset="0"/>
                        </a:rPr>
                        <a:t>Terrain cinéraire : </a:t>
                      </a:r>
                      <a:r>
                        <a:rPr lang="fr-FR" sz="2000">
                          <a:solidFill>
                            <a:srgbClr val="000000"/>
                          </a:solidFill>
                          <a:effectLst/>
                          <a:latin typeface="Calibri"/>
                          <a:ea typeface="Times New Roman" panose="02020603050405020304" pitchFamily="18" charset="0"/>
                        </a:rPr>
                        <a:t>de 1 à 1,8 m²</a:t>
                      </a:r>
                      <a:r>
                        <a:rPr lang="fr-FR" sz="2000" b="1">
                          <a:solidFill>
                            <a:srgbClr val="000000"/>
                          </a:solidFill>
                          <a:effectLst/>
                          <a:latin typeface="Calibri"/>
                          <a:ea typeface="Times New Roman" panose="02020603050405020304" pitchFamily="18" charset="0"/>
                        </a:rPr>
                        <a:t>       </a:t>
                      </a:r>
                      <a:endParaRPr lang="fr-FR" sz="2000">
                        <a:effectLst/>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fr-FR" sz="2000">
                          <a:solidFill>
                            <a:srgbClr val="000000"/>
                          </a:solidFill>
                          <a:effectLst/>
                          <a:latin typeface="Calibri"/>
                          <a:ea typeface="Times New Roman" panose="02020603050405020304" pitchFamily="18" charset="0"/>
                        </a:rPr>
                        <a:t>15 ans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effectLst/>
                          <a:latin typeface="Calibri"/>
                          <a:ea typeface="Times New Roman" panose="02020603050405020304" pitchFamily="18" charset="0"/>
                        </a:rPr>
                        <a:t>132,00 €</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0470635"/>
                  </a:ext>
                </a:extLst>
              </a:tr>
              <a:tr h="346477">
                <a:tc>
                  <a:txBody>
                    <a:bodyPr/>
                    <a:lstStyle/>
                    <a:p>
                      <a:endParaRPr lang="fr-FR" sz="2000">
                        <a:effectLst/>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30 ans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effectLst/>
                          <a:latin typeface="Calibri"/>
                          <a:ea typeface="Times New Roman" panose="02020603050405020304" pitchFamily="18" charset="0"/>
                        </a:rPr>
                        <a:t>210,00 €</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2432844"/>
                  </a:ext>
                </a:extLst>
              </a:tr>
              <a:tr h="734530">
                <a:tc>
                  <a:txBody>
                    <a:bodyPr/>
                    <a:lstStyle/>
                    <a:p>
                      <a:r>
                        <a:rPr lang="fr-FR" sz="2000" b="1">
                          <a:solidFill>
                            <a:srgbClr val="000000"/>
                          </a:solidFill>
                          <a:effectLst/>
                          <a:latin typeface="Calibri"/>
                          <a:ea typeface="Times New Roman" panose="02020603050405020304" pitchFamily="18" charset="0"/>
                        </a:rPr>
                        <a:t>Dépôt en caveau provisoire</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Sans frais pendant 7 jours puis 20 euros par semaine </a:t>
                      </a:r>
                      <a:endParaRPr lang="fr-FR" sz="2000">
                        <a:effectLst/>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173931"/>
                  </a:ext>
                </a:extLst>
              </a:tr>
              <a:tr h="1733237">
                <a:tc>
                  <a:txBody>
                    <a:bodyPr/>
                    <a:lstStyle/>
                    <a:p>
                      <a:r>
                        <a:rPr lang="fr-FR" sz="2000" b="1">
                          <a:solidFill>
                            <a:srgbClr val="000000"/>
                          </a:solidFill>
                          <a:effectLst/>
                          <a:latin typeface="Calibri"/>
                          <a:ea typeface="Times New Roman" panose="02020603050405020304" pitchFamily="18" charset="0"/>
                        </a:rPr>
                        <a:t>Dispersion des cendres dans le jardin des souvenirs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solidFill>
                            <a:srgbClr val="000000"/>
                          </a:solidFill>
                          <a:effectLst/>
                          <a:latin typeface="Calibri"/>
                          <a:ea typeface="Times New Roman" panose="02020603050405020304" pitchFamily="18" charset="0"/>
                        </a:rPr>
                        <a:t>/</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fr-FR" sz="2000">
                          <a:effectLst/>
                          <a:latin typeface="Calibri"/>
                          <a:ea typeface="Times New Roman" panose="02020603050405020304" pitchFamily="18" charset="0"/>
                        </a:rPr>
                        <a:t>Sans frais</a:t>
                      </a:r>
                      <a:endParaRPr lang="fr-FR" sz="2000">
                        <a:effectLst/>
                        <a:latin typeface="Calibri"/>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8400583"/>
                  </a:ext>
                </a:extLst>
              </a:tr>
            </a:tbl>
          </a:graphicData>
        </a:graphic>
      </p:graphicFrame>
    </p:spTree>
    <p:extLst>
      <p:ext uri="{BB962C8B-B14F-4D97-AF65-F5344CB8AC3E}">
        <p14:creationId xmlns:p14="http://schemas.microsoft.com/office/powerpoint/2010/main" val="6107109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2565" y="1809900"/>
            <a:ext cx="2962028" cy="5385355"/>
          </a:xfrm>
        </p:spPr>
        <p:txBody>
          <a:bodyPr vert="horz" lIns="91440" tIns="45720" rIns="91440" bIns="45720" rtlCol="0" anchor="t">
            <a:noAutofit/>
          </a:bodyPr>
          <a:lstStyle/>
          <a:p>
            <a:pPr algn="ctr">
              <a:buNone/>
            </a:pPr>
            <a:r>
              <a:rPr lang="fr-FR" sz="2000" b="1">
                <a:solidFill>
                  <a:srgbClr val="FFFFFF"/>
                </a:solidFill>
                <a:latin typeface="Source Sans Pro"/>
                <a:ea typeface="Source Sans Pro"/>
              </a:rPr>
              <a:t>DEL20240704_25 </a:t>
            </a:r>
            <a:r>
              <a:rPr lang="fr-FR" sz="2000" b="1" i="0">
                <a:solidFill>
                  <a:srgbClr val="FFFFFF"/>
                </a:solidFill>
                <a:effectLst/>
                <a:latin typeface="Source Sans Pro"/>
                <a:ea typeface="Source Sans Pro"/>
              </a:rPr>
              <a:t>FINANCES –</a:t>
            </a:r>
            <a:r>
              <a:rPr lang="fr-FR" sz="2000" b="1">
                <a:solidFill>
                  <a:srgbClr val="FFFFFF"/>
                </a:solidFill>
                <a:latin typeface="Source Sans Pro"/>
                <a:ea typeface="Source Sans Pro"/>
              </a:rPr>
              <a:t> </a:t>
            </a:r>
            <a:r>
              <a:rPr lang="fr-FR" sz="2000" b="1" i="0">
                <a:solidFill>
                  <a:srgbClr val="FFFFFF"/>
                </a:solidFill>
                <a:effectLst/>
                <a:latin typeface="Source Sans Pro"/>
                <a:ea typeface="Source Sans Pro"/>
              </a:rPr>
              <a:t>RESSOURCES </a:t>
            </a:r>
            <a:r>
              <a:rPr lang="fr-FR" sz="2000" b="1">
                <a:solidFill>
                  <a:srgbClr val="FFFFFF"/>
                </a:solidFill>
                <a:latin typeface="Source Sans Pro"/>
                <a:ea typeface="Source Sans Pro"/>
              </a:rPr>
              <a:t>–</a:t>
            </a:r>
            <a:endParaRPr lang="fr-FR" b="1">
              <a:solidFill>
                <a:srgbClr val="FFFFFF"/>
              </a:solidFill>
            </a:endParaRPr>
          </a:p>
          <a:p>
            <a:pPr algn="ctr">
              <a:buNone/>
            </a:pPr>
            <a:r>
              <a:rPr lang="fr-FR" sz="2000" b="1">
                <a:solidFill>
                  <a:srgbClr val="FFFFFF"/>
                </a:solidFill>
                <a:latin typeface="Source Sans Pro"/>
                <a:ea typeface="Source Sans Pro"/>
              </a:rPr>
              <a:t> Rapport sur les effectifs des personnes travailleuses en situation de handicap au 31/12/2023</a:t>
            </a:r>
            <a:endParaRPr lang="fr-FR" b="1">
              <a:solidFill>
                <a:srgbClr val="FFFFFF"/>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280646" y="376464"/>
            <a:ext cx="8653582" cy="61050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pPr algn="just"/>
            <a:r>
              <a:rPr lang="fr-FR" sz="2000" b="0">
                <a:solidFill>
                  <a:schemeClr val="tx1"/>
                </a:solidFill>
                <a:latin typeface="Source Sans Pro"/>
                <a:ea typeface="Source Sans Pro"/>
                <a:cs typeface="Calibri"/>
              </a:rPr>
              <a:t>La loi du 11 février 2005 pour l’égalité des droits et des chances a institué un fonds pour l’insertion des personnes en situation de handicap dans la fonction publique afin de transposer dans le secteur public, le dispositif financier incitant les employeurs   à atteindre le taux d’emploi de 6 %. </a:t>
            </a:r>
            <a:endParaRPr lang="en-US" sz="2000">
              <a:solidFill>
                <a:schemeClr val="tx1"/>
              </a:solidFill>
              <a:latin typeface="Source Sans Pro"/>
              <a:cs typeface="Calibri"/>
            </a:endParaRPr>
          </a:p>
          <a:p>
            <a:pPr algn="just"/>
            <a:endParaRPr lang="fr-FR" sz="2000" b="0">
              <a:solidFill>
                <a:schemeClr val="tx1"/>
              </a:solidFill>
              <a:latin typeface="Source Sans Pro"/>
              <a:cs typeface="Calibri"/>
            </a:endParaRPr>
          </a:p>
          <a:p>
            <a:pPr algn="just"/>
            <a:endParaRPr lang="fr-FR" sz="2000" b="0">
              <a:solidFill>
                <a:schemeClr val="tx1"/>
              </a:solidFill>
              <a:latin typeface="Source Sans Pro"/>
              <a:ea typeface="Source Sans Pro"/>
              <a:cs typeface="Calibri"/>
            </a:endParaRPr>
          </a:p>
          <a:p>
            <a:pPr algn="just"/>
            <a:endParaRPr lang="fr-FR" sz="2000" b="0">
              <a:solidFill>
                <a:schemeClr val="tx1"/>
              </a:solidFill>
              <a:latin typeface="Source Sans Pro"/>
              <a:cs typeface="Calibri"/>
            </a:endParaRPr>
          </a:p>
          <a:p>
            <a:pPr algn="just"/>
            <a:endParaRPr lang="fr-FR" sz="2000" b="0">
              <a:solidFill>
                <a:schemeClr val="tx1"/>
              </a:solidFill>
              <a:latin typeface="Source Sans Pro"/>
              <a:cs typeface="Calibri"/>
            </a:endParaRPr>
          </a:p>
          <a:p>
            <a:pPr algn="just"/>
            <a:endParaRPr lang="fr-FR" sz="2000" b="0">
              <a:solidFill>
                <a:schemeClr val="tx1"/>
              </a:solidFill>
              <a:latin typeface="Source Sans Pro"/>
              <a:cs typeface="Calibri"/>
            </a:endParaRPr>
          </a:p>
          <a:p>
            <a:pPr algn="just"/>
            <a:endParaRPr lang="fr-FR" sz="2000" b="0">
              <a:solidFill>
                <a:schemeClr val="tx1"/>
              </a:solidFill>
              <a:latin typeface="Source Sans Pro"/>
              <a:cs typeface="Calibri"/>
            </a:endParaRPr>
          </a:p>
          <a:p>
            <a:pPr algn="just"/>
            <a:endParaRPr lang="fr-FR" sz="2000" b="0">
              <a:solidFill>
                <a:schemeClr val="tx1"/>
              </a:solidFill>
              <a:latin typeface="Source Sans Pro"/>
              <a:cs typeface="Calibri"/>
            </a:endParaRPr>
          </a:p>
          <a:p>
            <a:pPr algn="just"/>
            <a:endParaRPr lang="fr-FR" sz="2000" b="0">
              <a:solidFill>
                <a:schemeClr val="tx1"/>
              </a:solidFill>
              <a:latin typeface="Source Sans Pro"/>
              <a:cs typeface="Calibri"/>
            </a:endParaRPr>
          </a:p>
          <a:p>
            <a:pPr algn="just"/>
            <a:endParaRPr lang="fr-FR" sz="2000" b="0">
              <a:solidFill>
                <a:schemeClr val="tx1"/>
              </a:solidFill>
              <a:latin typeface="Source Sans Pro"/>
              <a:cs typeface="Calibri"/>
            </a:endParaRPr>
          </a:p>
          <a:p>
            <a:pPr algn="just"/>
            <a:endParaRPr lang="fr-FR" sz="2000" b="0">
              <a:solidFill>
                <a:schemeClr val="tx1"/>
              </a:solidFill>
              <a:latin typeface="Source Sans Pro"/>
              <a:cs typeface="Calibri"/>
            </a:endParaRPr>
          </a:p>
          <a:p>
            <a:pPr algn="just"/>
            <a:endParaRPr lang="fr-FR" sz="2000" b="0">
              <a:solidFill>
                <a:schemeClr val="tx1"/>
              </a:solidFill>
              <a:latin typeface="Source Sans Pro"/>
              <a:ea typeface="Source Sans Pro"/>
              <a:cs typeface="Calibri"/>
            </a:endParaRPr>
          </a:p>
          <a:p>
            <a:pPr algn="just"/>
            <a:endParaRPr lang="fr-FR" sz="2000" b="0">
              <a:solidFill>
                <a:schemeClr val="tx1"/>
              </a:solidFill>
              <a:latin typeface="Source Sans Pro"/>
              <a:ea typeface="Source Sans Pro"/>
              <a:cs typeface="Calibri"/>
            </a:endParaRPr>
          </a:p>
          <a:p>
            <a:pPr algn="just"/>
            <a:endParaRPr lang="fr-FR" sz="2000" b="0">
              <a:solidFill>
                <a:schemeClr val="tx1"/>
              </a:solidFill>
              <a:latin typeface="Source Sans Pro"/>
              <a:ea typeface="Source Sans Pro"/>
              <a:cs typeface="Calibri"/>
            </a:endParaRPr>
          </a:p>
          <a:p>
            <a:pPr algn="just"/>
            <a:r>
              <a:rPr lang="fr-FR" sz="2000" b="0">
                <a:solidFill>
                  <a:schemeClr val="tx1"/>
                </a:solidFill>
                <a:latin typeface="Source Sans Pro"/>
                <a:ea typeface="Source Sans Pro"/>
                <a:cs typeface="Calibri"/>
              </a:rPr>
              <a:t>La commune remplit l'obligation d'emploi au 31/12/2023, il reste nécessaire de continuer à persévérer dans cette démarche ancienne dans la collectivité  </a:t>
            </a:r>
            <a:endParaRPr lang="fr-FR" sz="2000">
              <a:solidFill>
                <a:schemeClr val="tx1"/>
              </a:solidFill>
              <a:latin typeface="Source Sans Pro"/>
              <a:cs typeface="Calibri"/>
            </a:endParaRPr>
          </a:p>
          <a:p>
            <a:pPr algn="just"/>
            <a:endParaRPr lang="fr-FR" sz="2000" b="0">
              <a:solidFill>
                <a:schemeClr val="tx1"/>
              </a:solidFill>
              <a:latin typeface="Source Sans Pro"/>
              <a:ea typeface="Source Sans Pro"/>
              <a:cs typeface="Calibri"/>
            </a:endParaRPr>
          </a:p>
          <a:p>
            <a:pPr algn="just"/>
            <a:r>
              <a:rPr lang="fr-FR" sz="2000" b="0">
                <a:solidFill>
                  <a:schemeClr val="tx1"/>
                </a:solidFill>
                <a:latin typeface="Source Sans Pro"/>
                <a:ea typeface="Source Sans Pro"/>
                <a:cs typeface="Calibri"/>
              </a:rPr>
              <a:t>En 2020 : 27 bénéficiaires pour la Ville, 31 en 2021  ,32 en 2022</a:t>
            </a:r>
            <a:endParaRPr lang="fr-FR" sz="2000">
              <a:solidFill>
                <a:schemeClr val="tx1"/>
              </a:solidFill>
              <a:latin typeface="Source Sans Pro"/>
            </a:endParaRPr>
          </a:p>
          <a:p>
            <a:pPr algn="just"/>
            <a:endParaRPr lang="fr-FR" sz="2000" b="0">
              <a:solidFill>
                <a:schemeClr val="tx1"/>
              </a:solidFill>
              <a:cs typeface="Calibri"/>
            </a:endParaRPr>
          </a:p>
        </p:txBody>
      </p:sp>
      <p:graphicFrame>
        <p:nvGraphicFramePr>
          <p:cNvPr id="5" name="Table 4">
            <a:extLst>
              <a:ext uri="{FF2B5EF4-FFF2-40B4-BE49-F238E27FC236}">
                <a16:creationId xmlns:a16="http://schemas.microsoft.com/office/drawing/2014/main" id="{41983005-E9C1-E37E-22AA-F5CBC60883C7}"/>
              </a:ext>
            </a:extLst>
          </p:cNvPr>
          <p:cNvGraphicFramePr>
            <a:graphicFrameLocks noGrp="1"/>
          </p:cNvGraphicFramePr>
          <p:nvPr/>
        </p:nvGraphicFramePr>
        <p:xfrm>
          <a:off x="3609601" y="1559959"/>
          <a:ext cx="6936466" cy="3411475"/>
        </p:xfrm>
        <a:graphic>
          <a:graphicData uri="http://schemas.openxmlformats.org/drawingml/2006/table">
            <a:tbl>
              <a:tblPr firstRow="1" firstCol="1" bandRow="1">
                <a:tableStyleId>{5C22544A-7EE6-4342-B048-85BDC9FD1C3A}</a:tableStyleId>
              </a:tblPr>
              <a:tblGrid>
                <a:gridCol w="3651611">
                  <a:extLst>
                    <a:ext uri="{9D8B030D-6E8A-4147-A177-3AD203B41FA5}">
                      <a16:colId xmlns:a16="http://schemas.microsoft.com/office/drawing/2014/main" val="2757943297"/>
                    </a:ext>
                  </a:extLst>
                </a:gridCol>
                <a:gridCol w="3284855">
                  <a:extLst>
                    <a:ext uri="{9D8B030D-6E8A-4147-A177-3AD203B41FA5}">
                      <a16:colId xmlns:a16="http://schemas.microsoft.com/office/drawing/2014/main" val="2278357882"/>
                    </a:ext>
                  </a:extLst>
                </a:gridCol>
              </a:tblGrid>
              <a:tr h="367390">
                <a:tc>
                  <a:txBody>
                    <a:bodyPr/>
                    <a:lstStyle/>
                    <a:p>
                      <a:pPr marL="0" algn="just" rtl="0" eaLnBrk="1" latinLnBrk="0" hangingPunct="1">
                        <a:spcBef>
                          <a:spcPts val="500"/>
                        </a:spcBef>
                        <a:spcAft>
                          <a:spcPts val="500"/>
                        </a:spcAft>
                      </a:pPr>
                      <a:endParaRPr lang="fr-FR">
                        <a:effectLst/>
                      </a:endParaRPr>
                    </a:p>
                  </a:txBody>
                  <a:tcPr marL="0" marR="0" marT="0" marB="0" anchor="ctr"/>
                </a:tc>
                <a:tc>
                  <a:txBody>
                    <a:bodyPr/>
                    <a:lstStyle/>
                    <a:p>
                      <a:pPr marL="0" algn="ctr" rtl="0" eaLnBrk="1" latinLnBrk="0" hangingPunct="1">
                        <a:spcBef>
                          <a:spcPts val="0"/>
                        </a:spcBef>
                        <a:spcAft>
                          <a:spcPts val="0"/>
                        </a:spcAft>
                      </a:pPr>
                      <a:r>
                        <a:rPr lang="fr-FR" sz="1800" kern="150">
                          <a:effectLst/>
                        </a:rPr>
                        <a:t>Au 31 décembre 2023</a:t>
                      </a:r>
                      <a:endParaRPr lang="fr-FR">
                        <a:effectLst/>
                      </a:endParaRPr>
                    </a:p>
                  </a:txBody>
                  <a:tcPr marL="0" marR="0" marT="0" marB="0" anchor="ctr"/>
                </a:tc>
                <a:extLst>
                  <a:ext uri="{0D108BD9-81ED-4DB2-BD59-A6C34878D82A}">
                    <a16:rowId xmlns:a16="http://schemas.microsoft.com/office/drawing/2014/main" val="4065159775"/>
                  </a:ext>
                </a:extLst>
              </a:tr>
              <a:tr h="367390">
                <a:tc>
                  <a:txBody>
                    <a:bodyPr/>
                    <a:lstStyle/>
                    <a:p>
                      <a:pPr marL="0" algn="just" rtl="0" eaLnBrk="1" latinLnBrk="0" hangingPunct="1">
                        <a:spcBef>
                          <a:spcPts val="500"/>
                        </a:spcBef>
                        <a:spcAft>
                          <a:spcPts val="500"/>
                        </a:spcAft>
                      </a:pPr>
                      <a:endParaRPr lang="fr-FR">
                        <a:effectLst/>
                      </a:endParaRPr>
                    </a:p>
                  </a:txBody>
                  <a:tcPr marL="0" marR="0" marT="0" marB="0" anchor="ctr"/>
                </a:tc>
                <a:tc>
                  <a:txBody>
                    <a:bodyPr/>
                    <a:lstStyle/>
                    <a:p>
                      <a:pPr marL="0" algn="ctr" rtl="0" eaLnBrk="1" latinLnBrk="0" hangingPunct="1">
                        <a:spcBef>
                          <a:spcPts val="0"/>
                        </a:spcBef>
                        <a:spcAft>
                          <a:spcPts val="0"/>
                        </a:spcAft>
                      </a:pPr>
                      <a:r>
                        <a:rPr lang="fr-FR" sz="1800" kern="150">
                          <a:effectLst/>
                        </a:rPr>
                        <a:t>VILLE</a:t>
                      </a:r>
                      <a:endParaRPr lang="fr-FR">
                        <a:effectLst/>
                      </a:endParaRPr>
                    </a:p>
                  </a:txBody>
                  <a:tcPr marL="0" marR="0" marT="0" marB="0" anchor="ctr"/>
                </a:tc>
                <a:extLst>
                  <a:ext uri="{0D108BD9-81ED-4DB2-BD59-A6C34878D82A}">
                    <a16:rowId xmlns:a16="http://schemas.microsoft.com/office/drawing/2014/main" val="1251572578"/>
                  </a:ext>
                </a:extLst>
              </a:tr>
              <a:tr h="647305">
                <a:tc>
                  <a:txBody>
                    <a:bodyPr/>
                    <a:lstStyle/>
                    <a:p>
                      <a:pPr marL="0" algn="just" rtl="0" eaLnBrk="1" latinLnBrk="0" hangingPunct="1">
                        <a:spcBef>
                          <a:spcPts val="500"/>
                        </a:spcBef>
                        <a:spcAft>
                          <a:spcPts val="500"/>
                        </a:spcAft>
                      </a:pPr>
                      <a:r>
                        <a:rPr lang="fr-FR" sz="1800">
                          <a:effectLst/>
                        </a:rPr>
                        <a:t>Effectif rémunéré au 31/12 de l'année</a:t>
                      </a:r>
                      <a:endParaRPr lang="fr-FR">
                        <a:effectLst/>
                      </a:endParaRPr>
                    </a:p>
                  </a:txBody>
                  <a:tcPr marL="0" marR="0" marT="0" marB="0" anchor="ctr"/>
                </a:tc>
                <a:tc>
                  <a:txBody>
                    <a:bodyPr/>
                    <a:lstStyle/>
                    <a:p>
                      <a:pPr marL="0" algn="ctr" rtl="0" eaLnBrk="1" latinLnBrk="0" hangingPunct="1">
                        <a:spcBef>
                          <a:spcPts val="0"/>
                        </a:spcBef>
                        <a:spcAft>
                          <a:spcPts val="0"/>
                        </a:spcAft>
                      </a:pPr>
                      <a:r>
                        <a:rPr lang="fr-FR" sz="1800" kern="150">
                          <a:effectLst/>
                        </a:rPr>
                        <a:t>268</a:t>
                      </a:r>
                      <a:endParaRPr lang="fr-FR">
                        <a:effectLst/>
                      </a:endParaRPr>
                    </a:p>
                    <a:p>
                      <a:pPr marL="0" algn="ctr" rtl="0" eaLnBrk="1" latinLnBrk="0" hangingPunct="1">
                        <a:spcBef>
                          <a:spcPts val="0"/>
                        </a:spcBef>
                        <a:spcAft>
                          <a:spcPts val="0"/>
                        </a:spcAft>
                      </a:pPr>
                      <a:r>
                        <a:rPr lang="fr-FR" sz="1800" kern="150">
                          <a:effectLst/>
                        </a:rPr>
                        <a:t>(238 ETP)</a:t>
                      </a:r>
                      <a:endParaRPr lang="fr-FR">
                        <a:effectLst/>
                      </a:endParaRPr>
                    </a:p>
                  </a:txBody>
                  <a:tcPr marL="0" marR="0" marT="0" marB="0" anchor="ctr"/>
                </a:tc>
                <a:extLst>
                  <a:ext uri="{0D108BD9-81ED-4DB2-BD59-A6C34878D82A}">
                    <a16:rowId xmlns:a16="http://schemas.microsoft.com/office/drawing/2014/main" val="3025567793"/>
                  </a:ext>
                </a:extLst>
              </a:tr>
              <a:tr h="647305">
                <a:tc>
                  <a:txBody>
                    <a:bodyPr/>
                    <a:lstStyle/>
                    <a:p>
                      <a:pPr marL="0" algn="just" rtl="0" eaLnBrk="1" latinLnBrk="0" hangingPunct="1">
                        <a:spcBef>
                          <a:spcPts val="500"/>
                        </a:spcBef>
                        <a:spcAft>
                          <a:spcPts val="500"/>
                        </a:spcAft>
                      </a:pPr>
                      <a:r>
                        <a:rPr lang="fr-FR" sz="1800">
                          <a:effectLst/>
                        </a:rPr>
                        <a:t>Obligation d'emploi hors marchés : 6%</a:t>
                      </a:r>
                      <a:endParaRPr lang="fr-FR">
                        <a:effectLst/>
                      </a:endParaRPr>
                    </a:p>
                  </a:txBody>
                  <a:tcPr marL="0" marR="0" marT="0" marB="0" anchor="ctr"/>
                </a:tc>
                <a:tc>
                  <a:txBody>
                    <a:bodyPr/>
                    <a:lstStyle/>
                    <a:p>
                      <a:pPr marL="0" algn="ctr" rtl="0" eaLnBrk="1" latinLnBrk="0" hangingPunct="1">
                        <a:spcBef>
                          <a:spcPts val="0"/>
                        </a:spcBef>
                        <a:spcAft>
                          <a:spcPts val="0"/>
                        </a:spcAft>
                      </a:pPr>
                      <a:r>
                        <a:rPr lang="fr-FR" sz="1800" kern="150">
                          <a:effectLst/>
                        </a:rPr>
                        <a:t>16</a:t>
                      </a:r>
                      <a:endParaRPr lang="fr-FR">
                        <a:effectLst/>
                      </a:endParaRPr>
                    </a:p>
                    <a:p>
                      <a:pPr marL="0" algn="ctr" rtl="0" eaLnBrk="1" latinLnBrk="0" hangingPunct="1">
                        <a:spcBef>
                          <a:spcPts val="0"/>
                        </a:spcBef>
                        <a:spcAft>
                          <a:spcPts val="0"/>
                        </a:spcAft>
                      </a:pPr>
                      <a:r>
                        <a:rPr lang="fr-FR" sz="1800" kern="150">
                          <a:effectLst/>
                        </a:rPr>
                        <a:t>(en effectif)</a:t>
                      </a:r>
                      <a:endParaRPr lang="fr-FR">
                        <a:effectLst/>
                      </a:endParaRPr>
                    </a:p>
                  </a:txBody>
                  <a:tcPr marL="0" marR="0" marT="0" marB="0" anchor="ctr"/>
                </a:tc>
                <a:extLst>
                  <a:ext uri="{0D108BD9-81ED-4DB2-BD59-A6C34878D82A}">
                    <a16:rowId xmlns:a16="http://schemas.microsoft.com/office/drawing/2014/main" val="3211033954"/>
                  </a:ext>
                </a:extLst>
              </a:tr>
              <a:tr h="647305">
                <a:tc>
                  <a:txBody>
                    <a:bodyPr/>
                    <a:lstStyle/>
                    <a:p>
                      <a:pPr marL="0" algn="just" rtl="0" eaLnBrk="1" latinLnBrk="0" hangingPunct="1">
                        <a:spcBef>
                          <a:spcPts val="500"/>
                        </a:spcBef>
                        <a:spcAft>
                          <a:spcPts val="500"/>
                        </a:spcAft>
                      </a:pPr>
                      <a:r>
                        <a:rPr lang="fr-FR" sz="1800">
                          <a:effectLst/>
                        </a:rPr>
                        <a:t>Bénéficiaires de l'obligation d'emploi</a:t>
                      </a:r>
                      <a:endParaRPr lang="fr-FR">
                        <a:effectLst/>
                      </a:endParaRPr>
                    </a:p>
                  </a:txBody>
                  <a:tcPr marL="0" marR="0" marT="0" marB="0" anchor="ctr"/>
                </a:tc>
                <a:tc>
                  <a:txBody>
                    <a:bodyPr/>
                    <a:lstStyle/>
                    <a:p>
                      <a:pPr marL="0" algn="ctr" rtl="0" eaLnBrk="1" latinLnBrk="0" hangingPunct="1">
                        <a:spcBef>
                          <a:spcPts val="0"/>
                        </a:spcBef>
                        <a:spcAft>
                          <a:spcPts val="0"/>
                        </a:spcAft>
                      </a:pPr>
                      <a:r>
                        <a:rPr lang="fr-FR" sz="1800" kern="150">
                          <a:effectLst/>
                        </a:rPr>
                        <a:t>33</a:t>
                      </a:r>
                      <a:endParaRPr lang="fr-FR">
                        <a:effectLst/>
                      </a:endParaRPr>
                    </a:p>
                    <a:p>
                      <a:pPr marL="0" algn="ctr" rtl="0" eaLnBrk="1" latinLnBrk="0" hangingPunct="1">
                        <a:spcBef>
                          <a:spcPts val="0"/>
                        </a:spcBef>
                        <a:spcAft>
                          <a:spcPts val="0"/>
                        </a:spcAft>
                      </a:pPr>
                      <a:r>
                        <a:rPr lang="fr-FR" sz="1800" kern="150">
                          <a:effectLst/>
                        </a:rPr>
                        <a:t>(en effectif)</a:t>
                      </a:r>
                      <a:endParaRPr lang="fr-FR">
                        <a:effectLst/>
                      </a:endParaRPr>
                    </a:p>
                  </a:txBody>
                  <a:tcPr marL="0" marR="0" marT="0" marB="0" anchor="ctr"/>
                </a:tc>
                <a:extLst>
                  <a:ext uri="{0D108BD9-81ED-4DB2-BD59-A6C34878D82A}">
                    <a16:rowId xmlns:a16="http://schemas.microsoft.com/office/drawing/2014/main" val="571764765"/>
                  </a:ext>
                </a:extLst>
              </a:tr>
              <a:tr h="367390">
                <a:tc>
                  <a:txBody>
                    <a:bodyPr/>
                    <a:lstStyle/>
                    <a:p>
                      <a:pPr marL="0" algn="just" rtl="0" eaLnBrk="1" latinLnBrk="0" hangingPunct="1">
                        <a:spcBef>
                          <a:spcPts val="500"/>
                        </a:spcBef>
                        <a:spcAft>
                          <a:spcPts val="500"/>
                        </a:spcAft>
                      </a:pPr>
                      <a:r>
                        <a:rPr lang="fr-FR" sz="1800">
                          <a:effectLst/>
                        </a:rPr>
                        <a:t>Taux emploi direct</a:t>
                      </a:r>
                      <a:endParaRPr lang="fr-FR">
                        <a:effectLst/>
                      </a:endParaRPr>
                    </a:p>
                  </a:txBody>
                  <a:tcPr marL="0" marR="0" marT="0" marB="0" anchor="ctr"/>
                </a:tc>
                <a:tc>
                  <a:txBody>
                    <a:bodyPr/>
                    <a:lstStyle/>
                    <a:p>
                      <a:pPr marL="0" algn="ctr" rtl="0" eaLnBrk="1" latinLnBrk="0" hangingPunct="1">
                        <a:spcBef>
                          <a:spcPts val="0"/>
                        </a:spcBef>
                        <a:spcAft>
                          <a:spcPts val="0"/>
                        </a:spcAft>
                      </a:pPr>
                      <a:r>
                        <a:rPr lang="fr-FR" sz="1800" b="1" kern="150">
                          <a:effectLst/>
                        </a:rPr>
                        <a:t>12,31 %</a:t>
                      </a:r>
                      <a:endParaRPr lang="fr-FR" b="1">
                        <a:effectLst/>
                      </a:endParaRPr>
                    </a:p>
                  </a:txBody>
                  <a:tcPr marL="0" marR="0" marT="0" marB="0" anchor="ctr"/>
                </a:tc>
                <a:extLst>
                  <a:ext uri="{0D108BD9-81ED-4DB2-BD59-A6C34878D82A}">
                    <a16:rowId xmlns:a16="http://schemas.microsoft.com/office/drawing/2014/main" val="4203503367"/>
                  </a:ext>
                </a:extLst>
              </a:tr>
              <a:tr h="367390">
                <a:tc>
                  <a:txBody>
                    <a:bodyPr/>
                    <a:lstStyle/>
                    <a:p>
                      <a:pPr marL="0" algn="just" rtl="0" eaLnBrk="1" latinLnBrk="0" hangingPunct="1">
                        <a:spcBef>
                          <a:spcPts val="500"/>
                        </a:spcBef>
                        <a:spcAft>
                          <a:spcPts val="500"/>
                        </a:spcAft>
                      </a:pPr>
                      <a:r>
                        <a:rPr lang="fr-FR" sz="1800">
                          <a:effectLst/>
                        </a:rPr>
                        <a:t>Effectif manquant</a:t>
                      </a:r>
                      <a:endParaRPr lang="fr-FR">
                        <a:effectLst/>
                      </a:endParaRPr>
                    </a:p>
                  </a:txBody>
                  <a:tcPr marL="0" marR="0" marT="0" marB="0" anchor="ctr"/>
                </a:tc>
                <a:tc>
                  <a:txBody>
                    <a:bodyPr/>
                    <a:lstStyle/>
                    <a:p>
                      <a:pPr marL="0" algn="ctr" rtl="0" eaLnBrk="1" latinLnBrk="0" hangingPunct="1">
                        <a:spcBef>
                          <a:spcPts val="0"/>
                        </a:spcBef>
                        <a:spcAft>
                          <a:spcPts val="0"/>
                        </a:spcAft>
                      </a:pPr>
                      <a:r>
                        <a:rPr lang="fr-FR" sz="1800" kern="150">
                          <a:effectLst/>
                        </a:rPr>
                        <a:t>ras</a:t>
                      </a:r>
                      <a:endParaRPr lang="fr-FR">
                        <a:effectLst/>
                      </a:endParaRPr>
                    </a:p>
                  </a:txBody>
                  <a:tcPr marL="0" marR="0" marT="0" marB="0" anchor="ctr"/>
                </a:tc>
                <a:extLst>
                  <a:ext uri="{0D108BD9-81ED-4DB2-BD59-A6C34878D82A}">
                    <a16:rowId xmlns:a16="http://schemas.microsoft.com/office/drawing/2014/main" val="2127370688"/>
                  </a:ext>
                </a:extLst>
              </a:tr>
            </a:tbl>
          </a:graphicData>
        </a:graphic>
      </p:graphicFrame>
      <p:sp>
        <p:nvSpPr>
          <p:cNvPr id="6" name="TextBox 5">
            <a:extLst>
              <a:ext uri="{FF2B5EF4-FFF2-40B4-BE49-F238E27FC236}">
                <a16:creationId xmlns:a16="http://schemas.microsoft.com/office/drawing/2014/main" id="{0FB44501-F6B6-7EB4-A3EB-9536485D87D3}"/>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Tree>
    <p:extLst>
      <p:ext uri="{BB962C8B-B14F-4D97-AF65-F5344CB8AC3E}">
        <p14:creationId xmlns:p14="http://schemas.microsoft.com/office/powerpoint/2010/main" val="1028575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DEL20240704_1 EDUCATION, SPORT ET CULTURE – Renouvellement du Projet Éducatif De territoire (PEDT) </a:t>
            </a:r>
          </a:p>
          <a:p>
            <a:pPr marL="0" indent="0" algn="ctr">
              <a:buNone/>
            </a:pPr>
            <a:r>
              <a:rPr lang="fr-FR" sz="2000" b="1">
                <a:solidFill>
                  <a:schemeClr val="bg1"/>
                </a:solidFill>
                <a:latin typeface="Source Sans Pro"/>
                <a:ea typeface="Source Sans Pro"/>
              </a:rPr>
              <a:t>labélisé plan mercredi pour la période 2024-2028</a:t>
            </a:r>
            <a:endParaRPr lang="fr-F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374720" y="315528"/>
            <a:ext cx="8302584" cy="63709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2400" b="1">
                <a:latin typeface="Source Sans Pro"/>
                <a:ea typeface="Source Sans Pro"/>
                <a:cs typeface="Calibri"/>
              </a:rPr>
              <a:t>Cf présentation</a:t>
            </a:r>
            <a:endParaRPr lang="fr-FR" b="1"/>
          </a:p>
          <a:p>
            <a:endParaRPr lang="fr-FR" sz="2400">
              <a:latin typeface="Source Sans Pro"/>
              <a:ea typeface="Source Sans Pro"/>
              <a:cs typeface="Calibri"/>
            </a:endParaRPr>
          </a:p>
          <a:p>
            <a:endParaRPr lang="fr-FR" sz="2400">
              <a:latin typeface="Source Sans Pro"/>
              <a:ea typeface="Source Sans Pro"/>
              <a:cs typeface="Calibri"/>
            </a:endParaRPr>
          </a:p>
          <a:p>
            <a:endParaRPr lang="fr-FR" sz="2400">
              <a:latin typeface="Source Sans Pro"/>
              <a:ea typeface="Source Sans Pro"/>
              <a:cs typeface="Calibri"/>
            </a:endParaRPr>
          </a:p>
          <a:p>
            <a:r>
              <a:rPr lang="fr-FR" sz="2400">
                <a:ea typeface="+mn-lt"/>
                <a:cs typeface="+mn-lt"/>
              </a:rPr>
              <a:t>Il est proposé au Conseil municipal : </a:t>
            </a:r>
            <a:endParaRPr lang="fr-FR">
              <a:ea typeface="+mn-lt"/>
              <a:cs typeface="+mn-lt"/>
            </a:endParaRPr>
          </a:p>
          <a:p>
            <a:endParaRPr lang="fr-FR" sz="2400">
              <a:ea typeface="+mn-lt"/>
              <a:cs typeface="+mn-lt"/>
            </a:endParaRPr>
          </a:p>
          <a:p>
            <a:r>
              <a:rPr lang="fr-FR" sz="2400">
                <a:ea typeface="+mn-lt"/>
                <a:cs typeface="+mn-lt"/>
              </a:rPr>
              <a:t>- D’approuver le renouvellement du Projet Éducatif De Territoire (PEDT) pour la période 2024-2028</a:t>
            </a:r>
            <a:endParaRPr lang="fr-FR">
              <a:ea typeface="+mn-lt"/>
              <a:cs typeface="+mn-lt"/>
            </a:endParaRPr>
          </a:p>
          <a:p>
            <a:endParaRPr lang="fr-FR" sz="2400">
              <a:ea typeface="+mn-lt"/>
              <a:cs typeface="+mn-lt"/>
            </a:endParaRPr>
          </a:p>
          <a:p>
            <a:r>
              <a:rPr lang="fr-FR" sz="2400">
                <a:ea typeface="+mn-lt"/>
                <a:cs typeface="+mn-lt"/>
              </a:rPr>
              <a:t>- D’autoriser le Maire à signer la convention relative à la mise en place du PEDT pour la période 2024-2028, et tous documents afférents</a:t>
            </a:r>
            <a:endParaRPr lang="fr-FR">
              <a:ea typeface="+mn-lt"/>
              <a:cs typeface="+mn-lt"/>
            </a:endParaRPr>
          </a:p>
          <a:p>
            <a:endParaRPr lang="fr-FR" sz="2400">
              <a:ea typeface="+mn-lt"/>
              <a:cs typeface="+mn-lt"/>
            </a:endParaRPr>
          </a:p>
          <a:p>
            <a:r>
              <a:rPr lang="fr-FR" sz="2400">
                <a:ea typeface="+mn-lt"/>
                <a:cs typeface="+mn-lt"/>
              </a:rPr>
              <a:t>- D’approuver la convention Charte qualité Plan mercredi</a:t>
            </a:r>
            <a:endParaRPr lang="fr-FR">
              <a:ea typeface="+mn-lt"/>
              <a:cs typeface="+mn-lt"/>
            </a:endParaRPr>
          </a:p>
          <a:p>
            <a:endParaRPr lang="fr-FR" sz="2400">
              <a:ea typeface="+mn-lt"/>
              <a:cs typeface="+mn-lt"/>
            </a:endParaRPr>
          </a:p>
          <a:p>
            <a:r>
              <a:rPr lang="fr-FR" sz="2400">
                <a:ea typeface="+mn-lt"/>
                <a:cs typeface="+mn-lt"/>
              </a:rPr>
              <a:t>- D’autoriser le Maire à signer la convention Charte qualité Plan mercredi, et tous documents afférents</a:t>
            </a:r>
            <a:endParaRPr lang="fr-FR">
              <a:ea typeface="+mn-lt"/>
              <a:cs typeface="+mn-lt"/>
            </a:endParaRPr>
          </a:p>
        </p:txBody>
      </p:sp>
    </p:spTree>
    <p:extLst>
      <p:ext uri="{BB962C8B-B14F-4D97-AF65-F5344CB8AC3E}">
        <p14:creationId xmlns:p14="http://schemas.microsoft.com/office/powerpoint/2010/main" val="1603884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DEL20240704_26 FINANCES – RESSOURCES – Délibération portant mise à jour du tableau des emplois </a:t>
            </a:r>
            <a:endParaRPr lang="fr-FR">
              <a:solidFill>
                <a:schemeClr val="bg1"/>
              </a:solidFill>
            </a:endParaRPr>
          </a:p>
          <a:p>
            <a:pPr algn="ctr">
              <a:buNone/>
            </a:pPr>
            <a:endParaRPr lang="fr-FR" sz="2000"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439881" y="732485"/>
            <a:ext cx="8752288" cy="48936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400" b="1">
                <a:latin typeface="Calibri"/>
                <a:ea typeface="Calibri"/>
                <a:cs typeface="Calibri"/>
              </a:rPr>
              <a:t>Au service Education  </a:t>
            </a:r>
            <a:r>
              <a:rPr lang="fr-FR" sz="2400">
                <a:latin typeface="Calibri"/>
                <a:ea typeface="Calibri"/>
                <a:cs typeface="Calibri"/>
              </a:rPr>
              <a:t>ajustement des 2 postes d’ATSEM dans le cadre de  2 départs en disponibilité</a:t>
            </a:r>
            <a:endParaRPr lang="fr-FR"/>
          </a:p>
          <a:p>
            <a:pPr algn="just"/>
            <a:endParaRPr lang="fr-FR" sz="2400">
              <a:latin typeface="Calibri"/>
              <a:ea typeface="Calibri"/>
              <a:cs typeface="Calibri"/>
            </a:endParaRPr>
          </a:p>
          <a:p>
            <a:pPr algn="just"/>
            <a:r>
              <a:rPr lang="fr-FR" sz="2400">
                <a:latin typeface="Calibri"/>
                <a:ea typeface="Calibri"/>
                <a:cs typeface="Calibri"/>
              </a:rPr>
              <a:t>A la </a:t>
            </a:r>
            <a:r>
              <a:rPr lang="fr-FR" sz="2400" b="1">
                <a:latin typeface="Calibri"/>
                <a:ea typeface="Calibri"/>
                <a:cs typeface="Calibri"/>
              </a:rPr>
              <a:t>direction des affaires culturelles </a:t>
            </a:r>
            <a:r>
              <a:rPr lang="fr-FR" sz="2400">
                <a:latin typeface="Calibri"/>
                <a:ea typeface="Calibri"/>
                <a:cs typeface="Calibri"/>
              </a:rPr>
              <a:t>mise à jour de 2 postes suite à la refonte de l’organigramme de l’action culturelle</a:t>
            </a:r>
            <a:endParaRPr lang="fr-FR"/>
          </a:p>
          <a:p>
            <a:pPr marL="342900" indent="-342900" algn="just">
              <a:buFont typeface="Arial"/>
              <a:buChar char="•"/>
            </a:pPr>
            <a:r>
              <a:rPr lang="fr-FR" sz="2400">
                <a:latin typeface="Calibri"/>
                <a:ea typeface="Calibri"/>
                <a:cs typeface="Calibri"/>
              </a:rPr>
              <a:t>Création d’un poste d’attaché et suppression d’un ppste de  rédacteur</a:t>
            </a:r>
            <a:endParaRPr lang="fr-FR">
              <a:ea typeface="Calibri" panose="020F0502020204030204"/>
              <a:cs typeface="Calibri" panose="020F0502020204030204"/>
            </a:endParaRPr>
          </a:p>
          <a:p>
            <a:pPr marL="342900" indent="-342900" algn="just">
              <a:buFont typeface="Arial"/>
              <a:buChar char="•"/>
            </a:pPr>
            <a:r>
              <a:rPr lang="fr-FR" sz="2400">
                <a:latin typeface="Calibri"/>
                <a:ea typeface="Calibri"/>
                <a:cs typeface="Calibri"/>
              </a:rPr>
              <a:t>Création d’un poste de rédacteur et suppression d’un posste d’animateur</a:t>
            </a:r>
            <a:endParaRPr lang="fr-FR">
              <a:ea typeface="Calibri" panose="020F0502020204030204"/>
              <a:cs typeface="Calibri" panose="020F0502020204030204"/>
            </a:endParaRPr>
          </a:p>
          <a:p>
            <a:pPr algn="just"/>
            <a:endParaRPr lang="fr-FR" sz="2400">
              <a:latin typeface="Calibri"/>
              <a:ea typeface="Calibri"/>
              <a:cs typeface="Calibri"/>
            </a:endParaRPr>
          </a:p>
          <a:p>
            <a:pPr algn="just"/>
            <a:r>
              <a:rPr lang="fr-FR" sz="2400" b="1">
                <a:latin typeface="Calibri"/>
                <a:ea typeface="Calibri"/>
                <a:cs typeface="Calibri"/>
              </a:rPr>
              <a:t>Au CRC     </a:t>
            </a:r>
            <a:r>
              <a:rPr lang="fr-FR" sz="2400">
                <a:latin typeface="Calibri"/>
                <a:ea typeface="Calibri"/>
                <a:cs typeface="Calibri"/>
              </a:rPr>
              <a:t>augmentation du temps de travail d’un assistant d’enseignement artistique de 50% à 100%</a:t>
            </a:r>
            <a:endParaRPr lang="fr-FR"/>
          </a:p>
          <a:p>
            <a:endParaRPr lang="fr-FR" sz="2400">
              <a:latin typeface="Source Sans Pro"/>
              <a:ea typeface="Source Sans Pro"/>
              <a:cs typeface="Calibri"/>
            </a:endParaRPr>
          </a:p>
        </p:txBody>
      </p:sp>
    </p:spTree>
    <p:extLst>
      <p:ext uri="{BB962C8B-B14F-4D97-AF65-F5344CB8AC3E}">
        <p14:creationId xmlns:p14="http://schemas.microsoft.com/office/powerpoint/2010/main" val="25420090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DEL20240704_27 FINANCES – RESSOURCES – Adhésion au service commun expertise fiscale de la MÉTRO</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564799" y="445174"/>
            <a:ext cx="8627370"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400" b="1">
                <a:latin typeface="Calibri"/>
                <a:ea typeface="Calibri"/>
                <a:cs typeface="Calibri"/>
              </a:rPr>
              <a:t>Au cours de l’année 2017</a:t>
            </a:r>
            <a:r>
              <a:rPr lang="fr-FR" sz="2400">
                <a:latin typeface="Calibri"/>
                <a:ea typeface="Calibri"/>
                <a:cs typeface="Calibri"/>
              </a:rPr>
              <a:t>, la Métropole, en lien avec la Ville de Grenoble, a mis en commun et partagé avec ses communes membres </a:t>
            </a:r>
            <a:r>
              <a:rPr lang="fr-FR" sz="2400" b="1">
                <a:latin typeface="Calibri"/>
                <a:ea typeface="Calibri"/>
                <a:cs typeface="Calibri"/>
              </a:rPr>
              <a:t>dont Eybens </a:t>
            </a:r>
            <a:r>
              <a:rPr lang="fr-FR" sz="2400">
                <a:latin typeface="Calibri"/>
                <a:ea typeface="Calibri"/>
                <a:cs typeface="Calibri"/>
              </a:rPr>
              <a:t>, son </a:t>
            </a:r>
            <a:r>
              <a:rPr lang="fr-FR" sz="2400" b="1">
                <a:latin typeface="Calibri"/>
                <a:ea typeface="Calibri"/>
                <a:cs typeface="Calibri"/>
              </a:rPr>
              <a:t>logiciel d’expertise et d’analyse de la fiscalité des ménages et des professionnels. </a:t>
            </a:r>
            <a:endParaRPr lang="fr-FR" sz="2400">
              <a:ea typeface="Calibri"/>
              <a:cs typeface="Calibri"/>
            </a:endParaRPr>
          </a:p>
          <a:p>
            <a:pPr algn="just"/>
            <a:endParaRPr lang="fr-FR" sz="2400" b="1">
              <a:latin typeface="Calibri"/>
              <a:ea typeface="Calibri"/>
              <a:cs typeface="Calibri"/>
            </a:endParaRPr>
          </a:p>
          <a:p>
            <a:pPr algn="just"/>
            <a:r>
              <a:rPr lang="fr-FR" sz="2400">
                <a:latin typeface="Calibri"/>
                <a:ea typeface="Calibri"/>
                <a:cs typeface="Calibri"/>
              </a:rPr>
              <a:t>Dans la continuité de cette démarche, le service commun expertise fiscale a été créé le 1</a:t>
            </a:r>
            <a:r>
              <a:rPr lang="fr-FR" sz="2400" baseline="30000">
                <a:latin typeface="Calibri"/>
                <a:ea typeface="Calibri"/>
                <a:cs typeface="Calibri"/>
              </a:rPr>
              <a:t>er</a:t>
            </a:r>
            <a:r>
              <a:rPr lang="fr-FR" sz="2400">
                <a:latin typeface="Calibri"/>
                <a:ea typeface="Calibri"/>
                <a:cs typeface="Calibri"/>
              </a:rPr>
              <a:t> juin 2018 pour structurer l’ensemble des initiatives autour des questions fiscales.</a:t>
            </a:r>
            <a:endParaRPr lang="fr-FR" sz="2400">
              <a:ea typeface="Calibri"/>
              <a:cs typeface="Calibri"/>
            </a:endParaRPr>
          </a:p>
          <a:p>
            <a:pPr algn="just"/>
            <a:r>
              <a:rPr lang="fr-FR" sz="2400">
                <a:latin typeface="Calibri"/>
                <a:ea typeface="Calibri"/>
                <a:cs typeface="Calibri"/>
              </a:rPr>
              <a:t>Toutefois, l’organisation administrative actuelle du </a:t>
            </a:r>
            <a:r>
              <a:rPr lang="fr-FR" sz="2400" b="1">
                <a:latin typeface="Calibri"/>
                <a:ea typeface="Calibri"/>
                <a:cs typeface="Calibri"/>
              </a:rPr>
              <a:t>service commun expertise fiscale nécessite une mise en conformité et d’homogénéisation</a:t>
            </a:r>
            <a:r>
              <a:rPr lang="fr-FR" sz="2400">
                <a:latin typeface="Calibri"/>
                <a:ea typeface="Calibri"/>
                <a:cs typeface="Calibri"/>
              </a:rPr>
              <a:t> entre les parties   prévue pour le 1 janvier 2025</a:t>
            </a:r>
            <a:endParaRPr lang="fr-FR" sz="2400">
              <a:ea typeface="Calibri"/>
              <a:cs typeface="Calibri"/>
            </a:endParaRPr>
          </a:p>
          <a:p>
            <a:pPr algn="just"/>
            <a:r>
              <a:rPr lang="fr-FR" sz="2400">
                <a:latin typeface="Calibri"/>
                <a:ea typeface="Calibri"/>
                <a:cs typeface="Calibri"/>
              </a:rPr>
              <a:t>Il est proposé de substituer le contrat de prestations actuelles de la commune à une participation au service commun </a:t>
            </a:r>
            <a:endParaRPr lang="fr-FR" sz="2400">
              <a:ea typeface="Calibri"/>
              <a:cs typeface="Calibri"/>
            </a:endParaRPr>
          </a:p>
          <a:p>
            <a:pPr algn="just"/>
            <a:endParaRPr lang="fr-FR" sz="2400">
              <a:latin typeface="Calibri"/>
              <a:ea typeface="Calibri"/>
              <a:cs typeface="Calibri"/>
            </a:endParaRPr>
          </a:p>
          <a:p>
            <a:pPr algn="just"/>
            <a:r>
              <a:rPr lang="fr-FR" sz="2400">
                <a:latin typeface="Calibri"/>
                <a:ea typeface="Calibri"/>
                <a:cs typeface="Calibri"/>
              </a:rPr>
              <a:t>Le cout annuel estimé pour la commune est à hauteur de 1100 €</a:t>
            </a:r>
            <a:endParaRPr lang="fr-FR" sz="2400"/>
          </a:p>
          <a:p>
            <a:endParaRPr lang="fr-FR" sz="2400">
              <a:latin typeface="Source Sans Pro"/>
              <a:ea typeface="Source Sans Pro"/>
              <a:cs typeface="Calibri"/>
            </a:endParaRPr>
          </a:p>
        </p:txBody>
      </p:sp>
    </p:spTree>
    <p:extLst>
      <p:ext uri="{BB962C8B-B14F-4D97-AF65-F5344CB8AC3E}">
        <p14:creationId xmlns:p14="http://schemas.microsoft.com/office/powerpoint/2010/main" val="3401205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DEL20240704_28 FINANCES – RESSOURCES – Extension du service commun de protection des données</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439881" y="332747"/>
            <a:ext cx="8752288" cy="66171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a:latin typeface="Calibri"/>
                <a:ea typeface="Calibri"/>
                <a:cs typeface="Calibri"/>
              </a:rPr>
              <a:t>Les membres du service commun souhaitent mutualiser leurs ressources afin de </a:t>
            </a:r>
            <a:r>
              <a:rPr lang="fr-FR" sz="2000" b="1">
                <a:latin typeface="Calibri"/>
                <a:ea typeface="Calibri"/>
                <a:cs typeface="Calibri"/>
              </a:rPr>
              <a:t>désigner un délégué à la protection des données (DPO)  en interne.</a:t>
            </a:r>
            <a:endParaRPr lang="fr-FR" sz="2000">
              <a:ea typeface="Calibri"/>
              <a:cs typeface="Calibri"/>
            </a:endParaRPr>
          </a:p>
          <a:p>
            <a:pPr algn="just"/>
            <a:r>
              <a:rPr lang="fr-FR" sz="2000">
                <a:latin typeface="Calibri"/>
                <a:ea typeface="Calibri"/>
                <a:cs typeface="Calibri"/>
              </a:rPr>
              <a:t>La commune est adhérente au service dont les prestations restent inchangées </a:t>
            </a:r>
            <a:endParaRPr lang="fr-FR" sz="2000">
              <a:ea typeface="Calibri"/>
              <a:cs typeface="Calibri"/>
            </a:endParaRPr>
          </a:p>
          <a:p>
            <a:pPr algn="just"/>
            <a:r>
              <a:rPr lang="fr-FR" sz="2000">
                <a:latin typeface="Calibri"/>
                <a:ea typeface="Calibri"/>
                <a:cs typeface="Calibri"/>
              </a:rPr>
              <a:t>Le service adapté à l’entrée de nouvelles collectivités</a:t>
            </a:r>
            <a:endParaRPr lang="fr-FR" sz="2000">
              <a:ea typeface="Calibri"/>
              <a:cs typeface="Calibri"/>
            </a:endParaRPr>
          </a:p>
          <a:p>
            <a:pPr algn="just"/>
            <a:r>
              <a:rPr lang="fr-FR" sz="2000">
                <a:latin typeface="Calibri"/>
                <a:ea typeface="Calibri"/>
                <a:cs typeface="Calibri"/>
              </a:rPr>
              <a:t> Les délégués à la protection des données du service commun répartissent leur temps de travail en fonction des besoins des membres. Les objectifs principaux sont de : </a:t>
            </a:r>
            <a:endParaRPr lang="fr-FR" sz="2000">
              <a:ea typeface="Calibri"/>
              <a:cs typeface="Calibri"/>
            </a:endParaRPr>
          </a:p>
          <a:p>
            <a:pPr algn="just"/>
            <a:r>
              <a:rPr lang="fr-FR" sz="2000">
                <a:latin typeface="Arial"/>
                <a:ea typeface="Source Sans Pro"/>
                <a:cs typeface="Arial"/>
              </a:rPr>
              <a:t>•</a:t>
            </a:r>
            <a:r>
              <a:rPr lang="fr-FR" sz="2000">
                <a:latin typeface="Calibri"/>
                <a:ea typeface="Calibri"/>
                <a:cs typeface="Calibri"/>
              </a:rPr>
              <a:t>protéger les données à caractère personnel des usagers et des agents ;</a:t>
            </a:r>
            <a:endParaRPr lang="fr-FR" sz="2000">
              <a:ea typeface="Calibri"/>
              <a:cs typeface="Calibri"/>
            </a:endParaRPr>
          </a:p>
          <a:p>
            <a:pPr algn="just"/>
            <a:r>
              <a:rPr lang="fr-FR" sz="2000">
                <a:latin typeface="Arial"/>
                <a:ea typeface="Source Sans Pro"/>
                <a:cs typeface="Arial"/>
              </a:rPr>
              <a:t>•</a:t>
            </a:r>
            <a:r>
              <a:rPr lang="fr-FR" sz="2000">
                <a:latin typeface="Calibri"/>
                <a:ea typeface="Calibri"/>
                <a:cs typeface="Calibri"/>
              </a:rPr>
              <a:t>développer une culture commune de la protection des données ;</a:t>
            </a:r>
            <a:endParaRPr lang="fr-FR" sz="2000">
              <a:ea typeface="Calibri"/>
              <a:cs typeface="Calibri"/>
            </a:endParaRPr>
          </a:p>
          <a:p>
            <a:pPr algn="just"/>
            <a:r>
              <a:rPr lang="fr-FR" sz="2000">
                <a:latin typeface="Arial"/>
                <a:ea typeface="Source Sans Pro"/>
                <a:cs typeface="Arial"/>
              </a:rPr>
              <a:t>•</a:t>
            </a:r>
            <a:r>
              <a:rPr lang="fr-FR" sz="2000">
                <a:latin typeface="Calibri"/>
                <a:ea typeface="Calibri"/>
                <a:cs typeface="Calibri"/>
              </a:rPr>
              <a:t>Bénéficier d’un guide pour la mise en conformité au RGPD</a:t>
            </a:r>
            <a:endParaRPr lang="fr-FR" sz="2000">
              <a:ea typeface="Calibri"/>
              <a:cs typeface="Calibri"/>
            </a:endParaRPr>
          </a:p>
          <a:p>
            <a:pPr algn="just"/>
            <a:endParaRPr lang="fr-FR" sz="2000">
              <a:latin typeface="Calibri"/>
              <a:ea typeface="Calibri"/>
              <a:cs typeface="Calibri"/>
            </a:endParaRPr>
          </a:p>
          <a:p>
            <a:pPr algn="just"/>
            <a:r>
              <a:rPr lang="fr-FR" sz="2000">
                <a:latin typeface="Arial"/>
                <a:ea typeface="Source Sans Pro"/>
                <a:cs typeface="Arial"/>
              </a:rPr>
              <a:t>•</a:t>
            </a:r>
            <a:r>
              <a:rPr lang="fr-FR" sz="2000" u="sng">
                <a:latin typeface="Calibri"/>
                <a:ea typeface="Calibri"/>
                <a:cs typeface="Calibri"/>
              </a:rPr>
              <a:t>Modification de modalités de paiement de la participation financière:l</a:t>
            </a:r>
            <a:r>
              <a:rPr lang="fr-FR" sz="2000">
                <a:latin typeface="Calibri"/>
                <a:ea typeface="Calibri"/>
                <a:cs typeface="Calibri"/>
              </a:rPr>
              <a:t>a facturation déduite de l’attribution de compensation laissera place à un système de facturation classique.</a:t>
            </a:r>
            <a:endParaRPr lang="fr-FR" sz="2000">
              <a:ea typeface="Calibri"/>
              <a:cs typeface="Calibri"/>
            </a:endParaRPr>
          </a:p>
          <a:p>
            <a:pPr algn="just"/>
            <a:endParaRPr lang="fr-FR" sz="2000">
              <a:latin typeface="Calibri"/>
              <a:ea typeface="Calibri"/>
              <a:cs typeface="Calibri"/>
            </a:endParaRPr>
          </a:p>
          <a:p>
            <a:pPr algn="just"/>
            <a:r>
              <a:rPr lang="fr-FR" sz="2000">
                <a:latin typeface="Arial"/>
                <a:ea typeface="Source Sans Pro"/>
                <a:cs typeface="Arial"/>
              </a:rPr>
              <a:t>•</a:t>
            </a:r>
            <a:r>
              <a:rPr lang="fr-FR" sz="2000" u="sng">
                <a:latin typeface="Calibri"/>
                <a:ea typeface="Calibri"/>
                <a:cs typeface="Calibri"/>
              </a:rPr>
              <a:t>Le coût de service commun</a:t>
            </a:r>
            <a:endParaRPr lang="fr-FR" sz="2000">
              <a:ea typeface="Calibri"/>
              <a:cs typeface="Calibri"/>
            </a:endParaRPr>
          </a:p>
          <a:p>
            <a:pPr algn="just"/>
            <a:r>
              <a:rPr lang="fr-FR" sz="2000">
                <a:latin typeface="Calibri"/>
                <a:ea typeface="Calibri"/>
                <a:cs typeface="Calibri"/>
              </a:rPr>
              <a:t>Le Coût annuel de service commun pour la commune sur la base de l'année 2023 est de 11 508 euros.</a:t>
            </a:r>
            <a:endParaRPr lang="fr-FR" sz="2000">
              <a:ea typeface="Calibri"/>
              <a:cs typeface="Calibri"/>
            </a:endParaRPr>
          </a:p>
          <a:p>
            <a:pPr algn="just"/>
            <a:r>
              <a:rPr lang="fr-FR" sz="2000">
                <a:latin typeface="Calibri"/>
                <a:ea typeface="Calibri"/>
                <a:cs typeface="Calibri"/>
              </a:rPr>
              <a:t>Ce coût est calculé en fonction de clé de répartition estimé par rapport aux effectifs de chaque membre. Pour la commune il s'agit de 20 % d'un ETP.</a:t>
            </a:r>
            <a:endParaRPr lang="fr-FR" sz="2000">
              <a:ea typeface="Calibri"/>
              <a:cs typeface="Calibri"/>
            </a:endParaRPr>
          </a:p>
          <a:p>
            <a:endParaRPr lang="fr-FR" sz="2400">
              <a:latin typeface="Source Sans Pro"/>
              <a:ea typeface="Source Sans Pro"/>
              <a:cs typeface="Calibri"/>
            </a:endParaRPr>
          </a:p>
        </p:txBody>
      </p:sp>
    </p:spTree>
    <p:extLst>
      <p:ext uri="{BB962C8B-B14F-4D97-AF65-F5344CB8AC3E}">
        <p14:creationId xmlns:p14="http://schemas.microsoft.com/office/powerpoint/2010/main" val="30713478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149326" y="1978126"/>
            <a:ext cx="2895562"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DEL20240704_29 AMENAGEMENT URBAIN ET INTERCOMMUNALITE – Adhésion au service commun </a:t>
            </a:r>
            <a:br>
              <a:rPr lang="fr-FR" sz="2000" b="1">
                <a:latin typeface="Source Sans Pro"/>
                <a:ea typeface="Source Sans Pro"/>
              </a:rPr>
            </a:br>
            <a:r>
              <a:rPr lang="fr-FR" sz="2000" b="1">
                <a:solidFill>
                  <a:schemeClr val="bg1"/>
                </a:solidFill>
                <a:latin typeface="Source Sans Pro"/>
                <a:ea typeface="Source Sans Pro"/>
              </a:rPr>
              <a:t>d’instruction des Autorisations de droit des sols de la MÉTRO</a:t>
            </a:r>
            <a:endParaRPr lang="fr-FR" b="1">
              <a:solidFill>
                <a:schemeClr val="bg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246339" y="110652"/>
            <a:ext cx="8945830" cy="63709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Depuis 2015, la Métropole propose un service d’instruction des Autorisations du Droit des Sols, sous la forme d’une convention annuelle de prestation de service conclue avec les communes volontaires, convention signée par la Ville d’Eybens depuis 2021. Chaque année la Métropole établit une offre de mutualisation aux 20 communes adhérentes. </a:t>
            </a:r>
            <a:endParaRPr lang="fr-FR">
              <a:ea typeface="+mn-lt"/>
              <a:cs typeface="+mn-lt"/>
            </a:endParaRPr>
          </a:p>
          <a:p>
            <a:endParaRPr lang="fr-FR" sz="2400">
              <a:ea typeface="+mn-lt"/>
              <a:cs typeface="+mn-lt"/>
            </a:endParaRPr>
          </a:p>
          <a:p>
            <a:r>
              <a:rPr lang="fr-FR" sz="2400">
                <a:ea typeface="+mn-lt"/>
                <a:cs typeface="+mn-lt"/>
              </a:rPr>
              <a:t> Le service commun d’instruction des ADS interviendra sur le périmètre des demandes d’autorisation suivantes :</a:t>
            </a:r>
            <a:endParaRPr lang="fr-FR">
              <a:ea typeface="+mn-lt"/>
              <a:cs typeface="+mn-lt"/>
            </a:endParaRPr>
          </a:p>
          <a:p>
            <a:r>
              <a:rPr lang="fr-FR" sz="2400">
                <a:ea typeface="+mn-lt"/>
                <a:cs typeface="+mn-lt"/>
              </a:rPr>
              <a:t> - Permis de construire pour une maison individuelle et/ou ses annexes </a:t>
            </a:r>
            <a:endParaRPr lang="fr-FR">
              <a:ea typeface="+mn-lt"/>
              <a:cs typeface="+mn-lt"/>
            </a:endParaRPr>
          </a:p>
          <a:p>
            <a:r>
              <a:rPr lang="fr-FR" sz="2400">
                <a:ea typeface="+mn-lt"/>
                <a:cs typeface="+mn-lt"/>
              </a:rPr>
              <a:t>- Permis de construire hors maison individuelle, permis valant division, permis valant ERP </a:t>
            </a:r>
            <a:endParaRPr lang="fr-FR">
              <a:ea typeface="+mn-lt"/>
              <a:cs typeface="+mn-lt"/>
            </a:endParaRPr>
          </a:p>
          <a:p>
            <a:r>
              <a:rPr lang="fr-FR" sz="2400">
                <a:ea typeface="+mn-lt"/>
                <a:cs typeface="+mn-lt"/>
              </a:rPr>
              <a:t>- Permis d’aménager </a:t>
            </a:r>
            <a:endParaRPr lang="fr-FR">
              <a:ea typeface="+mn-lt"/>
              <a:cs typeface="+mn-lt"/>
            </a:endParaRPr>
          </a:p>
          <a:p>
            <a:r>
              <a:rPr lang="fr-FR" sz="2400">
                <a:ea typeface="+mn-lt"/>
                <a:cs typeface="+mn-lt"/>
              </a:rPr>
              <a:t>- Permis de démolir </a:t>
            </a:r>
            <a:endParaRPr lang="fr-FR">
              <a:ea typeface="+mn-lt"/>
              <a:cs typeface="+mn-lt"/>
            </a:endParaRPr>
          </a:p>
          <a:p>
            <a:r>
              <a:rPr lang="fr-FR" sz="2400">
                <a:ea typeface="+mn-lt"/>
                <a:cs typeface="+mn-lt"/>
              </a:rPr>
              <a:t>- Evènements post décision des autorisations sus visées </a:t>
            </a:r>
            <a:endParaRPr lang="fr-FR">
              <a:ea typeface="+mn-lt"/>
              <a:cs typeface="+mn-lt"/>
            </a:endParaRPr>
          </a:p>
          <a:p>
            <a:r>
              <a:rPr lang="fr-FR" sz="2400" dirty="0">
                <a:ea typeface="+mn-lt"/>
                <a:cs typeface="+mn-lt"/>
              </a:rPr>
              <a:t>D’autre types de demandes présentant un degré de complexité élevé  </a:t>
            </a:r>
            <a:endParaRPr lang="fr-FR" sz="2400" dirty="0">
              <a:cs typeface="Calibri"/>
            </a:endParaRPr>
          </a:p>
        </p:txBody>
      </p:sp>
    </p:spTree>
    <p:extLst>
      <p:ext uri="{BB962C8B-B14F-4D97-AF65-F5344CB8AC3E}">
        <p14:creationId xmlns:p14="http://schemas.microsoft.com/office/powerpoint/2010/main" val="2054883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5183027" y="1625017"/>
            <a:ext cx="6425184" cy="1671889"/>
          </a:xfrm>
        </p:spPr>
        <p:txBody>
          <a:bodyPr>
            <a:normAutofit fontScale="90000"/>
          </a:bodyPr>
          <a:lstStyle/>
          <a:p>
            <a:r>
              <a:rPr lang="fr-FR"/>
              <a:t>Question ou interpellation</a:t>
            </a:r>
            <a:endParaRPr lang="fr-FR">
              <a:highlight>
                <a:srgbClr val="FFFF00"/>
              </a:highlight>
            </a:endParaRPr>
          </a:p>
        </p:txBody>
      </p:sp>
    </p:spTree>
    <p:extLst>
      <p:ext uri="{BB962C8B-B14F-4D97-AF65-F5344CB8AC3E}">
        <p14:creationId xmlns:p14="http://schemas.microsoft.com/office/powerpoint/2010/main" val="42338869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4659063" y="4935652"/>
            <a:ext cx="7308136" cy="1671889"/>
          </a:xfrm>
        </p:spPr>
        <p:txBody>
          <a:bodyPr>
            <a:normAutofit fontScale="90000"/>
          </a:bodyPr>
          <a:lstStyle/>
          <a:p>
            <a:r>
              <a:rPr lang="fr-FR">
                <a:latin typeface="Source Sans Pro"/>
                <a:ea typeface="Source Sans Pro"/>
              </a:rPr>
              <a:t>Prochain </a:t>
            </a:r>
            <a:br>
              <a:rPr lang="fr-FR"/>
            </a:br>
            <a:r>
              <a:rPr lang="fr-FR">
                <a:latin typeface="Source Sans Pro"/>
                <a:ea typeface="Source Sans Pro"/>
              </a:rPr>
              <a:t>Conseil municipal  le jeudi 26 septembre</a:t>
            </a:r>
            <a:br>
              <a:rPr lang="fr-FR">
                <a:latin typeface="Source Sans Pro"/>
                <a:ea typeface="Source Sans Pro"/>
              </a:rPr>
            </a:br>
            <a:br>
              <a:rPr lang="fr-FR">
                <a:latin typeface="Source Sans Pro"/>
                <a:ea typeface="Source Sans Pro"/>
              </a:rPr>
            </a:br>
            <a:br>
              <a:rPr lang="fr-FR">
                <a:latin typeface="Source Sans Pro"/>
                <a:ea typeface="Source Sans Pro"/>
              </a:rPr>
            </a:br>
            <a:br>
              <a:rPr lang="fr-FR">
                <a:latin typeface="Source Sans Pro"/>
                <a:ea typeface="Source Sans Pro"/>
              </a:rPr>
            </a:br>
            <a:r>
              <a:rPr lang="fr-FR">
                <a:latin typeface="Source Sans Pro"/>
                <a:ea typeface="Source Sans Pro"/>
              </a:rPr>
              <a:t>Bonnes vacances ! </a:t>
            </a:r>
            <a:br>
              <a:rPr lang="fr-FR">
                <a:latin typeface="Source Sans Pro"/>
                <a:ea typeface="Source Sans Pro"/>
              </a:rPr>
            </a:br>
            <a:r>
              <a:rPr lang="fr-FR">
                <a:latin typeface="Source Sans Pro"/>
                <a:ea typeface="Source Sans Pro"/>
              </a:rPr>
              <a:t> </a:t>
            </a:r>
          </a:p>
        </p:txBody>
      </p:sp>
      <p:pic>
        <p:nvPicPr>
          <p:cNvPr id="3" name="Image 2" descr="Autocollant Soleil Nature Logo 3 - ref.d12468 | MPA Pro">
            <a:extLst>
              <a:ext uri="{FF2B5EF4-FFF2-40B4-BE49-F238E27FC236}">
                <a16:creationId xmlns:a16="http://schemas.microsoft.com/office/drawing/2014/main" id="{C7DE57D4-02AD-761E-B7A4-6EE3B377935B}"/>
              </a:ext>
            </a:extLst>
          </p:cNvPr>
          <p:cNvPicPr>
            <a:picLocks noChangeAspect="1"/>
          </p:cNvPicPr>
          <p:nvPr/>
        </p:nvPicPr>
        <p:blipFill>
          <a:blip r:embed="rId2"/>
          <a:stretch>
            <a:fillRect/>
          </a:stretch>
        </p:blipFill>
        <p:spPr>
          <a:xfrm>
            <a:off x="9031544" y="2761708"/>
            <a:ext cx="2743199" cy="1899138"/>
          </a:xfrm>
          <a:prstGeom prst="rect">
            <a:avLst/>
          </a:prstGeom>
        </p:spPr>
      </p:pic>
    </p:spTree>
    <p:extLst>
      <p:ext uri="{BB962C8B-B14F-4D97-AF65-F5344CB8AC3E}">
        <p14:creationId xmlns:p14="http://schemas.microsoft.com/office/powerpoint/2010/main" val="32991234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5183027" y="1625017"/>
            <a:ext cx="6425184" cy="1671889"/>
          </a:xfrm>
        </p:spPr>
        <p:txBody>
          <a:bodyPr>
            <a:normAutofit fontScale="90000"/>
          </a:bodyPr>
          <a:lstStyle/>
          <a:p>
            <a:r>
              <a:rPr lang="fr-FR"/>
              <a:t>Merci de votre participation</a:t>
            </a:r>
            <a:endParaRPr lang="fr-FR">
              <a:highlight>
                <a:srgbClr val="FFFF00"/>
              </a:highlight>
            </a:endParaRPr>
          </a:p>
        </p:txBody>
      </p:sp>
    </p:spTree>
    <p:extLst>
      <p:ext uri="{BB962C8B-B14F-4D97-AF65-F5344CB8AC3E}">
        <p14:creationId xmlns:p14="http://schemas.microsoft.com/office/powerpoint/2010/main" val="4250424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 EDUCATION, SPORT ET CULTURE – Signature de la convention annuelle 2024-2025 avec le </a:t>
            </a:r>
            <a:endParaRPr lang="fr-FR" b="1"/>
          </a:p>
          <a:p>
            <a:pPr algn="ctr">
              <a:buNone/>
            </a:pPr>
            <a:r>
              <a:rPr lang="fr-FR" sz="2000" b="1">
                <a:solidFill>
                  <a:schemeClr val="bg1"/>
                </a:solidFill>
                <a:latin typeface="Source Sans Pro"/>
                <a:ea typeface="Source Sans Pro"/>
              </a:rPr>
              <a:t>Centre de Loisirs &amp; Culture (CLC)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055699" y="12440"/>
            <a:ext cx="9136470" cy="63709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Par convention en date du 12 octobre 2021 la ville d'Eybens et l'association « Centre Loisirs et Culture » (CLC) ont formulé le cadre et les modalités de leur partenariat au service d'objectifs partagés pour une durée de 5 ans. </a:t>
            </a:r>
            <a:endParaRPr lang="fr-FR">
              <a:ea typeface="+mn-lt"/>
              <a:cs typeface="+mn-lt"/>
            </a:endParaRPr>
          </a:p>
          <a:p>
            <a:endParaRPr lang="fr-FR" sz="2400">
              <a:ea typeface="+mn-lt"/>
              <a:cs typeface="+mn-lt"/>
            </a:endParaRPr>
          </a:p>
          <a:p>
            <a:r>
              <a:rPr lang="fr-FR" sz="2400">
                <a:ea typeface="+mn-lt"/>
                <a:cs typeface="+mn-lt"/>
              </a:rPr>
              <a:t>Dans ce cadre, l'association CLC assure notamment l’organisation d'un accueil de loisirs.</a:t>
            </a:r>
            <a:endParaRPr lang="fr-FR">
              <a:cs typeface="Calibri" panose="020F0502020204030204"/>
            </a:endParaRPr>
          </a:p>
          <a:p>
            <a:r>
              <a:rPr lang="fr-FR" sz="2400">
                <a:ea typeface="+mn-lt"/>
                <a:cs typeface="+mn-lt"/>
              </a:rPr>
              <a:t>Les secteurs éducatifs, sociaux et culturels subissent chaque année de nombreuses évolutions. La finalité de cette convention annuelle est donc de pouvoir ajuster les orientations de la convention cadre pluriannuelle en fonction des évolutions du contexte.</a:t>
            </a:r>
            <a:endParaRPr lang="fr-FR">
              <a:cs typeface="Calibri" panose="020F0502020204030204"/>
            </a:endParaRPr>
          </a:p>
          <a:p>
            <a:endParaRPr lang="fr-FR" sz="2400">
              <a:ea typeface="+mn-lt"/>
              <a:cs typeface="+mn-lt"/>
            </a:endParaRPr>
          </a:p>
          <a:p>
            <a:r>
              <a:rPr lang="fr-FR" sz="2400">
                <a:ea typeface="+mn-lt"/>
                <a:cs typeface="+mn-lt"/>
              </a:rPr>
              <a:t>Chaque année un travail d'évaluation, mené notamment lors des réunions trimestrielles et réunions paritaires, permettra les ajustements nécessaires quant aux actions menées et aux moyens afférents.</a:t>
            </a:r>
            <a:endParaRPr lang="fr-FR">
              <a:cs typeface="Calibri" panose="020F0502020204030204"/>
            </a:endParaRPr>
          </a:p>
          <a:p>
            <a:r>
              <a:rPr lang="fr-FR" sz="2400" b="1">
                <a:ea typeface="+mn-lt"/>
                <a:cs typeface="+mn-lt"/>
              </a:rPr>
              <a:t>Dans le cadre de la préparation budgétaire 2024, le montant global de la subvention est estimé pour l'année 2024 à hauteur de 574 744 €</a:t>
            </a:r>
            <a:r>
              <a:rPr lang="fr-FR" sz="2400">
                <a:ea typeface="+mn-lt"/>
                <a:cs typeface="+mn-lt"/>
              </a:rPr>
              <a:t>.</a:t>
            </a:r>
            <a:endParaRPr lang="fr-FR">
              <a:cs typeface="Calibri" panose="020F0502020204030204"/>
            </a:endParaRPr>
          </a:p>
        </p:txBody>
      </p:sp>
    </p:spTree>
    <p:extLst>
      <p:ext uri="{BB962C8B-B14F-4D97-AF65-F5344CB8AC3E}">
        <p14:creationId xmlns:p14="http://schemas.microsoft.com/office/powerpoint/2010/main" val="2423471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 EDUCATION, SPORT ET CULTURE – Signature de la convention annuelle 2024-2025 avec le </a:t>
            </a:r>
            <a:endParaRPr lang="fr-FR" b="1"/>
          </a:p>
          <a:p>
            <a:pPr algn="ctr">
              <a:buNone/>
            </a:pPr>
            <a:r>
              <a:rPr lang="fr-FR" sz="2000" b="1">
                <a:solidFill>
                  <a:schemeClr val="bg1"/>
                </a:solidFill>
                <a:latin typeface="Source Sans Pro"/>
                <a:ea typeface="Source Sans Pro"/>
              </a:rPr>
              <a:t>Centre de Loisirs &amp; Culture (CLC)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pic>
        <p:nvPicPr>
          <p:cNvPr id="2" name="Image 1" descr="Une image contenant texte, capture d’écran, Police, nombre&#10;&#10;Description générée automatiquement">
            <a:extLst>
              <a:ext uri="{FF2B5EF4-FFF2-40B4-BE49-F238E27FC236}">
                <a16:creationId xmlns:a16="http://schemas.microsoft.com/office/drawing/2014/main" id="{8B818FEF-40D6-595A-1CF6-C67F8C5E66EA}"/>
              </a:ext>
            </a:extLst>
          </p:cNvPr>
          <p:cNvPicPr>
            <a:picLocks noChangeAspect="1"/>
          </p:cNvPicPr>
          <p:nvPr/>
        </p:nvPicPr>
        <p:blipFill>
          <a:blip r:embed="rId2"/>
          <a:stretch>
            <a:fillRect/>
          </a:stretch>
        </p:blipFill>
        <p:spPr>
          <a:xfrm>
            <a:off x="3214688" y="309383"/>
            <a:ext cx="8983152" cy="2515497"/>
          </a:xfrm>
          <a:prstGeom prst="rect">
            <a:avLst/>
          </a:prstGeom>
        </p:spPr>
      </p:pic>
      <p:pic>
        <p:nvPicPr>
          <p:cNvPr id="7" name="Image 6" descr="Une image contenant texte, capture d’écran, Police, algèbre&#10;&#10;Description générée automatiquement">
            <a:extLst>
              <a:ext uri="{FF2B5EF4-FFF2-40B4-BE49-F238E27FC236}">
                <a16:creationId xmlns:a16="http://schemas.microsoft.com/office/drawing/2014/main" id="{007AA5BC-0CF7-0C38-B3FC-AC24484E9AD8}"/>
              </a:ext>
            </a:extLst>
          </p:cNvPr>
          <p:cNvPicPr>
            <a:picLocks noChangeAspect="1"/>
          </p:cNvPicPr>
          <p:nvPr/>
        </p:nvPicPr>
        <p:blipFill>
          <a:blip r:embed="rId3"/>
          <a:stretch>
            <a:fillRect/>
          </a:stretch>
        </p:blipFill>
        <p:spPr>
          <a:xfrm>
            <a:off x="3042160" y="3988819"/>
            <a:ext cx="9155681" cy="1913985"/>
          </a:xfrm>
          <a:prstGeom prst="rect">
            <a:avLst/>
          </a:prstGeom>
        </p:spPr>
      </p:pic>
    </p:spTree>
    <p:extLst>
      <p:ext uri="{BB962C8B-B14F-4D97-AF65-F5344CB8AC3E}">
        <p14:creationId xmlns:p14="http://schemas.microsoft.com/office/powerpoint/2010/main" val="3949556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DEL20240704_2 EDUCATION, SPORT ET CULTURE – Signature de la convention annuelle 2024-2025 avec le </a:t>
            </a:r>
            <a:endParaRPr lang="fr-FR" b="1"/>
          </a:p>
          <a:p>
            <a:pPr algn="ctr">
              <a:buNone/>
            </a:pPr>
            <a:r>
              <a:rPr lang="fr-FR" sz="2000" b="1">
                <a:solidFill>
                  <a:schemeClr val="bg1"/>
                </a:solidFill>
                <a:latin typeface="Source Sans Pro"/>
                <a:ea typeface="Source Sans Pro"/>
              </a:rPr>
              <a:t>Centre de Loisirs &amp; Culture (CLC) </a:t>
            </a:r>
            <a:endParaRPr lang="fr-FR">
              <a:solidFill>
                <a:schemeClr val="bg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487020" y="371874"/>
            <a:ext cx="8518244" cy="61247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800">
                <a:ea typeface="+mn-lt"/>
                <a:cs typeface="+mn-lt"/>
              </a:rPr>
              <a:t>Considérant que la ville d'Eybens souhaite poursuivre les actions menées dans le champ péri éducatif en partenariat avec l’association d’éducation populaire « Centre de Loisirs &amp; Culture » </a:t>
            </a:r>
            <a:endParaRPr lang="fr-FR" sz="2800">
              <a:cs typeface="Calibri" panose="020F0502020204030204"/>
            </a:endParaRPr>
          </a:p>
          <a:p>
            <a:endParaRPr lang="fr-FR" sz="2800">
              <a:ea typeface="+mn-lt"/>
              <a:cs typeface="+mn-lt"/>
            </a:endParaRPr>
          </a:p>
          <a:p>
            <a:r>
              <a:rPr lang="fr-FR" sz="2800" b="1">
                <a:ea typeface="+mn-lt"/>
                <a:cs typeface="+mn-lt"/>
              </a:rPr>
              <a:t>Il est proposé au Conseil municipal : </a:t>
            </a:r>
            <a:endParaRPr lang="fr-FR" sz="2800" b="1">
              <a:cs typeface="Calibri"/>
            </a:endParaRPr>
          </a:p>
          <a:p>
            <a:r>
              <a:rPr lang="fr-FR" sz="2800">
                <a:ea typeface="+mn-lt"/>
                <a:cs typeface="+mn-lt"/>
              </a:rPr>
              <a:t>- D’autoriser le Maire ou son représentant à signer la convention annuelle 2024/2025 avec le CLC.</a:t>
            </a:r>
            <a:endParaRPr lang="fr-FR" sz="2800">
              <a:cs typeface="Calibri"/>
            </a:endParaRPr>
          </a:p>
          <a:p>
            <a:r>
              <a:rPr lang="fr-FR" sz="2800">
                <a:ea typeface="+mn-lt"/>
                <a:cs typeface="+mn-lt"/>
              </a:rPr>
              <a:t>- D’autoriser Le versement de la subvention telle que mentionnée dans le tableau récapitulatif ci-dessus et selon la répartition trimestrielle prévue.</a:t>
            </a:r>
            <a:endParaRPr lang="fr-FR" sz="2800">
              <a:cs typeface="Calibri"/>
            </a:endParaRPr>
          </a:p>
          <a:p>
            <a:r>
              <a:rPr lang="fr-FR" sz="2800">
                <a:ea typeface="+mn-lt"/>
                <a:cs typeface="+mn-lt"/>
              </a:rPr>
              <a:t>- Dire que la dépense pour cette association sera à imputer sur les crédits du chapitre 65 - nature 65748</a:t>
            </a:r>
            <a:endParaRPr lang="fr-FR" sz="2800">
              <a:cs typeface="Calibri"/>
            </a:endParaRPr>
          </a:p>
          <a:p>
            <a:r>
              <a:rPr lang="fr-FR" sz="2800">
                <a:ea typeface="+mn-lt"/>
                <a:cs typeface="+mn-lt"/>
              </a:rPr>
              <a:t>du budget 2024 de la ville d’Eybens</a:t>
            </a:r>
            <a:endParaRPr lang="fr-FR" sz="2800"/>
          </a:p>
        </p:txBody>
      </p:sp>
    </p:spTree>
    <p:extLst>
      <p:ext uri="{BB962C8B-B14F-4D97-AF65-F5344CB8AC3E}">
        <p14:creationId xmlns:p14="http://schemas.microsoft.com/office/powerpoint/2010/main" val="876236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137326" y="1547027"/>
            <a:ext cx="2745513"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DEL20240704_3 EDUCATION, SPORT ET CULTURE – Signature d’une convention Eybens/CLC/Bresson – </a:t>
            </a:r>
            <a:endParaRPr lang="fr-FR" b="1"/>
          </a:p>
          <a:p>
            <a:pPr algn="ctr">
              <a:buNone/>
            </a:pPr>
            <a:r>
              <a:rPr lang="fr-FR" sz="2000" b="1">
                <a:solidFill>
                  <a:schemeClr val="bg1"/>
                </a:solidFill>
                <a:latin typeface="Source Sans Pro"/>
                <a:ea typeface="Source Sans Pro"/>
              </a:rPr>
              <a:t>Accueil des enfants et des jeunes bressonnais à l’accueil de loisirs du CLC</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041321" y="41194"/>
            <a:ext cx="9064584" cy="6740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a:ea typeface="+mn-lt"/>
                <a:cs typeface="+mn-lt"/>
              </a:rPr>
              <a:t>Le village de Bresson sollicite le CLC et la Ville d'Eybens, afin de permettre l'accueil d'enfants bressonnais de 3 à 13 ans dans le cadre de l'accueil de loisirs proposé par le CLC, ainsi que les jeunes 12-17ans dans le cadre de l’accueil du secteur jeunes notamment durant les vacances scolaires </a:t>
            </a:r>
            <a:endParaRPr lang="fr-FR">
              <a:cs typeface="Calibri" panose="020F0502020204030204"/>
            </a:endParaRPr>
          </a:p>
          <a:p>
            <a:r>
              <a:rPr lang="fr-FR" sz="2400">
                <a:ea typeface="+mn-lt"/>
                <a:cs typeface="+mn-lt"/>
              </a:rPr>
              <a:t>La bonne marche de l’accueil des enfants durant les 2 premières années d’expérimentation (2022-2024), sans impact sur la capacité d’accueil des eybinois au centre de loisir </a:t>
            </a:r>
            <a:endParaRPr lang="fr-FR">
              <a:ea typeface="+mn-lt"/>
              <a:cs typeface="+mn-lt"/>
            </a:endParaRPr>
          </a:p>
          <a:p>
            <a:endParaRPr lang="fr-FR" sz="2400">
              <a:cs typeface="Calibri"/>
            </a:endParaRPr>
          </a:p>
          <a:p>
            <a:r>
              <a:rPr lang="fr-FR" sz="2400">
                <a:ea typeface="+mn-lt"/>
                <a:cs typeface="+mn-lt"/>
              </a:rPr>
              <a:t>La CTG unissant les villes de Bresson, Eybens et Poisat, vise à renforcer les coopérations dans les secteurs éducatifs de l’enfance et de la jeunesse, et qu’un effort de structuration des coopérations sur le secteur jeunes est prioritaire durant cette année 2022-2024 </a:t>
            </a:r>
            <a:endParaRPr lang="fr-FR">
              <a:cs typeface="Calibri" panose="020F0502020204030204"/>
            </a:endParaRPr>
          </a:p>
          <a:p>
            <a:endParaRPr lang="fr-FR" sz="2400">
              <a:ea typeface="+mn-lt"/>
              <a:cs typeface="+mn-lt"/>
            </a:endParaRPr>
          </a:p>
          <a:p>
            <a:r>
              <a:rPr lang="fr-FR" sz="2400">
                <a:ea typeface="+mn-lt"/>
                <a:cs typeface="+mn-lt"/>
              </a:rPr>
              <a:t>La convention prend en compte une facturation des charges supplétives de la ville d’Eybens à hauteur de 4,50 € par jour et par enfant, que cette somme pourra être adaptée selon l’évolution des coûts notamment de l’énergie </a:t>
            </a:r>
            <a:endParaRPr lang="fr-FR">
              <a:cs typeface="Calibri" panose="020F0502020204030204"/>
            </a:endParaRPr>
          </a:p>
        </p:txBody>
      </p:sp>
    </p:spTree>
    <p:extLst>
      <p:ext uri="{BB962C8B-B14F-4D97-AF65-F5344CB8AC3E}">
        <p14:creationId xmlns:p14="http://schemas.microsoft.com/office/powerpoint/2010/main" val="4143715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137326" y="1547027"/>
            <a:ext cx="2745513" cy="4986174"/>
          </a:xfrm>
        </p:spPr>
        <p:txBody>
          <a:bodyPr vert="horz" lIns="91440" tIns="45720" rIns="91440" bIns="45720" rtlCol="0" anchor="t">
            <a:noAutofit/>
          </a:bodyPr>
          <a:lstStyle/>
          <a:p>
            <a:pPr algn="ctr">
              <a:buNone/>
            </a:pPr>
            <a:r>
              <a:rPr lang="fr-FR" sz="2000" b="1">
                <a:solidFill>
                  <a:schemeClr val="bg1"/>
                </a:solidFill>
                <a:latin typeface="Source Sans Pro"/>
                <a:ea typeface="Source Sans Pro"/>
              </a:rPr>
              <a:t>DEL20240704_3 EDUCATION, SPORT ET CULTURE – Signature d’une convention Eybens/CLC/Bresson – </a:t>
            </a:r>
            <a:endParaRPr lang="fr-FR" b="1"/>
          </a:p>
          <a:p>
            <a:pPr algn="ctr">
              <a:buNone/>
            </a:pPr>
            <a:r>
              <a:rPr lang="fr-FR" sz="2000" b="1">
                <a:solidFill>
                  <a:schemeClr val="bg1"/>
                </a:solidFill>
                <a:latin typeface="Source Sans Pro"/>
                <a:ea typeface="Source Sans Pro"/>
              </a:rPr>
              <a:t>Accueil des enfants et des jeunes bressonnais à l’accueil de loisirs du CLC</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56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endParaRPr>
          </a:p>
        </p:txBody>
      </p:sp>
      <p:sp>
        <p:nvSpPr>
          <p:cNvPr id="5" name="TextBox 4">
            <a:extLst>
              <a:ext uri="{FF2B5EF4-FFF2-40B4-BE49-F238E27FC236}">
                <a16:creationId xmlns:a16="http://schemas.microsoft.com/office/drawing/2014/main" id="{354C0B16-EA47-74E3-0424-EFD5FE87DF18}"/>
              </a:ext>
            </a:extLst>
          </p:cNvPr>
          <p:cNvSpPr txBox="1"/>
          <p:nvPr/>
        </p:nvSpPr>
        <p:spPr>
          <a:xfrm>
            <a:off x="3415133" y="1708967"/>
            <a:ext cx="8777036"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800" b="1">
                <a:ea typeface="+mn-lt"/>
                <a:cs typeface="+mn-lt"/>
              </a:rPr>
              <a:t>Il est proposé au Conseil municipal :</a:t>
            </a:r>
            <a:endParaRPr lang="fr-FR" sz="2800" b="1">
              <a:cs typeface="Calibri"/>
            </a:endParaRPr>
          </a:p>
          <a:p>
            <a:endParaRPr lang="fr-FR" sz="2800" b="1">
              <a:ea typeface="+mn-lt"/>
              <a:cs typeface="+mn-lt"/>
            </a:endParaRPr>
          </a:p>
          <a:p>
            <a:r>
              <a:rPr lang="fr-FR" sz="2800">
                <a:ea typeface="+mn-lt"/>
                <a:cs typeface="+mn-lt"/>
              </a:rPr>
              <a:t>- D'autoriser le Maire à signer la convention tripartite CLC/ Eybens / Bresson permettant l'accueil d'enfants et de jeunes bressonnais dans le cadre de l'accueil de loisirs pour la période du 1er juillet 2024 au 31 Aout 2025.</a:t>
            </a:r>
            <a:endParaRPr lang="fr-FR" sz="2800">
              <a:cs typeface="Calibri"/>
            </a:endParaRPr>
          </a:p>
        </p:txBody>
      </p:sp>
    </p:spTree>
    <p:extLst>
      <p:ext uri="{BB962C8B-B14F-4D97-AF65-F5344CB8AC3E}">
        <p14:creationId xmlns:p14="http://schemas.microsoft.com/office/powerpoint/2010/main" val="14475087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Ville Eybens_ Modèle 2023" id="{8D0D9503-D329-4481-B454-F75CA09A1D5B}" vid="{5DE04959-E257-4E36-9F55-22EAFD7FC8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2ab6bb5e-46d4-40b1-997f-a36909191e4c">
      <UserInfo>
        <DisplayName>direction-generale - Membres</DisplayName>
        <AccountId>20</AccountId>
        <AccountType/>
      </UserInfo>
      <UserInfo>
        <DisplayName>service-scolaire-administration - Membres</DisplayName>
        <AccountId>59</AccountId>
        <AccountType/>
      </UserInfo>
      <UserInfo>
        <DisplayName>Tout le monde</DisplayName>
        <AccountId>11</AccountId>
        <AccountType/>
      </UserInfo>
      <UserInfo>
        <DisplayName>service-scolaire-periscolaire - Membres</DisplayName>
        <AccountId>61</AccountId>
        <AccountType/>
      </UserInfo>
      <UserInfo>
        <DisplayName>reserve-majorite - Membres</DisplayName>
        <AccountId>522</AccountId>
        <AccountType/>
      </UserInfo>
      <UserInfo>
        <DisplayName>service-espaces-verts - Membres</DisplayName>
        <AccountId>28</AccountId>
        <AccountType/>
      </UserInfo>
      <UserInfo>
        <DisplayName>service-entretien - Membres</DisplayName>
        <AccountId>27</AccountId>
        <AccountType/>
      </UserInfo>
      <UserInfo>
        <DisplayName>service-accueil - Membres</DisplayName>
        <AccountId>21</AccountId>
        <AccountType/>
      </UserInfo>
      <UserInfo>
        <DisplayName>service-jeunesse - Membres</DisplayName>
        <AccountId>32</AccountId>
        <AccountType/>
      </UserInfo>
      <UserInfo>
        <DisplayName>service-prevention-educative-et-societale - Membres</DisplayName>
        <AccountId>37</AccountId>
        <AccountType/>
      </UserInfo>
      <UserInfo>
        <DisplayName>service-juridique-achats - Membres</DisplayName>
        <AccountId>33</AccountId>
        <AccountType/>
      </UserInfo>
      <UserInfo>
        <DisplayName>service-petite-enfance - Membres</DisplayName>
        <AccountId>35</AccountId>
        <AccountType/>
      </UserInfo>
      <UserInfo>
        <DisplayName>service-police-municipale - Membres</DisplayName>
        <AccountId>36</AccountId>
        <AccountType/>
      </UserInfo>
      <UserInfo>
        <DisplayName>service-hygiene-securite - Membres</DisplayName>
        <AccountId>31</AccountId>
        <AccountType/>
      </UserInfo>
      <UserInfo>
        <DisplayName>service-sports-enseignements-animation - Membres</DisplayName>
        <AccountId>42</AccountId>
        <AccountType/>
      </UserInfo>
      <UserInfo>
        <DisplayName>service-nature-en-ville - Membres</DisplayName>
        <AccountId>62</AccountId>
        <AccountType/>
      </UserInfo>
      <UserInfo>
        <DisplayName>service-proprete-urbaine-manutention - Membres</DisplayName>
        <AccountId>38</AccountId>
        <AccountType/>
      </UserInfo>
      <UserInfo>
        <DisplayName>service-vie-citoyenne - Membres</DisplayName>
        <AccountId>47</AccountId>
        <AccountType/>
      </UserInfo>
      <UserInfo>
        <DisplayName>service-mediatheque - Membres</DisplayName>
        <AccountId>34</AccountId>
        <AccountType/>
      </UserInfo>
      <UserInfo>
        <DisplayName>Laurence DIMIER</DisplayName>
        <AccountId>16</AccountId>
        <AccountType/>
      </UserInfo>
      <UserInfo>
        <DisplayName>service-crc-administration - Membres</DisplayName>
        <AccountId>58</AccountId>
        <AccountType/>
      </UserInfo>
      <UserInfo>
        <DisplayName>service-finances - Membres</DisplayName>
        <AccountId>29</AccountId>
        <AccountType/>
      </UserInfo>
      <UserInfo>
        <DisplayName>service-ressources-humaines - Membres</DisplayName>
        <AccountId>39</AccountId>
        <AccountType/>
      </UserInfo>
      <UserInfo>
        <DisplayName>Mustapha BELKARAOUIA</DisplayName>
        <AccountId>98</AccountId>
        <AccountType/>
      </UserInfo>
      <UserInfo>
        <DisplayName>Karolina BARANOWSKA</DisplayName>
        <AccountId>80</AccountId>
        <AccountType/>
      </UserInfo>
    </SharedWithUsers>
    <TaxCatchAll xmlns="2ab6bb5e-46d4-40b1-997f-a36909191e4c" xsi:nil="true"/>
    <lcf76f155ced4ddcb4097134ff3c332f xmlns="bba84dbe-95e3-4227-84cd-a6ef90e1f1e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4292A071E3B6B44AE71C75A51DDAF44" ma:contentTypeVersion="16" ma:contentTypeDescription="Crée un document." ma:contentTypeScope="" ma:versionID="9e38534a60c132611d8e7b1a70ce4e34">
  <xsd:schema xmlns:xsd="http://www.w3.org/2001/XMLSchema" xmlns:xs="http://www.w3.org/2001/XMLSchema" xmlns:p="http://schemas.microsoft.com/office/2006/metadata/properties" xmlns:ns2="bba84dbe-95e3-4227-84cd-a6ef90e1f1ea" xmlns:ns3="2ab6bb5e-46d4-40b1-997f-a36909191e4c" targetNamespace="http://schemas.microsoft.com/office/2006/metadata/properties" ma:root="true" ma:fieldsID="b942939a1949a6faf1e3af14496a2439" ns2:_="" ns3:_="">
    <xsd:import namespace="bba84dbe-95e3-4227-84cd-a6ef90e1f1ea"/>
    <xsd:import namespace="2ab6bb5e-46d4-40b1-997f-a36909191e4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a84dbe-95e3-4227-84cd-a6ef90e1f1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2cad0150-7518-47a0-9365-f8a631239d2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b6bb5e-46d4-40b1-997f-a36909191e4c"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8a2aafb9-bc3d-49fa-ae8a-47a14e344eb7}" ma:internalName="TaxCatchAll" ma:showField="CatchAllData" ma:web="2ab6bb5e-46d4-40b1-997f-a36909191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46CE02-DF70-41E4-9B87-6265EFBBDE82}">
  <ds:schemaRefs>
    <ds:schemaRef ds:uri="http://schemas.microsoft.com/sharepoint/v3/contenttype/forms"/>
  </ds:schemaRefs>
</ds:datastoreItem>
</file>

<file path=customXml/itemProps2.xml><?xml version="1.0" encoding="utf-8"?>
<ds:datastoreItem xmlns:ds="http://schemas.openxmlformats.org/officeDocument/2006/customXml" ds:itemID="{D654DAC9-02E0-4969-8F7C-891978130BB9}">
  <ds:schemaRefs>
    <ds:schemaRef ds:uri="10a27144-3685-46d7-996c-c3b7c7dd9c9b"/>
    <ds:schemaRef ds:uri="2f3a59aa-24f7-4a52-8f41-a31b8951eb4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2ab6bb5e-46d4-40b1-997f-a36909191e4c"/>
    <ds:schemaRef ds:uri="bba84dbe-95e3-4227-84cd-a6ef90e1f1ea"/>
  </ds:schemaRefs>
</ds:datastoreItem>
</file>

<file path=customXml/itemProps3.xml><?xml version="1.0" encoding="utf-8"?>
<ds:datastoreItem xmlns:ds="http://schemas.openxmlformats.org/officeDocument/2006/customXml" ds:itemID="{D54527F1-23C6-4423-AF2C-620E2D18D5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a84dbe-95e3-4227-84cd-a6ef90e1f1ea"/>
    <ds:schemaRef ds:uri="2ab6bb5e-46d4-40b1-997f-a36909191e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Powerpoint_Ville Eybens_ Modèle 2023 version finale</Template>
  <TotalTime>0</TotalTime>
  <Words>4956</Words>
  <Application>Microsoft Office PowerPoint</Application>
  <PresentationFormat>Grand écran</PresentationFormat>
  <Paragraphs>459</Paragraphs>
  <Slides>46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46</vt:i4>
      </vt:variant>
    </vt:vector>
  </HeadingPairs>
  <TitlesOfParts>
    <vt:vector size="54" baseType="lpstr">
      <vt:lpstr>Arial</vt:lpstr>
      <vt:lpstr>Calibri</vt:lpstr>
      <vt:lpstr>Segoe UI</vt:lpstr>
      <vt:lpstr>Source Sans Pro</vt:lpstr>
      <vt:lpstr>Source Sans Pro Black</vt:lpstr>
      <vt:lpstr>Times New Roman</vt:lpstr>
      <vt:lpstr>Wingdings</vt:lpstr>
      <vt:lpstr>Thème Office</vt:lpstr>
      <vt:lpstr>Conseil municipal d’Eybens 04/07/2024</vt:lpstr>
      <vt:lpstr>Introduction</vt:lpstr>
      <vt:lpstr>Décisions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Question ou interpellation</vt:lpstr>
      <vt:lpstr>Prochain  Conseil municipal  le jeudi 26 septembre    Bonnes vacances !   </vt:lpstr>
      <vt:lpstr>Merci de votre participation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municipal d’Eybens 02/02/2023</dc:title>
  <dc:creator>Theophile BARREYRE</dc:creator>
  <cp:lastModifiedBy>Valérie PONCET</cp:lastModifiedBy>
  <cp:revision>2</cp:revision>
  <dcterms:created xsi:type="dcterms:W3CDTF">2023-01-30T09:21:33Z</dcterms:created>
  <dcterms:modified xsi:type="dcterms:W3CDTF">2024-07-11T07:12:58Z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0x010100F4292A071E3B6B44AE71C75A51DDAF44</vt:lpwstr>
  </property>
  <property fmtid="{D5CDD505-2E9C-101B-9397-08002B2CF9AE}" pid="3" name="MediaServiceImageTags">
    <vt:lpwstr/>
  </property>
  <property fmtid="{D5CDD505-2E9C-101B-9397-08002B2CF9AE}" pid="4" name="Order">
    <vt:r8>336600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