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handoutMasterIdLst>
    <p:handoutMasterId r:id="rId30"/>
  </p:handoutMasterIdLst>
  <p:sldIdLst>
    <p:sldId id="264" r:id="rId5"/>
    <p:sldId id="284" r:id="rId6"/>
    <p:sldId id="285" r:id="rId7"/>
    <p:sldId id="286" r:id="rId8"/>
    <p:sldId id="287" r:id="rId9"/>
    <p:sldId id="288" r:id="rId10"/>
    <p:sldId id="302" r:id="rId11"/>
    <p:sldId id="289" r:id="rId12"/>
    <p:sldId id="304" r:id="rId13"/>
    <p:sldId id="290" r:id="rId14"/>
    <p:sldId id="291" r:id="rId15"/>
    <p:sldId id="292" r:id="rId16"/>
    <p:sldId id="293" r:id="rId17"/>
    <p:sldId id="294" r:id="rId18"/>
    <p:sldId id="295" r:id="rId19"/>
    <p:sldId id="296" r:id="rId20"/>
    <p:sldId id="297" r:id="rId21"/>
    <p:sldId id="298" r:id="rId22"/>
    <p:sldId id="299" r:id="rId23"/>
    <p:sldId id="301" r:id="rId24"/>
    <p:sldId id="303" r:id="rId25"/>
    <p:sldId id="265" r:id="rId26"/>
    <p:sldId id="266" r:id="rId27"/>
    <p:sldId id="267"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3D652"/>
    <a:srgbClr val="008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C3BE89-F7AA-C95E-9113-9B1EE75EF471}" v="4" dt="2024-11-12T09:53:24.328"/>
    <p1510:client id="{39B951C3-FDF4-0800-0503-1F13F75DC795}" v="16" dt="2024-11-12T09:23:28.533"/>
    <p1510:client id="{5430D0CE-9004-877D-E5BE-119FC00229D7}" v="1" dt="2024-11-13T16:21:31.921"/>
    <p1510:client id="{689B44F8-E980-B3A6-37BE-E9A44D0D28D7}" v="43" dt="2024-11-12T14:44:30.805"/>
    <p1510:client id="{9459CAFE-5534-513E-6568-1DD89B38D1DA}" v="9" dt="2024-11-12T16:14:57.734"/>
    <p1510:client id="{998AFBDE-5C50-E9F1-70C1-38269CBBF575}" v="7" dt="2024-11-13T17:50:44.418"/>
    <p1510:client id="{9A265867-D5EC-1D96-6314-694E40B76A44}" v="1264" dt="2024-11-11T23:30:55.576"/>
    <p1510:client id="{A328FFD5-F51A-8A58-C3B3-F7076859730F}" v="2" dt="2024-11-13T18:22:44.288"/>
    <p1510:client id="{B910B9D7-7911-33C5-DDBE-4FAD9123DE05}" v="70" dt="2024-11-12T09:37:55.076"/>
    <p1510:client id="{C5CD75A7-8BC0-05C1-25FA-4C117FF69580}" v="426" dt="2024-11-13T15:56:13.6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6590BA-B9E1-0885-3CA9-C8794609F8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7ADB564D-43DD-DADC-7D92-93DCC6297F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B3B178-367E-43B0-8302-70C76DF072BD}" type="datetimeFigureOut">
              <a:rPr lang="fr-FR" smtClean="0"/>
              <a:t>18/11/2024</a:t>
            </a:fld>
            <a:endParaRPr lang="fr-FR"/>
          </a:p>
        </p:txBody>
      </p:sp>
      <p:sp>
        <p:nvSpPr>
          <p:cNvPr id="4" name="Espace réservé du pied de page 3">
            <a:extLst>
              <a:ext uri="{FF2B5EF4-FFF2-40B4-BE49-F238E27FC236}">
                <a16:creationId xmlns:a16="http://schemas.microsoft.com/office/drawing/2014/main" id="{C6046A23-CA74-8184-9521-D69146FFB0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DEA25604-4552-2BBC-4004-078DFFEFD2A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26DC7B-F637-453F-B4ED-7EB077F1D80B}" type="slidenum">
              <a:rPr lang="fr-FR" smtClean="0"/>
              <a:t>‹N°›</a:t>
            </a:fld>
            <a:endParaRPr lang="fr-FR"/>
          </a:p>
        </p:txBody>
      </p:sp>
    </p:spTree>
    <p:extLst>
      <p:ext uri="{BB962C8B-B14F-4D97-AF65-F5344CB8AC3E}">
        <p14:creationId xmlns:p14="http://schemas.microsoft.com/office/powerpoint/2010/main" val="2862246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4D3222-1A87-43DB-B1D2-5CF5210E866D}" type="datetimeFigureOut">
              <a:t>18/11/2024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BE2CC3-1329-4E35-90FE-C3401F0A7363}" type="slidenum">
              <a:t>‹N°›</a:t>
            </a:fld>
            <a:endParaRPr lang="en-US"/>
          </a:p>
        </p:txBody>
      </p:sp>
    </p:spTree>
    <p:extLst>
      <p:ext uri="{BB962C8B-B14F-4D97-AF65-F5344CB8AC3E}">
        <p14:creationId xmlns:p14="http://schemas.microsoft.com/office/powerpoint/2010/main" val="1325204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431602" y="781639"/>
            <a:ext cx="6425184" cy="1671889"/>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5492496" y="3970076"/>
            <a:ext cx="6364290" cy="14881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pic>
        <p:nvPicPr>
          <p:cNvPr id="8" name="Image 7">
            <a:extLst>
              <a:ext uri="{FF2B5EF4-FFF2-40B4-BE49-F238E27FC236}">
                <a16:creationId xmlns:a16="http://schemas.microsoft.com/office/drawing/2014/main" id="{AB4DBA67-677E-57DE-49B1-9404C1400454}"/>
              </a:ext>
            </a:extLst>
          </p:cNvPr>
          <p:cNvPicPr>
            <a:picLocks noChangeAspect="1"/>
          </p:cNvPicPr>
          <p:nvPr userDrawn="1"/>
        </p:nvPicPr>
        <p:blipFill>
          <a:blip r:embed="rId2"/>
          <a:stretch>
            <a:fillRect/>
          </a:stretch>
        </p:blipFill>
        <p:spPr>
          <a:xfrm>
            <a:off x="10917430" y="6484487"/>
            <a:ext cx="531881" cy="171942"/>
          </a:xfrm>
          <a:prstGeom prst="rect">
            <a:avLst/>
          </a:prstGeom>
        </p:spPr>
      </p:pic>
      <p:sp>
        <p:nvSpPr>
          <p:cNvPr id="10" name="Espace réservé du numéro de diapositive 7">
            <a:extLst>
              <a:ext uri="{FF2B5EF4-FFF2-40B4-BE49-F238E27FC236}">
                <a16:creationId xmlns:a16="http://schemas.microsoft.com/office/drawing/2014/main" id="{6EE89AD8-82C9-6527-AEA4-FC4079778D28}"/>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‹N°›</a:t>
            </a:fld>
            <a:endParaRPr lang="fr-FR" sz="1800" b="1">
              <a:solidFill>
                <a:srgbClr val="0080AA"/>
              </a:solidFill>
              <a:latin typeface="Source Sans Pro Black"/>
              <a:ea typeface="Source Sans Pro Black"/>
            </a:endParaRPr>
          </a:p>
        </p:txBody>
      </p:sp>
      <p:sp>
        <p:nvSpPr>
          <p:cNvPr id="11" name="Rectangle 10">
            <a:extLst>
              <a:ext uri="{FF2B5EF4-FFF2-40B4-BE49-F238E27FC236}">
                <a16:creationId xmlns:a16="http://schemas.microsoft.com/office/drawing/2014/main" id="{6F66B71D-E49D-9753-4F94-5400F78FEA7B}"/>
              </a:ext>
            </a:extLst>
          </p:cNvPr>
          <p:cNvSpPr/>
          <p:nvPr userDrawn="1"/>
        </p:nvSpPr>
        <p:spPr>
          <a:xfrm>
            <a:off x="0" y="0"/>
            <a:ext cx="3048000"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5">
            <a:extLst>
              <a:ext uri="{FF2B5EF4-FFF2-40B4-BE49-F238E27FC236}">
                <a16:creationId xmlns:a16="http://schemas.microsoft.com/office/drawing/2014/main" id="{D799B758-C048-C34F-5832-79663DAE40D6}"/>
              </a:ext>
            </a:extLst>
          </p:cNvPr>
          <p:cNvPicPr/>
          <p:nvPr userDrawn="1"/>
        </p:nvPicPr>
        <p:blipFill>
          <a:blip r:embed="rId3" cstate="print">
            <a:extLst>
              <a:ext uri="{28A0092B-C50C-407E-A947-70E740481C1C}">
                <a14:useLocalDpi xmlns:a14="http://schemas.microsoft.com/office/drawing/2010/main" val="0"/>
              </a:ext>
            </a:extLst>
          </a:blip>
          <a:srcRect/>
          <a:stretch/>
        </p:blipFill>
        <p:spPr>
          <a:xfrm>
            <a:off x="627918" y="1026648"/>
            <a:ext cx="4797636" cy="4797636"/>
          </a:xfrm>
          <a:prstGeom prst="rect">
            <a:avLst/>
          </a:prstGeom>
        </p:spPr>
      </p:pic>
      <p:pic>
        <p:nvPicPr>
          <p:cNvPr id="13" name="Image 7">
            <a:extLst>
              <a:ext uri="{FF2B5EF4-FFF2-40B4-BE49-F238E27FC236}">
                <a16:creationId xmlns:a16="http://schemas.microsoft.com/office/drawing/2014/main" id="{95BBE53E-1AC7-C717-F1C1-6D5542A8E6FB}"/>
              </a:ext>
            </a:extLst>
          </p:cNvPr>
          <p:cNvPicPr>
            <a:picLocks noChangeAspect="1"/>
          </p:cNvPicPr>
          <p:nvPr userDrawn="1"/>
        </p:nvPicPr>
        <p:blipFill>
          <a:blip r:embed="rId2"/>
          <a:stretch>
            <a:fillRect/>
          </a:stretch>
        </p:blipFill>
        <p:spPr>
          <a:xfrm>
            <a:off x="8094357" y="3593210"/>
            <a:ext cx="864653" cy="277750"/>
          </a:xfrm>
          <a:prstGeom prst="rect">
            <a:avLst/>
          </a:prstGeom>
        </p:spPr>
      </p:pic>
      <p:pic>
        <p:nvPicPr>
          <p:cNvPr id="14" name="Image 8">
            <a:extLst>
              <a:ext uri="{FF2B5EF4-FFF2-40B4-BE49-F238E27FC236}">
                <a16:creationId xmlns:a16="http://schemas.microsoft.com/office/drawing/2014/main" id="{FCB2E844-DFED-D5F6-445F-9D7A7D074858}"/>
              </a:ext>
            </a:extLst>
          </p:cNvPr>
          <p:cNvPicPr/>
          <p:nvPr userDrawn="1"/>
        </p:nvPicPr>
        <p:blipFill>
          <a:blip r:embed="rId4"/>
          <a:stretch>
            <a:fillRect/>
          </a:stretch>
        </p:blipFill>
        <p:spPr>
          <a:xfrm>
            <a:off x="7685590" y="6137246"/>
            <a:ext cx="1682188" cy="505887"/>
          </a:xfrm>
          <a:prstGeom prst="rect">
            <a:avLst/>
          </a:prstGeom>
        </p:spPr>
      </p:pic>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693110" y="421407"/>
            <a:ext cx="7971585" cy="1325563"/>
          </a:xfrm>
        </p:spPr>
        <p:txBody>
          <a:bodyPr/>
          <a:lstStyle/>
          <a:p>
            <a:r>
              <a:rPr lang="fr-FR"/>
              <a:t>Modifiez le style du titre</a:t>
            </a:r>
          </a:p>
        </p:txBody>
      </p:sp>
      <p:sp>
        <p:nvSpPr>
          <p:cNvPr id="3" name="Espace réservé du contenu 2"/>
          <p:cNvSpPr>
            <a:spLocks noGrp="1"/>
          </p:cNvSpPr>
          <p:nvPr>
            <p:ph idx="1"/>
          </p:nvPr>
        </p:nvSpPr>
        <p:spPr>
          <a:xfrm>
            <a:off x="3693110" y="1861211"/>
            <a:ext cx="7971585" cy="43323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6">
            <a:extLst>
              <a:ext uri="{FF2B5EF4-FFF2-40B4-BE49-F238E27FC236}">
                <a16:creationId xmlns:a16="http://schemas.microsoft.com/office/drawing/2014/main" id="{5F5DB40F-5D8B-45C2-6192-D3329457BFD4}"/>
              </a:ext>
            </a:extLst>
          </p:cNvPr>
          <p:cNvSpPr/>
          <p:nvPr userDrawn="1"/>
        </p:nvSpPr>
        <p:spPr>
          <a:xfrm>
            <a:off x="0" y="0"/>
            <a:ext cx="3048000"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contenu 2">
            <a:extLst>
              <a:ext uri="{FF2B5EF4-FFF2-40B4-BE49-F238E27FC236}">
                <a16:creationId xmlns:a16="http://schemas.microsoft.com/office/drawing/2014/main" id="{B9AE22DA-8FE4-2668-62FD-7C99F0959ADB}"/>
              </a:ext>
            </a:extLst>
          </p:cNvPr>
          <p:cNvSpPr>
            <a:spLocks noGrp="1"/>
          </p:cNvSpPr>
          <p:nvPr>
            <p:ph idx="13" hasCustomPrompt="1"/>
          </p:nvPr>
        </p:nvSpPr>
        <p:spPr>
          <a:xfrm>
            <a:off x="248575" y="1330030"/>
            <a:ext cx="2373578" cy="4332325"/>
          </a:xfrm>
        </p:spPr>
        <p:txBody>
          <a:bodyPr>
            <a:normAutofit/>
          </a:bodyPr>
          <a:lstStyle>
            <a:lvl1pPr marL="0" indent="0">
              <a:buNone/>
              <a:defRPr sz="2000" b="1" i="0">
                <a:solidFill>
                  <a:srgbClr val="FFFFFF"/>
                </a:solidFill>
                <a:latin typeface="Source Sans Pro" panose="020B0503030403020204" pitchFamily="34" charset="0"/>
                <a:ea typeface="Source Sans Pro" panose="020B0503030403020204" pitchFamily="34" charset="0"/>
              </a:defRPr>
            </a:lvl1pPr>
          </a:lstStyle>
          <a:p>
            <a:pPr lvl="0"/>
            <a:r>
              <a:rPr lang="fr-FR"/>
              <a:t>Modifiez le style du titre</a:t>
            </a: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a:xfrm>
            <a:off x="838200" y="6356350"/>
            <a:ext cx="2743200" cy="365125"/>
          </a:xfrm>
          <a:prstGeom prst="rect">
            <a:avLst/>
          </a:prstGeom>
        </p:spPr>
        <p:txBody>
          <a:bodyPr/>
          <a:lstStyle/>
          <a:p>
            <a:fld id="{638941B0-F4D5-4460-BCAD-F7E2B41A8257}" type="datetimeFigureOut">
              <a:rPr lang="fr-FR" smtClean="0"/>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610600" y="6356350"/>
            <a:ext cx="2743200" cy="365125"/>
          </a:xfrm>
          <a:prstGeom prst="rect">
            <a:avLst/>
          </a:prstGeom>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435014" y="421407"/>
            <a:ext cx="10229682"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1435014" y="1861211"/>
            <a:ext cx="10229681" cy="4332325"/>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7" name="Rectangle 6">
            <a:extLst>
              <a:ext uri="{FF2B5EF4-FFF2-40B4-BE49-F238E27FC236}">
                <a16:creationId xmlns:a16="http://schemas.microsoft.com/office/drawing/2014/main" id="{C983E28B-3DC0-16DA-A5FE-493BA11A9D37}"/>
              </a:ext>
            </a:extLst>
          </p:cNvPr>
          <p:cNvSpPr/>
          <p:nvPr userDrawn="1"/>
        </p:nvSpPr>
        <p:spPr>
          <a:xfrm>
            <a:off x="0" y="0"/>
            <a:ext cx="843516" cy="6858000"/>
          </a:xfrm>
          <a:prstGeom prst="rect">
            <a:avLst/>
          </a:prstGeom>
          <a:gradFill flip="none" rotWithShape="1">
            <a:gsLst>
              <a:gs pos="0">
                <a:srgbClr val="0080AA"/>
              </a:gs>
              <a:gs pos="100000">
                <a:srgbClr val="C3D652"/>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a:extLst>
              <a:ext uri="{FF2B5EF4-FFF2-40B4-BE49-F238E27FC236}">
                <a16:creationId xmlns:a16="http://schemas.microsoft.com/office/drawing/2014/main" id="{AB96D8A3-DEA5-362F-D8B5-6928D6AEADA9}"/>
              </a:ext>
            </a:extLst>
          </p:cNvPr>
          <p:cNvPicPr>
            <a:picLocks noChangeAspect="1"/>
          </p:cNvPicPr>
          <p:nvPr userDrawn="1"/>
        </p:nvPicPr>
        <p:blipFill>
          <a:blip r:embed="rId13"/>
          <a:stretch>
            <a:fillRect/>
          </a:stretch>
        </p:blipFill>
        <p:spPr>
          <a:xfrm>
            <a:off x="10917430" y="6484487"/>
            <a:ext cx="531881" cy="171942"/>
          </a:xfrm>
          <a:prstGeom prst="rect">
            <a:avLst/>
          </a:prstGeom>
        </p:spPr>
      </p:pic>
      <p:pic>
        <p:nvPicPr>
          <p:cNvPr id="9" name="Image 5">
            <a:extLst>
              <a:ext uri="{FF2B5EF4-FFF2-40B4-BE49-F238E27FC236}">
                <a16:creationId xmlns:a16="http://schemas.microsoft.com/office/drawing/2014/main" id="{60EF1877-A2C8-8628-4EE1-0B987BD283A6}"/>
              </a:ext>
            </a:extLst>
          </p:cNvPr>
          <p:cNvPicPr/>
          <p:nvPr userDrawn="1"/>
        </p:nvPicPr>
        <p:blipFill>
          <a:blip r:embed="rId14" cstate="print">
            <a:extLst>
              <a:ext uri="{28A0092B-C50C-407E-A947-70E740481C1C}">
                <a14:useLocalDpi xmlns:a14="http://schemas.microsoft.com/office/drawing/2010/main" val="0"/>
              </a:ext>
            </a:extLst>
          </a:blip>
          <a:srcRect/>
          <a:stretch/>
        </p:blipFill>
        <p:spPr>
          <a:xfrm>
            <a:off x="253242" y="5601104"/>
            <a:ext cx="1180548" cy="1180548"/>
          </a:xfrm>
          <a:prstGeom prst="rect">
            <a:avLst/>
          </a:prstGeom>
        </p:spPr>
      </p:pic>
      <p:sp>
        <p:nvSpPr>
          <p:cNvPr id="10" name="Espace réservé du numéro de diapositive 7">
            <a:extLst>
              <a:ext uri="{FF2B5EF4-FFF2-40B4-BE49-F238E27FC236}">
                <a16:creationId xmlns:a16="http://schemas.microsoft.com/office/drawing/2014/main" id="{BCA81FC7-54AB-FE6F-6351-452E9B671E34}"/>
              </a:ext>
            </a:extLst>
          </p:cNvPr>
          <p:cNvSpPr txBox="1">
            <a:spLocks/>
          </p:cNvSpPr>
          <p:nvPr userDrawn="1"/>
        </p:nvSpPr>
        <p:spPr>
          <a:xfrm>
            <a:off x="8701462" y="6383073"/>
            <a:ext cx="3399098" cy="374770"/>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C6CCC6-2BE5-4E42-96A4-D1E8E81A3D8E}" type="slidenum">
              <a:rPr lang="fr-FR" sz="1800" b="1" smtClean="0">
                <a:solidFill>
                  <a:srgbClr val="0080AA"/>
                </a:solidFill>
                <a:latin typeface="Source Sans Pro Black"/>
                <a:ea typeface="Source Sans Pro Black"/>
              </a:rPr>
              <a:pPr/>
              <a:t>‹N°›</a:t>
            </a:fld>
            <a:endParaRPr lang="fr-FR" sz="1800" b="1">
              <a:solidFill>
                <a:srgbClr val="0080AA"/>
              </a:solidFill>
              <a:latin typeface="Source Sans Pro Black"/>
              <a:ea typeface="Source Sans Pro Black"/>
            </a:endParaRP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rgbClr val="C3D652"/>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fontScale="90000"/>
          </a:bodyPr>
          <a:lstStyle/>
          <a:p>
            <a:r>
              <a:rPr lang="fr-FR">
                <a:latin typeface="Source Sans Pro"/>
                <a:ea typeface="Source Sans Pro"/>
              </a:rPr>
              <a:t>Conseil municipal d’Eybens 13/11/2024</a:t>
            </a:r>
            <a:endParaRPr lang="fr-FR">
              <a:highlight>
                <a:srgbClr val="FFFF00"/>
              </a:highlight>
            </a:endParaRPr>
          </a:p>
        </p:txBody>
      </p:sp>
    </p:spTree>
    <p:extLst>
      <p:ext uri="{BB962C8B-B14F-4D97-AF65-F5344CB8AC3E}">
        <p14:creationId xmlns:p14="http://schemas.microsoft.com/office/powerpoint/2010/main" val="480610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26623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DEL20241113_8 </a:t>
            </a:r>
            <a:r>
              <a:rPr lang="fr-FR" sz="2000" b="1" i="0">
                <a:solidFill>
                  <a:schemeClr val="bg1"/>
                </a:solidFill>
                <a:effectLst/>
                <a:latin typeface="Source Sans Pro"/>
                <a:ea typeface="Source Sans Pro"/>
              </a:rPr>
              <a:t>FINANCES –</a:t>
            </a:r>
            <a:r>
              <a:rPr lang="fr-FR" sz="2000" b="1">
                <a:solidFill>
                  <a:schemeClr val="bg1"/>
                </a:solidFill>
                <a:latin typeface="Source Sans Pro"/>
                <a:ea typeface="Source Sans Pro"/>
              </a:rPr>
              <a:t> </a:t>
            </a:r>
            <a:r>
              <a:rPr lang="fr-FR" sz="2000" b="1" i="0">
                <a:solidFill>
                  <a:schemeClr val="bg1"/>
                </a:solidFill>
                <a:effectLst/>
                <a:latin typeface="Source Sans Pro"/>
                <a:ea typeface="Source Sans Pro"/>
              </a:rPr>
              <a:t>RESSOURCES –</a:t>
            </a:r>
            <a:r>
              <a:rPr lang="fr-FR" sz="2000" b="1">
                <a:solidFill>
                  <a:schemeClr val="bg1"/>
                </a:solidFill>
                <a:latin typeface="Source Sans Pro"/>
                <a:ea typeface="Source Sans Pro"/>
              </a:rPr>
              <a:t>Délibération portant mise à jour du tableau des emplois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601116" y="458050"/>
            <a:ext cx="7975366" cy="60568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2000" b="0">
                <a:solidFill>
                  <a:schemeClr val="tx1"/>
                </a:solidFill>
                <a:latin typeface="Source Sans Pro"/>
                <a:ea typeface="Source Sans Pro"/>
                <a:cs typeface="Calibri"/>
              </a:rPr>
              <a:t>3 modifications liées :</a:t>
            </a:r>
            <a:endParaRPr lang="fr-FR" sz="2000">
              <a:solidFill>
                <a:schemeClr val="tx1"/>
              </a:solidFill>
              <a:latin typeface="Source Sans Pro"/>
            </a:endParaRPr>
          </a:p>
          <a:p>
            <a:endParaRPr lang="fr-FR" sz="2000" b="0">
              <a:solidFill>
                <a:schemeClr val="tx1"/>
              </a:solidFill>
              <a:latin typeface="Source Sans Pro"/>
              <a:ea typeface="Source Sans Pro"/>
              <a:cs typeface="Calibri"/>
            </a:endParaRPr>
          </a:p>
          <a:p>
            <a:r>
              <a:rPr lang="fr-FR" sz="2000" b="0">
                <a:solidFill>
                  <a:schemeClr val="tx1"/>
                </a:solidFill>
                <a:latin typeface="Source Sans Pro"/>
                <a:ea typeface="Source Sans Pro"/>
              </a:rPr>
              <a:t>•</a:t>
            </a:r>
            <a:r>
              <a:rPr lang="fr-FR" sz="2000" b="0">
                <a:solidFill>
                  <a:schemeClr val="tx1"/>
                </a:solidFill>
                <a:latin typeface="Source Sans Pro"/>
                <a:ea typeface="Source Sans Pro"/>
                <a:cs typeface="Calibri"/>
              </a:rPr>
              <a:t> À  la </a:t>
            </a:r>
            <a:r>
              <a:rPr lang="fr-FR" sz="2000">
                <a:solidFill>
                  <a:schemeClr val="tx1"/>
                </a:solidFill>
                <a:latin typeface="Source Sans Pro"/>
                <a:ea typeface="Source Sans Pro"/>
                <a:cs typeface="Calibri"/>
              </a:rPr>
              <a:t>cellule administrative des services techniques</a:t>
            </a:r>
            <a:r>
              <a:rPr lang="fr-FR" sz="2000" b="0">
                <a:solidFill>
                  <a:schemeClr val="tx1"/>
                </a:solidFill>
                <a:latin typeface="Source Sans Pro"/>
                <a:ea typeface="Source Sans Pro"/>
                <a:cs typeface="Calibri"/>
              </a:rPr>
              <a:t> suppression d‘un poste d'adjoint Administratif suite à une mobilité </a:t>
            </a:r>
            <a:endParaRPr lang="fr-FR" sz="2000">
              <a:solidFill>
                <a:schemeClr val="tx1"/>
              </a:solidFill>
              <a:latin typeface="Source Sans Pro"/>
            </a:endParaRPr>
          </a:p>
          <a:p>
            <a:endParaRPr lang="fr-FR" sz="2000" b="0">
              <a:solidFill>
                <a:schemeClr val="tx1"/>
              </a:solidFill>
              <a:latin typeface="Source Sans Pro"/>
              <a:ea typeface="Source Sans Pro"/>
              <a:cs typeface="Calibri"/>
            </a:endParaRPr>
          </a:p>
          <a:p>
            <a:r>
              <a:rPr lang="fr-FR" sz="2000" b="0">
                <a:solidFill>
                  <a:schemeClr val="tx1"/>
                </a:solidFill>
                <a:latin typeface="Source Sans Pro"/>
                <a:ea typeface="Source Sans Pro"/>
              </a:rPr>
              <a:t>•</a:t>
            </a:r>
            <a:r>
              <a:rPr lang="fr-FR" sz="2000" b="0">
                <a:solidFill>
                  <a:schemeClr val="tx1"/>
                </a:solidFill>
                <a:latin typeface="Source Sans Pro"/>
                <a:ea typeface="Source Sans Pro"/>
                <a:cs typeface="Calibri"/>
              </a:rPr>
              <a:t> Au </a:t>
            </a:r>
            <a:r>
              <a:rPr lang="fr-FR" sz="2000">
                <a:solidFill>
                  <a:schemeClr val="tx1"/>
                </a:solidFill>
                <a:latin typeface="Source Sans Pro"/>
                <a:ea typeface="Source Sans Pro"/>
                <a:cs typeface="Calibri"/>
              </a:rPr>
              <a:t>service RH  </a:t>
            </a:r>
            <a:r>
              <a:rPr lang="fr-FR" sz="2000" b="0">
                <a:solidFill>
                  <a:schemeClr val="tx1"/>
                </a:solidFill>
                <a:latin typeface="Source Sans Pro"/>
                <a:ea typeface="Source Sans Pro"/>
                <a:cs typeface="Calibri"/>
              </a:rPr>
              <a:t>suppression d’un poste d'Attaché  suite à un départ en disponibilité au sein du service RH</a:t>
            </a:r>
            <a:endParaRPr lang="fr-FR" sz="2000">
              <a:solidFill>
                <a:schemeClr val="tx1"/>
              </a:solidFill>
              <a:latin typeface="Source Sans Pro"/>
            </a:endParaRPr>
          </a:p>
          <a:p>
            <a:endParaRPr lang="fr-FR" sz="2000" b="0">
              <a:solidFill>
                <a:schemeClr val="tx1"/>
              </a:solidFill>
              <a:latin typeface="Source Sans Pro"/>
              <a:ea typeface="Source Sans Pro"/>
              <a:cs typeface="Calibri"/>
            </a:endParaRPr>
          </a:p>
          <a:p>
            <a:r>
              <a:rPr lang="fr-FR" sz="2000" b="0">
                <a:solidFill>
                  <a:schemeClr val="tx1"/>
                </a:solidFill>
                <a:latin typeface="Source Sans Pro"/>
                <a:ea typeface="Source Sans Pro"/>
              </a:rPr>
              <a:t>•</a:t>
            </a:r>
            <a:r>
              <a:rPr lang="fr-FR" sz="2000" b="0">
                <a:solidFill>
                  <a:schemeClr val="tx1"/>
                </a:solidFill>
                <a:latin typeface="Source Sans Pro"/>
                <a:ea typeface="Source Sans Pro"/>
                <a:cs typeface="Calibri"/>
              </a:rPr>
              <a:t> Au </a:t>
            </a:r>
            <a:r>
              <a:rPr lang="fr-FR" sz="2000">
                <a:solidFill>
                  <a:schemeClr val="tx1"/>
                </a:solidFill>
                <a:latin typeface="Source Sans Pro"/>
                <a:ea typeface="Source Sans Pro"/>
                <a:cs typeface="Calibri"/>
              </a:rPr>
              <a:t>service Education </a:t>
            </a:r>
            <a:r>
              <a:rPr lang="fr-FR" sz="2000" b="0">
                <a:solidFill>
                  <a:schemeClr val="tx1"/>
                </a:solidFill>
                <a:latin typeface="Source Sans Pro"/>
                <a:ea typeface="Source Sans Pro"/>
                <a:cs typeface="Calibri"/>
              </a:rPr>
              <a:t>  suppression d‘un poste d'adjoint d'animation suite à un départ en retraite  d’une personne absente de longue date</a:t>
            </a:r>
            <a:endParaRPr lang="fr-FR" sz="2000">
              <a:solidFill>
                <a:schemeClr val="tx1"/>
              </a:solidFill>
              <a:latin typeface="Source Sans Pro"/>
            </a:endParaRPr>
          </a:p>
          <a:p>
            <a:endParaRPr lang="fr-FR" sz="2000" b="0">
              <a:solidFill>
                <a:schemeClr val="tx1"/>
              </a:solidFill>
            </a:endParaRPr>
          </a:p>
        </p:txBody>
      </p:sp>
    </p:spTree>
    <p:extLst>
      <p:ext uri="{BB962C8B-B14F-4D97-AF65-F5344CB8AC3E}">
        <p14:creationId xmlns:p14="http://schemas.microsoft.com/office/powerpoint/2010/main" val="485579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DEL20241113_9 </a:t>
            </a:r>
            <a:r>
              <a:rPr lang="fr-FR" sz="2000" b="1" i="0">
                <a:solidFill>
                  <a:schemeClr val="bg1"/>
                </a:solidFill>
                <a:effectLst/>
                <a:latin typeface="Source Sans Pro"/>
                <a:ea typeface="Source Sans Pro"/>
              </a:rPr>
              <a:t>FINANCES –</a:t>
            </a:r>
            <a:r>
              <a:rPr lang="fr-FR" sz="2000" b="1">
                <a:solidFill>
                  <a:schemeClr val="bg1"/>
                </a:solidFill>
                <a:latin typeface="Source Sans Pro"/>
                <a:ea typeface="Source Sans Pro"/>
              </a:rPr>
              <a:t> </a:t>
            </a:r>
            <a:r>
              <a:rPr lang="fr-FR" sz="2000" b="1" i="0">
                <a:solidFill>
                  <a:schemeClr val="bg1"/>
                </a:solidFill>
                <a:effectLst/>
                <a:latin typeface="Source Sans Pro"/>
                <a:ea typeface="Source Sans Pro"/>
              </a:rPr>
              <a:t>RESSOURCES –</a:t>
            </a:r>
            <a:r>
              <a:rPr lang="fr-FR" sz="2000" b="1">
                <a:solidFill>
                  <a:schemeClr val="bg1"/>
                </a:solidFill>
                <a:latin typeface="Source Sans Pro"/>
                <a:ea typeface="Source Sans Pro"/>
              </a:rPr>
              <a:t> Délibération portant création d’un emploi non permanent dans le cadre d’un contrat de projet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484699" y="182884"/>
            <a:ext cx="8091783" cy="66707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2000" b="0">
                <a:solidFill>
                  <a:schemeClr val="tx1"/>
                </a:solidFill>
                <a:latin typeface="Source Sans Pro"/>
                <a:ea typeface="Source Sans Pro"/>
                <a:cs typeface="Calibri"/>
              </a:rPr>
              <a:t>Il est proposé de recourir à un contrat de projet </a:t>
            </a:r>
            <a:r>
              <a:rPr lang="fr-FR" sz="2000">
                <a:solidFill>
                  <a:schemeClr val="tx1"/>
                </a:solidFill>
                <a:latin typeface="Source Sans Pro"/>
                <a:ea typeface="Source Sans Pro"/>
                <a:cs typeface="Calibri"/>
              </a:rPr>
              <a:t>dans le cadre </a:t>
            </a:r>
            <a:r>
              <a:rPr lang="fr-FR" sz="2000" b="0">
                <a:solidFill>
                  <a:schemeClr val="tx1"/>
                </a:solidFill>
                <a:latin typeface="Source Sans Pro"/>
                <a:ea typeface="Source Sans Pro"/>
                <a:cs typeface="Calibri"/>
              </a:rPr>
              <a:t>du recrutement d’un chargé de coopération </a:t>
            </a:r>
            <a:r>
              <a:rPr lang="fr-FR" sz="2000">
                <a:solidFill>
                  <a:schemeClr val="tx1"/>
                </a:solidFill>
                <a:latin typeface="Source Sans Pro"/>
                <a:ea typeface="Source Sans Pro"/>
                <a:cs typeface="Calibri"/>
              </a:rPr>
              <a:t>de la Convention Territoriale Globale sur le territoriale Eybens-Bresson-Poisat</a:t>
            </a:r>
            <a:r>
              <a:rPr lang="fr-FR" sz="2000" b="0">
                <a:solidFill>
                  <a:schemeClr val="tx1"/>
                </a:solidFill>
                <a:latin typeface="Source Sans Pro"/>
                <a:ea typeface="Source Sans Pro"/>
                <a:cs typeface="Calibri"/>
              </a:rPr>
              <a:t>. </a:t>
            </a:r>
            <a:endParaRPr lang="fr-FR" sz="2000">
              <a:solidFill>
                <a:schemeClr val="tx1"/>
              </a:solidFill>
              <a:latin typeface="Source Sans Pro"/>
            </a:endParaRPr>
          </a:p>
          <a:p>
            <a:endParaRPr lang="fr-FR" sz="2000"/>
          </a:p>
          <a:p>
            <a:pPr algn="just"/>
            <a:r>
              <a:rPr lang="fr-FR" sz="2000" b="0">
                <a:solidFill>
                  <a:schemeClr val="tx1"/>
                </a:solidFill>
                <a:latin typeface="Source Sans Pro"/>
                <a:ea typeface="Source Sans Pro"/>
                <a:cs typeface="Calibri"/>
              </a:rPr>
              <a:t>Les missions et activités du poste :</a:t>
            </a:r>
            <a:endParaRPr lang="fr-FR" sz="2000">
              <a:solidFill>
                <a:schemeClr val="tx1"/>
              </a:solidFill>
              <a:latin typeface="Source Sans Pro"/>
            </a:endParaRPr>
          </a:p>
          <a:p>
            <a:pPr marL="285750" indent="-285750" algn="just">
              <a:buFont typeface="Arial"/>
              <a:buChar char="•"/>
            </a:pPr>
            <a:r>
              <a:rPr lang="fr-FR" sz="2000">
                <a:solidFill>
                  <a:schemeClr val="tx1"/>
                </a:solidFill>
                <a:latin typeface="Source Sans Pro"/>
                <a:ea typeface="Source Sans Pro"/>
                <a:cs typeface="Calibri"/>
              </a:rPr>
              <a:t>articuler</a:t>
            </a:r>
            <a:r>
              <a:rPr lang="fr-FR" sz="2000" b="0">
                <a:solidFill>
                  <a:schemeClr val="tx1"/>
                </a:solidFill>
                <a:latin typeface="Source Sans Pro"/>
                <a:ea typeface="Source Sans Pro"/>
                <a:cs typeface="Calibri"/>
              </a:rPr>
              <a:t> les projets visant au maintien et au développement des services aux familles coconstruits et formalisés entre la Caisse d’Allocations Familiales et les collectivités dans le cadre de la Convention territoriale globale (CTG). </a:t>
            </a:r>
            <a:endParaRPr lang="fr-FR" sz="2000">
              <a:solidFill>
                <a:schemeClr val="tx1"/>
              </a:solidFill>
              <a:latin typeface="Source Sans Pro"/>
            </a:endParaRPr>
          </a:p>
          <a:p>
            <a:pPr marL="285750" indent="-285750" algn="just">
              <a:buFont typeface="Arial"/>
              <a:buChar char="•"/>
            </a:pPr>
            <a:r>
              <a:rPr lang="fr-FR" sz="2000">
                <a:solidFill>
                  <a:schemeClr val="tx1"/>
                </a:solidFill>
                <a:latin typeface="Source Sans Pro"/>
                <a:ea typeface="Source Sans Pro"/>
                <a:cs typeface="Calibri"/>
              </a:rPr>
              <a:t>œuvrer à la fluidité des relations </a:t>
            </a:r>
            <a:r>
              <a:rPr lang="fr-FR" sz="2000" b="0">
                <a:solidFill>
                  <a:schemeClr val="tx1"/>
                </a:solidFill>
                <a:latin typeface="Source Sans Pro"/>
                <a:ea typeface="Source Sans Pro"/>
                <a:cs typeface="Calibri"/>
              </a:rPr>
              <a:t>entre les différents partenaires dans le cadre du conventionnement CTG entre les communes d’Eybens, Bresson et Poisat. </a:t>
            </a:r>
            <a:endParaRPr lang="fr-FR" sz="2000">
              <a:solidFill>
                <a:schemeClr val="tx1"/>
              </a:solidFill>
              <a:latin typeface="Source Sans Pro"/>
            </a:endParaRPr>
          </a:p>
          <a:p>
            <a:pPr marL="285750" indent="-285750" algn="just">
              <a:buFont typeface="Arial"/>
              <a:buChar char="•"/>
            </a:pPr>
            <a:r>
              <a:rPr lang="fr-FR" sz="2000">
                <a:solidFill>
                  <a:schemeClr val="tx1"/>
                </a:solidFill>
                <a:latin typeface="Source Sans Pro"/>
                <a:ea typeface="Source Sans Pro"/>
                <a:cs typeface="Calibri"/>
              </a:rPr>
              <a:t>assurer le suivi des orientations stratégiques</a:t>
            </a:r>
            <a:r>
              <a:rPr lang="fr-FR" sz="2000" b="0">
                <a:solidFill>
                  <a:schemeClr val="tx1"/>
                </a:solidFill>
                <a:latin typeface="Source Sans Pro"/>
                <a:ea typeface="Source Sans Pro"/>
                <a:cs typeface="Calibri"/>
              </a:rPr>
              <a:t>, </a:t>
            </a:r>
            <a:r>
              <a:rPr lang="fr-FR" sz="2000">
                <a:solidFill>
                  <a:schemeClr val="tx1"/>
                </a:solidFill>
                <a:latin typeface="Source Sans Pro"/>
                <a:ea typeface="Source Sans Pro"/>
                <a:cs typeface="Calibri"/>
              </a:rPr>
              <a:t>participer au pilotage </a:t>
            </a:r>
            <a:r>
              <a:rPr lang="fr-FR" sz="2000" b="0">
                <a:solidFill>
                  <a:schemeClr val="tx1"/>
                </a:solidFill>
                <a:latin typeface="Source Sans Pro"/>
                <a:ea typeface="Source Sans Pro"/>
                <a:cs typeface="Calibri"/>
              </a:rPr>
              <a:t>du dispositif en coordonnant différents projets, et </a:t>
            </a:r>
            <a:r>
              <a:rPr lang="fr-FR" sz="2000">
                <a:solidFill>
                  <a:schemeClr val="tx1"/>
                </a:solidFill>
                <a:latin typeface="Source Sans Pro"/>
                <a:ea typeface="Source Sans Pro"/>
                <a:cs typeface="Calibri"/>
              </a:rPr>
              <a:t>accompagner l’innovation sociale</a:t>
            </a:r>
            <a:r>
              <a:rPr lang="fr-FR" sz="2000" b="0">
                <a:solidFill>
                  <a:schemeClr val="tx1"/>
                </a:solidFill>
                <a:latin typeface="Source Sans Pro"/>
                <a:ea typeface="Source Sans Pro"/>
                <a:cs typeface="Calibri"/>
              </a:rPr>
              <a:t> en proposant un appui méthodologique aux actions innovantes se déployant sur le territoire. </a:t>
            </a:r>
            <a:endParaRPr lang="fr-FR" sz="2000">
              <a:solidFill>
                <a:schemeClr val="tx1"/>
              </a:solidFill>
              <a:latin typeface="Source Sans Pro"/>
            </a:endParaRPr>
          </a:p>
          <a:p>
            <a:pPr marL="285750" indent="-285750" algn="just">
              <a:buFont typeface="Arial"/>
              <a:buChar char="•"/>
            </a:pPr>
            <a:endParaRPr lang="fr-FR" sz="2000" b="0">
              <a:solidFill>
                <a:schemeClr val="tx1"/>
              </a:solidFill>
              <a:latin typeface="Source Sans Pro"/>
              <a:ea typeface="Source Sans Pro"/>
              <a:cs typeface="Calibri"/>
            </a:endParaRPr>
          </a:p>
          <a:p>
            <a:pPr algn="just"/>
            <a:r>
              <a:rPr lang="fr-FR" sz="2000" b="0">
                <a:solidFill>
                  <a:schemeClr val="tx1"/>
                </a:solidFill>
                <a:latin typeface="Source Sans Pro"/>
                <a:ea typeface="Source Sans Pro"/>
                <a:cs typeface="Calibri"/>
              </a:rPr>
              <a:t>L’échéance du contrat de projet  est liée à la durée de la CTG .</a:t>
            </a:r>
            <a:endParaRPr lang="fr-FR" sz="2000">
              <a:solidFill>
                <a:schemeClr val="tx1"/>
              </a:solidFill>
              <a:latin typeface="Source Sans Pro"/>
            </a:endParaRPr>
          </a:p>
          <a:p>
            <a:pPr algn="just"/>
            <a:r>
              <a:rPr lang="fr-FR" sz="2000" b="0">
                <a:solidFill>
                  <a:schemeClr val="tx1"/>
                </a:solidFill>
                <a:latin typeface="Source Sans Pro"/>
                <a:ea typeface="Source Sans Pro"/>
                <a:cs typeface="Calibri"/>
              </a:rPr>
              <a:t>Ce contrat est financé par les communes partenaires  et la CAF</a:t>
            </a:r>
            <a:endParaRPr lang="fr-FR" sz="2000">
              <a:solidFill>
                <a:schemeClr val="tx1"/>
              </a:solidFill>
              <a:latin typeface="Source Sans Pro"/>
            </a:endParaRPr>
          </a:p>
          <a:p>
            <a:endParaRPr lang="fr-FR" sz="2000" b="0">
              <a:solidFill>
                <a:schemeClr val="tx1"/>
              </a:solidFill>
            </a:endParaRPr>
          </a:p>
        </p:txBody>
      </p:sp>
    </p:spTree>
    <p:extLst>
      <p:ext uri="{BB962C8B-B14F-4D97-AF65-F5344CB8AC3E}">
        <p14:creationId xmlns:p14="http://schemas.microsoft.com/office/powerpoint/2010/main" val="643031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67831" y="169879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DEL20241113_10 </a:t>
            </a:r>
            <a:r>
              <a:rPr lang="fr-FR" sz="2000" b="1" i="0">
                <a:solidFill>
                  <a:schemeClr val="bg1"/>
                </a:solidFill>
                <a:effectLst/>
                <a:latin typeface="Source Sans Pro"/>
                <a:ea typeface="Source Sans Pro"/>
              </a:rPr>
              <a:t>FINANCES –</a:t>
            </a:r>
            <a:r>
              <a:rPr lang="fr-FR" sz="2000" b="1">
                <a:solidFill>
                  <a:schemeClr val="bg1"/>
                </a:solidFill>
                <a:latin typeface="Source Sans Pro"/>
                <a:ea typeface="Source Sans Pro"/>
              </a:rPr>
              <a:t> </a:t>
            </a:r>
            <a:r>
              <a:rPr lang="fr-FR" sz="2000" b="1" i="0">
                <a:solidFill>
                  <a:schemeClr val="bg1"/>
                </a:solidFill>
                <a:effectLst/>
                <a:latin typeface="Source Sans Pro"/>
                <a:ea typeface="Source Sans Pro"/>
              </a:rPr>
              <a:t>RESSOURCES –</a:t>
            </a:r>
            <a:r>
              <a:rPr lang="fr-FR" sz="2000" b="1">
                <a:solidFill>
                  <a:schemeClr val="bg1"/>
                </a:solidFill>
                <a:latin typeface="Source Sans Pro"/>
                <a:ea typeface="Source Sans Pro"/>
              </a:rPr>
              <a:t> Adhésion à la convention de participation proposée par le CDG38 – Protection sociale complémentaire Prévoyance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061367" y="2967"/>
            <a:ext cx="9128948" cy="684005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pPr algn="just"/>
            <a:r>
              <a:rPr lang="fr-FR" sz="1900" b="0">
                <a:solidFill>
                  <a:schemeClr val="tx1"/>
                </a:solidFill>
                <a:latin typeface="Source Sans Pro"/>
                <a:ea typeface="Source Sans Pro"/>
                <a:cs typeface="Calibri"/>
              </a:rPr>
              <a:t>La protection sociale complémentaire  permet aux agents territoriaux de se couvrir en cas de maladie ou d’accident.</a:t>
            </a:r>
            <a:endParaRPr lang="fr-FR" sz="1900">
              <a:solidFill>
                <a:schemeClr val="tx1"/>
              </a:solidFill>
              <a:latin typeface="Source Sans Pro"/>
            </a:endParaRPr>
          </a:p>
          <a:p>
            <a:pPr algn="just"/>
            <a:r>
              <a:rPr lang="fr-FR" sz="1900" b="0">
                <a:solidFill>
                  <a:schemeClr val="tx1"/>
                </a:solidFill>
                <a:latin typeface="Source Sans Pro"/>
                <a:ea typeface="Source Sans Pro"/>
                <a:cs typeface="Calibri"/>
              </a:rPr>
              <a:t> L’ordonnance relative à la protection sociale complémentaire dans la fonction publique,  prévoit </a:t>
            </a:r>
            <a:r>
              <a:rPr lang="fr-FR" sz="1900" i="1">
                <a:solidFill>
                  <a:schemeClr val="tx1"/>
                </a:solidFill>
                <a:latin typeface="Source Sans Pro"/>
                <a:ea typeface="Source Sans Pro"/>
                <a:cs typeface="Calibri"/>
              </a:rPr>
              <a:t>une obligation de participation minimale</a:t>
            </a:r>
            <a:r>
              <a:rPr lang="fr-FR" sz="1900" b="0">
                <a:solidFill>
                  <a:schemeClr val="tx1"/>
                </a:solidFill>
                <a:latin typeface="Source Sans Pro"/>
                <a:ea typeface="Source Sans Pro"/>
                <a:cs typeface="Calibri"/>
              </a:rPr>
              <a:t> prise en charge des employeurs territoriaux,/</a:t>
            </a:r>
            <a:endParaRPr lang="fr-FR" sz="1900">
              <a:solidFill>
                <a:schemeClr val="tx1"/>
              </a:solidFill>
              <a:latin typeface="Source Sans Pro"/>
            </a:endParaRPr>
          </a:p>
          <a:p>
            <a:pPr algn="just"/>
            <a:r>
              <a:rPr lang="fr-FR" sz="1900" b="0">
                <a:solidFill>
                  <a:schemeClr val="tx1"/>
                </a:solidFill>
                <a:latin typeface="Source Sans Pro"/>
                <a:ea typeface="Source Sans Pro"/>
                <a:cs typeface="Calibri"/>
              </a:rPr>
              <a:t>• en prévoyance, au plus tard le 1er janvier 2025, soit 7 € minimum par mois et par agent ;</a:t>
            </a:r>
            <a:endParaRPr lang="fr-FR" sz="1900">
              <a:solidFill>
                <a:schemeClr val="tx1"/>
              </a:solidFill>
              <a:latin typeface="Source Sans Pro"/>
            </a:endParaRPr>
          </a:p>
          <a:p>
            <a:pPr algn="just"/>
            <a:r>
              <a:rPr lang="fr-FR" sz="1900" b="0">
                <a:solidFill>
                  <a:schemeClr val="tx1"/>
                </a:solidFill>
                <a:latin typeface="Source Sans Pro"/>
                <a:ea typeface="Source Sans Pro"/>
                <a:cs typeface="Calibri"/>
              </a:rPr>
              <a:t>• en santé, au plus tard au 1er janvier 2026, soit 15 € minimum par mois et par agent.</a:t>
            </a:r>
            <a:endParaRPr lang="fr-FR" sz="1900">
              <a:solidFill>
                <a:schemeClr val="tx1"/>
              </a:solidFill>
              <a:latin typeface="Source Sans Pro"/>
            </a:endParaRPr>
          </a:p>
          <a:p>
            <a:pPr algn="just"/>
            <a:endParaRPr lang="fr-FR" sz="1900" b="0">
              <a:solidFill>
                <a:schemeClr val="tx1"/>
              </a:solidFill>
              <a:latin typeface="Source Sans Pro"/>
              <a:ea typeface="Source Sans Pro"/>
              <a:cs typeface="Calibri"/>
            </a:endParaRPr>
          </a:p>
          <a:p>
            <a:pPr algn="just"/>
            <a:r>
              <a:rPr lang="fr-FR" sz="1900" b="0">
                <a:solidFill>
                  <a:schemeClr val="tx1"/>
                </a:solidFill>
                <a:latin typeface="Source Sans Pro"/>
                <a:ea typeface="Source Sans Pro"/>
                <a:cs typeface="Calibri"/>
              </a:rPr>
              <a:t>Dans le cadre de sa politique sociale auprès des agents , la commune d’Eybens répond déjà à ces exigences de participation pour 2025</a:t>
            </a:r>
            <a:endParaRPr lang="fr-FR" sz="1900">
              <a:solidFill>
                <a:schemeClr val="tx1"/>
              </a:solidFill>
              <a:latin typeface="Source Sans Pro"/>
            </a:endParaRPr>
          </a:p>
          <a:p>
            <a:pPr algn="just"/>
            <a:endParaRPr lang="fr-FR" sz="1900"/>
          </a:p>
          <a:p>
            <a:pPr algn="just"/>
            <a:r>
              <a:rPr lang="fr-FR" sz="1900" b="0">
                <a:solidFill>
                  <a:schemeClr val="tx1"/>
                </a:solidFill>
                <a:latin typeface="Source Sans Pro"/>
                <a:ea typeface="Source Sans Pro"/>
                <a:cs typeface="Calibri"/>
              </a:rPr>
              <a:t>La convention de participation prévoyance conclue à effet du 1</a:t>
            </a:r>
            <a:r>
              <a:rPr lang="fr-FR" sz="1900" b="0" baseline="30000">
                <a:solidFill>
                  <a:schemeClr val="tx1"/>
                </a:solidFill>
                <a:latin typeface="Source Sans Pro"/>
                <a:ea typeface="Source Sans Pro"/>
                <a:cs typeface="Calibri"/>
              </a:rPr>
              <a:t>er</a:t>
            </a:r>
            <a:r>
              <a:rPr lang="fr-FR" sz="1900" b="0">
                <a:solidFill>
                  <a:schemeClr val="tx1"/>
                </a:solidFill>
                <a:latin typeface="Source Sans Pro"/>
                <a:ea typeface="Source Sans Pro"/>
                <a:cs typeface="Calibri"/>
              </a:rPr>
              <a:t> janvier 2020 entre le CDG38 et l’IPSEC se termine le 31 décembre 2024.  </a:t>
            </a:r>
            <a:endParaRPr lang="fr-FR" sz="1900">
              <a:solidFill>
                <a:schemeClr val="tx1"/>
              </a:solidFill>
              <a:latin typeface="Source Sans Pro"/>
            </a:endParaRPr>
          </a:p>
          <a:p>
            <a:pPr algn="just"/>
            <a:r>
              <a:rPr lang="fr-FR" sz="1900" b="0">
                <a:solidFill>
                  <a:schemeClr val="tx1"/>
                </a:solidFill>
                <a:latin typeface="Source Sans Pro"/>
                <a:ea typeface="Source Sans Pro"/>
                <a:cs typeface="Calibri"/>
              </a:rPr>
              <a:t>Le centre de Gestion de l’Isère a lancé au printemps 2024</a:t>
            </a:r>
            <a:r>
              <a:rPr lang="fr-FR" sz="1900">
                <a:solidFill>
                  <a:schemeClr val="tx1"/>
                </a:solidFill>
                <a:latin typeface="Source Sans Pro"/>
                <a:ea typeface="Source Sans Pro"/>
                <a:cs typeface="Calibri"/>
              </a:rPr>
              <a:t>,</a:t>
            </a:r>
            <a:r>
              <a:rPr lang="fr-FR" sz="1900" b="0">
                <a:solidFill>
                  <a:schemeClr val="tx1"/>
                </a:solidFill>
                <a:latin typeface="Source Sans Pro"/>
                <a:ea typeface="Source Sans Pro"/>
                <a:cs typeface="Calibri"/>
              </a:rPr>
              <a:t> une consultation pour sélectionner un organisme  avec participation financière de la collectivité de minimum 7€ et   notamment les garanties  minimales  incapacité de travail et invalidité ,</a:t>
            </a:r>
            <a:endParaRPr lang="fr-FR" sz="1900" b="0">
              <a:solidFill>
                <a:schemeClr val="tx1"/>
              </a:solidFill>
              <a:latin typeface="Source Sans Pro"/>
              <a:cs typeface="Calibri"/>
            </a:endParaRPr>
          </a:p>
          <a:p>
            <a:pPr algn="just"/>
            <a:endParaRPr lang="fr-FR" sz="1900" b="0">
              <a:solidFill>
                <a:schemeClr val="tx1"/>
              </a:solidFill>
              <a:latin typeface="Source Sans Pro"/>
              <a:ea typeface="Source Sans Pro"/>
              <a:cs typeface="Calibri"/>
            </a:endParaRPr>
          </a:p>
          <a:p>
            <a:pPr algn="just"/>
            <a:r>
              <a:rPr lang="fr-FR" sz="1900" b="0">
                <a:solidFill>
                  <a:schemeClr val="tx1"/>
                </a:solidFill>
                <a:latin typeface="Source Sans Pro"/>
                <a:ea typeface="Source Sans Pro"/>
                <a:cs typeface="Calibri"/>
              </a:rPr>
              <a:t>Le surcout  suite à cette consultation est estimé à 7 000 € en année pleine,</a:t>
            </a:r>
            <a:endParaRPr lang="fr-FR" sz="1900">
              <a:solidFill>
                <a:schemeClr val="tx1"/>
              </a:solidFill>
              <a:latin typeface="Source Sans Pro"/>
            </a:endParaRPr>
          </a:p>
          <a:p>
            <a:pPr algn="just"/>
            <a:endParaRPr lang="fr-FR" sz="1900" b="0">
              <a:solidFill>
                <a:schemeClr val="tx1"/>
              </a:solidFill>
              <a:latin typeface="Source Sans Pro"/>
              <a:ea typeface="Source Sans Pro"/>
              <a:cs typeface="Calibri"/>
            </a:endParaRPr>
          </a:p>
          <a:p>
            <a:pPr algn="just"/>
            <a:r>
              <a:rPr lang="fr-FR" sz="1900" b="0">
                <a:solidFill>
                  <a:schemeClr val="tx1"/>
                </a:solidFill>
                <a:latin typeface="Source Sans Pro"/>
                <a:ea typeface="Source Sans Pro"/>
                <a:cs typeface="Calibri"/>
              </a:rPr>
              <a:t>Il est proposé d’adhérer à la convention de participation à </a:t>
            </a:r>
            <a:r>
              <a:rPr lang="fr-FR" sz="1900">
                <a:solidFill>
                  <a:schemeClr val="tx1"/>
                </a:solidFill>
                <a:latin typeface="Source Sans Pro"/>
                <a:ea typeface="Source Sans Pro"/>
                <a:cs typeface="Calibri"/>
              </a:rPr>
              <a:t>compter du 1</a:t>
            </a:r>
            <a:r>
              <a:rPr lang="fr-FR" sz="1900" baseline="30000">
                <a:solidFill>
                  <a:schemeClr val="tx1"/>
                </a:solidFill>
                <a:latin typeface="Source Sans Pro"/>
                <a:ea typeface="Source Sans Pro"/>
                <a:cs typeface="Calibri"/>
              </a:rPr>
              <a:t>er</a:t>
            </a:r>
            <a:r>
              <a:rPr lang="fr-FR" sz="1900">
                <a:solidFill>
                  <a:schemeClr val="tx1"/>
                </a:solidFill>
                <a:latin typeface="Source Sans Pro"/>
                <a:ea typeface="Source Sans Pro"/>
                <a:cs typeface="Calibri"/>
              </a:rPr>
              <a:t> janvier 2025 </a:t>
            </a:r>
            <a:r>
              <a:rPr lang="fr-FR" sz="1900" b="0">
                <a:solidFill>
                  <a:schemeClr val="tx1"/>
                </a:solidFill>
                <a:latin typeface="Source Sans Pro"/>
                <a:ea typeface="Source Sans Pro"/>
                <a:cs typeface="Calibri"/>
              </a:rPr>
              <a:t>dans le domaine de la prévoyance que le Centre de gestion de l’Isère a conclu avec le groupement </a:t>
            </a:r>
            <a:r>
              <a:rPr lang="fr-FR" sz="1900">
                <a:solidFill>
                  <a:schemeClr val="tx1"/>
                </a:solidFill>
                <a:latin typeface="Source Sans Pro"/>
                <a:ea typeface="Source Sans Pro"/>
                <a:cs typeface="Calibri"/>
              </a:rPr>
              <a:t>COLLECTEAM/ALLIANZ VIE  </a:t>
            </a:r>
            <a:endParaRPr lang="fr-FR" sz="1900">
              <a:solidFill>
                <a:schemeClr val="tx1"/>
              </a:solidFill>
              <a:latin typeface="Source Sans Pro"/>
            </a:endParaRPr>
          </a:p>
          <a:p>
            <a:endParaRPr lang="fr-FR" sz="3000" b="0">
              <a:solidFill>
                <a:schemeClr val="tx1"/>
              </a:solidFill>
            </a:endParaRPr>
          </a:p>
        </p:txBody>
      </p:sp>
    </p:spTree>
    <p:extLst>
      <p:ext uri="{BB962C8B-B14F-4D97-AF65-F5344CB8AC3E}">
        <p14:creationId xmlns:p14="http://schemas.microsoft.com/office/powerpoint/2010/main" val="724532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DEL20241113_11 </a:t>
            </a:r>
            <a:r>
              <a:rPr lang="fr-FR" sz="2000" b="1" i="0">
                <a:solidFill>
                  <a:schemeClr val="bg1"/>
                </a:solidFill>
                <a:effectLst/>
                <a:latin typeface="Source Sans Pro"/>
                <a:ea typeface="Source Sans Pro"/>
              </a:rPr>
              <a:t>FINANCES –</a:t>
            </a:r>
            <a:r>
              <a:rPr lang="fr-FR" sz="2000" b="1">
                <a:solidFill>
                  <a:schemeClr val="bg1"/>
                </a:solidFill>
                <a:latin typeface="Source Sans Pro"/>
                <a:ea typeface="Source Sans Pro"/>
              </a:rPr>
              <a:t> </a:t>
            </a:r>
            <a:r>
              <a:rPr lang="fr-FR" sz="2000" b="1" i="0">
                <a:solidFill>
                  <a:schemeClr val="bg1"/>
                </a:solidFill>
                <a:effectLst/>
                <a:latin typeface="Source Sans Pro"/>
                <a:ea typeface="Source Sans Pro"/>
              </a:rPr>
              <a:t>RESSOURCES –</a:t>
            </a:r>
            <a:r>
              <a:rPr lang="fr-FR" sz="2000" b="1">
                <a:solidFill>
                  <a:schemeClr val="bg1"/>
                </a:solidFill>
                <a:latin typeface="Source Sans Pro"/>
                <a:ea typeface="Source Sans Pro"/>
              </a:rPr>
              <a:t> Prise en charge des frais de mission – Congrès des Maires de France du 19 au 21 novembre 2024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198949" y="151134"/>
            <a:ext cx="8377533" cy="67024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pPr algn="just"/>
            <a:r>
              <a:rPr lang="fr-FR" sz="2000" b="0">
                <a:solidFill>
                  <a:schemeClr val="tx1"/>
                </a:solidFill>
                <a:latin typeface="Source Sans Pro"/>
                <a:ea typeface="Source Sans Pro"/>
                <a:cs typeface="Calibri"/>
              </a:rPr>
              <a:t>L’Association des Maires de France  organise, du 19 au 21 novembre 2024, le 106e Congrès des maires et présidents d’intercommunalité de France.</a:t>
            </a:r>
            <a:endParaRPr lang="fr-FR" sz="2000">
              <a:solidFill>
                <a:schemeClr val="tx1"/>
              </a:solidFill>
              <a:latin typeface="Source Sans Pro"/>
            </a:endParaRPr>
          </a:p>
          <a:p>
            <a:pPr algn="just"/>
            <a:endParaRPr lang="fr-FR" sz="2000" b="0">
              <a:solidFill>
                <a:schemeClr val="tx1"/>
              </a:solidFill>
              <a:latin typeface="Source Sans Pro"/>
              <a:ea typeface="Source Sans Pro"/>
              <a:cs typeface="Calibri"/>
            </a:endParaRPr>
          </a:p>
          <a:p>
            <a:pPr algn="just"/>
            <a:r>
              <a:rPr lang="fr-FR" sz="2000" b="0">
                <a:solidFill>
                  <a:schemeClr val="tx1"/>
                </a:solidFill>
                <a:latin typeface="Source Sans Pro"/>
                <a:ea typeface="Source Sans Pro"/>
                <a:cs typeface="Calibri"/>
              </a:rPr>
              <a:t>M. le Maire et son adjointe Julie Montagnier participeront prochainement à ce congrès à Paris.</a:t>
            </a:r>
            <a:endParaRPr lang="fr-FR" sz="2000">
              <a:solidFill>
                <a:schemeClr val="tx1"/>
              </a:solidFill>
              <a:latin typeface="Source Sans Pro"/>
            </a:endParaRPr>
          </a:p>
          <a:p>
            <a:pPr algn="just"/>
            <a:endParaRPr lang="fr-FR" sz="2000"/>
          </a:p>
          <a:p>
            <a:pPr algn="just"/>
            <a:r>
              <a:rPr lang="fr-FR" sz="2000" b="0">
                <a:solidFill>
                  <a:schemeClr val="tx1"/>
                </a:solidFill>
                <a:latin typeface="Source Sans Pro"/>
                <a:ea typeface="Source Sans Pro"/>
                <a:cs typeface="Calibri"/>
              </a:rPr>
              <a:t>La prise en charge de ces frais de déplacement restera conforme aux montants votés lors du Conseil municipal du 21 mars 2019– délibération n°5.</a:t>
            </a:r>
            <a:endParaRPr lang="fr-FR" sz="2000">
              <a:solidFill>
                <a:schemeClr val="tx1"/>
              </a:solidFill>
              <a:latin typeface="Source Sans Pro"/>
            </a:endParaRPr>
          </a:p>
          <a:p>
            <a:endParaRPr lang="fr-FR"/>
          </a:p>
        </p:txBody>
      </p:sp>
    </p:spTree>
    <p:extLst>
      <p:ext uri="{BB962C8B-B14F-4D97-AF65-F5344CB8AC3E}">
        <p14:creationId xmlns:p14="http://schemas.microsoft.com/office/powerpoint/2010/main" val="1449530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DEL20241113_12 EDUCATION, SPORT ET CULTURE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Interventions d’associations eybinoises lors du raid multisports le 22 septembre 2024</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331141" y="307088"/>
            <a:ext cx="8532888" cy="5729001"/>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La commune d’Eybens a organisé le dimanche 22/09/2024 la 3ème édition du raid multisports d’Eybens avec le service des sports et des associations de la commune.</a:t>
            </a: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Sur les deux parcours découverte et loisir : les participants ont pu pratiquer de l’escalade, du vélo, des activités de renforcement musculaire, du tir à l’arc, du handball, de la course d’orientation ou encore du taekwondo.</a:t>
            </a:r>
            <a:endParaRPr lang="fr-FR">
              <a:solidFill>
                <a:schemeClr val="tx1"/>
              </a:solidFill>
            </a:endParaRPr>
          </a:p>
          <a:p>
            <a:endParaRPr lang="fr-FR" sz="3000" b="0">
              <a:solidFill>
                <a:schemeClr val="tx1"/>
              </a:solidFill>
            </a:endParaRPr>
          </a:p>
          <a:p>
            <a:r>
              <a:rPr lang="fr-FR" sz="3000" b="0">
                <a:solidFill>
                  <a:schemeClr val="tx1"/>
                </a:solidFill>
                <a:latin typeface="Source Sans Pro"/>
                <a:ea typeface="Source Sans Pro"/>
              </a:rPr>
              <a:t>Ce projet collectif poursuit les objectifs suivants :</a:t>
            </a:r>
            <a:endParaRPr lang="fr-FR">
              <a:solidFill>
                <a:schemeClr val="tx1"/>
              </a:solidFill>
              <a:latin typeface="Source Sans Pro"/>
              <a:ea typeface="Source Sans Pro"/>
            </a:endParaRPr>
          </a:p>
          <a:p>
            <a:r>
              <a:rPr lang="fr-FR" sz="3000" b="0">
                <a:solidFill>
                  <a:schemeClr val="tx1"/>
                </a:solidFill>
              </a:rPr>
              <a:t>- Promouvoir l’activité physique pour tous et notamment auprès des Eybinois dans un but de santé et</a:t>
            </a:r>
            <a:endParaRPr lang="fr-FR"/>
          </a:p>
          <a:p>
            <a:r>
              <a:rPr lang="fr-FR" sz="3000" b="0">
                <a:solidFill>
                  <a:schemeClr val="tx1"/>
                </a:solidFill>
                <a:latin typeface="Source Sans Pro"/>
                <a:ea typeface="Source Sans Pro"/>
              </a:rPr>
              <a:t>de loisir ;</a:t>
            </a:r>
            <a:endParaRPr lang="fr-FR">
              <a:solidFill>
                <a:schemeClr val="tx1"/>
              </a:solidFill>
              <a:latin typeface="Source Sans Pro"/>
              <a:ea typeface="Source Sans Pro"/>
            </a:endParaRPr>
          </a:p>
          <a:p>
            <a:r>
              <a:rPr lang="fr-FR" sz="3000" b="0">
                <a:solidFill>
                  <a:schemeClr val="tx1"/>
                </a:solidFill>
                <a:latin typeface="Source Sans Pro"/>
                <a:ea typeface="Source Sans Pro"/>
              </a:rPr>
              <a:t>- Fédérer le tissu associatif autour d’un projet commun ;</a:t>
            </a:r>
            <a:endParaRPr lang="fr-FR">
              <a:solidFill>
                <a:schemeClr val="tx1"/>
              </a:solidFill>
              <a:latin typeface="Source Sans Pro"/>
              <a:ea typeface="Source Sans Pro"/>
            </a:endParaRPr>
          </a:p>
          <a:p>
            <a:r>
              <a:rPr lang="fr-FR" sz="3000" b="0">
                <a:solidFill>
                  <a:schemeClr val="tx1"/>
                </a:solidFill>
              </a:rPr>
              <a:t>- Valoriser les espaces naturels de la commune et les faire redécouvrir aux habitants.</a:t>
            </a:r>
          </a:p>
          <a:p>
            <a:endParaRPr lang="fr-FR" sz="3000" b="0">
              <a:solidFill>
                <a:schemeClr val="tx1"/>
              </a:solidFill>
            </a:endParaRPr>
          </a:p>
          <a:p>
            <a:r>
              <a:rPr lang="fr-FR" sz="3000" b="0">
                <a:solidFill>
                  <a:schemeClr val="tx1"/>
                </a:solidFill>
                <a:latin typeface="Source Sans Pro"/>
                <a:ea typeface="Source Sans Pro"/>
              </a:rPr>
              <a:t>Il est proposé au conseil municipal de verser une subvention de 300 €, soit un budget total de 1 800 € à chacune des 6 associations suivantes :</a:t>
            </a:r>
            <a:endParaRPr lang="fr-FR">
              <a:solidFill>
                <a:schemeClr val="tx1"/>
              </a:solidFill>
              <a:latin typeface="Source Sans Pro"/>
              <a:ea typeface="Source Sans Pro"/>
            </a:endParaRPr>
          </a:p>
          <a:p>
            <a:r>
              <a:rPr lang="fr-FR" sz="3000" b="0">
                <a:solidFill>
                  <a:schemeClr val="tx1"/>
                </a:solidFill>
                <a:latin typeface="Source Sans Pro"/>
                <a:ea typeface="Source Sans Pro"/>
              </a:rPr>
              <a:t>- </a:t>
            </a:r>
            <a:r>
              <a:rPr lang="fr-FR" sz="3000" b="0" err="1">
                <a:solidFill>
                  <a:schemeClr val="tx1"/>
                </a:solidFill>
                <a:latin typeface="Source Sans Pro"/>
                <a:ea typeface="Source Sans Pro"/>
              </a:rPr>
              <a:t>Athlétic</a:t>
            </a:r>
            <a:r>
              <a:rPr lang="fr-FR" sz="3000" b="0">
                <a:solidFill>
                  <a:schemeClr val="tx1"/>
                </a:solidFill>
                <a:latin typeface="Source Sans Pro"/>
                <a:ea typeface="Source Sans Pro"/>
              </a:rPr>
              <a:t> Club Eybens</a:t>
            </a:r>
            <a:endParaRPr lang="fr-FR">
              <a:solidFill>
                <a:schemeClr val="tx1"/>
              </a:solidFill>
              <a:latin typeface="Source Sans Pro"/>
              <a:ea typeface="Source Sans Pro"/>
            </a:endParaRPr>
          </a:p>
          <a:p>
            <a:r>
              <a:rPr lang="fr-FR" sz="3000" b="0">
                <a:solidFill>
                  <a:schemeClr val="tx1"/>
                </a:solidFill>
                <a:latin typeface="Source Sans Pro"/>
                <a:ea typeface="Source Sans Pro"/>
              </a:rPr>
              <a:t>- Les Archers du Château</a:t>
            </a:r>
            <a:endParaRPr lang="fr-FR">
              <a:solidFill>
                <a:schemeClr val="tx1"/>
              </a:solidFill>
              <a:latin typeface="Source Sans Pro"/>
              <a:ea typeface="Source Sans Pro"/>
            </a:endParaRPr>
          </a:p>
          <a:p>
            <a:r>
              <a:rPr lang="fr-FR" sz="3000" b="0">
                <a:solidFill>
                  <a:schemeClr val="tx1"/>
                </a:solidFill>
                <a:latin typeface="Source Sans Pro"/>
                <a:ea typeface="Source Sans Pro"/>
              </a:rPr>
              <a:t>- Handball Club Échirolles Eybens</a:t>
            </a:r>
            <a:endParaRPr lang="fr-FR">
              <a:solidFill>
                <a:schemeClr val="tx1"/>
              </a:solidFill>
              <a:latin typeface="Source Sans Pro"/>
              <a:ea typeface="Source Sans Pro"/>
            </a:endParaRPr>
          </a:p>
          <a:p>
            <a:r>
              <a:rPr lang="fr-FR" sz="3000" b="0">
                <a:solidFill>
                  <a:schemeClr val="tx1"/>
                </a:solidFill>
                <a:latin typeface="Source Sans Pro"/>
                <a:ea typeface="Source Sans Pro"/>
              </a:rPr>
              <a:t>- Taekwondo Eybens</a:t>
            </a:r>
            <a:endParaRPr lang="fr-FR">
              <a:solidFill>
                <a:schemeClr val="tx1"/>
              </a:solidFill>
              <a:latin typeface="Source Sans Pro"/>
              <a:ea typeface="Source Sans Pro"/>
            </a:endParaRPr>
          </a:p>
          <a:p>
            <a:r>
              <a:rPr lang="fr-FR" sz="3000" b="0">
                <a:solidFill>
                  <a:schemeClr val="tx1"/>
                </a:solidFill>
                <a:latin typeface="Source Sans Pro"/>
                <a:ea typeface="Source Sans Pro"/>
              </a:rPr>
              <a:t>- Eybens Escalade</a:t>
            </a:r>
            <a:endParaRPr lang="fr-FR">
              <a:solidFill>
                <a:schemeClr val="tx1"/>
              </a:solidFill>
              <a:latin typeface="Source Sans Pro"/>
              <a:ea typeface="Source Sans Pro"/>
            </a:endParaRPr>
          </a:p>
          <a:p>
            <a:r>
              <a:rPr lang="fr-FR" sz="3000" b="0">
                <a:solidFill>
                  <a:schemeClr val="tx1"/>
                </a:solidFill>
                <a:latin typeface="Source Sans Pro"/>
                <a:ea typeface="Source Sans Pro"/>
              </a:rPr>
              <a:t>- GMC 38</a:t>
            </a:r>
            <a:endParaRPr lang="fr-FR">
              <a:solidFill>
                <a:schemeClr val="tx1"/>
              </a:solidFill>
              <a:latin typeface="Source Sans Pro"/>
              <a:ea typeface="Source Sans Pro"/>
            </a:endParaRPr>
          </a:p>
        </p:txBody>
      </p:sp>
    </p:spTree>
    <p:extLst>
      <p:ext uri="{BB962C8B-B14F-4D97-AF65-F5344CB8AC3E}">
        <p14:creationId xmlns:p14="http://schemas.microsoft.com/office/powerpoint/2010/main" val="1175984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DEL20241113_13 EDUCATION, SPORT ET CULTURE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Projet de formation d’un entraîneur du Judo Club d’Eybens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230499" y="292711"/>
            <a:ext cx="8461001" cy="6002171"/>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Le Judo Club d’Eybens conduit un projet sportif avec comme finalité principale la pratique du judo au plus grand nombre et de la façon la mieux encadrée possible. Ainsi, la formation constitue un axe important de sa politique afin de permettre aux pratiquants de progresser, de prendre du plaisir lors des entrainements et de s’engager dans une pratique sportive à long terme.</a:t>
            </a:r>
            <a:endParaRPr lang="fr-FR">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Un jeune ceinture noire du club, adhérant depuis plus de 12 ans, souhaite passer son certificat de Qualification Professionnel mention Arts Martiaux et prendra en charge des cours de </a:t>
            </a:r>
            <a:r>
              <a:rPr lang="fr-FR" sz="3000" b="0" err="1">
                <a:solidFill>
                  <a:schemeClr val="tx1"/>
                </a:solidFill>
                <a:latin typeface="Source Sans Pro"/>
                <a:ea typeface="Source Sans Pro"/>
              </a:rPr>
              <a:t>Taiso</a:t>
            </a:r>
            <a:r>
              <a:rPr lang="fr-FR" sz="3000" b="0">
                <a:solidFill>
                  <a:schemeClr val="tx1"/>
                </a:solidFill>
                <a:latin typeface="Source Sans Pro"/>
                <a:ea typeface="Source Sans Pro"/>
              </a:rPr>
              <a:t> dont l’objectif est de promouvoir la santé par le sport en s’adressant à un public sédentaire. Le coût de formation de 1 900 € avec une prise en charge par le judo club d’Eybens de 1 800 € et de 100 € par le stagiaire. Il est proposé que la ville finance 50% du montant engagé par</a:t>
            </a:r>
            <a:endParaRPr lang="fr-FR">
              <a:solidFill>
                <a:schemeClr val="tx1"/>
              </a:solidFill>
            </a:endParaRPr>
          </a:p>
          <a:p>
            <a:r>
              <a:rPr lang="fr-FR" sz="3000" b="0">
                <a:solidFill>
                  <a:schemeClr val="tx1"/>
                </a:solidFill>
                <a:latin typeface="Source Sans Pro"/>
                <a:ea typeface="Source Sans Pro"/>
              </a:rPr>
              <a:t>le club.</a:t>
            </a:r>
            <a:endParaRPr lang="fr-FR">
              <a:solidFill>
                <a:schemeClr val="tx1"/>
              </a:solidFill>
            </a:endParaRPr>
          </a:p>
          <a:p>
            <a:r>
              <a:rPr lang="fr-FR" sz="3000" b="0">
                <a:solidFill>
                  <a:schemeClr val="tx1"/>
                </a:solidFill>
                <a:latin typeface="Source Sans Pro"/>
                <a:ea typeface="Source Sans Pro"/>
              </a:rPr>
              <a:t>Il est prévu que ce jeune participe à des projets de développement du sport santé mis en place par la Ville en</a:t>
            </a:r>
            <a:endParaRPr lang="fr-FR">
              <a:solidFill>
                <a:schemeClr val="tx1"/>
              </a:solidFill>
            </a:endParaRPr>
          </a:p>
          <a:p>
            <a:r>
              <a:rPr lang="fr-FR" sz="3000" b="0">
                <a:solidFill>
                  <a:schemeClr val="tx1"/>
                </a:solidFill>
                <a:latin typeface="Source Sans Pro"/>
                <a:ea typeface="Source Sans Pro"/>
              </a:rPr>
              <a:t>contrepartie de l’aide financière allouée par la commune.</a:t>
            </a:r>
            <a:endParaRPr lang="fr-FR">
              <a:solidFill>
                <a:schemeClr val="tx1"/>
              </a:solidFill>
            </a:endParaRPr>
          </a:p>
        </p:txBody>
      </p:sp>
    </p:spTree>
    <p:extLst>
      <p:ext uri="{BB962C8B-B14F-4D97-AF65-F5344CB8AC3E}">
        <p14:creationId xmlns:p14="http://schemas.microsoft.com/office/powerpoint/2010/main" val="4129523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DEL20241113_14 EDUCATION, SPORT ET CULTURE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Convention de partenariat entre L’inter CE et la ville d’Eybens pour la saison 2024/2025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288009" y="235201"/>
            <a:ext cx="8576020" cy="5901530"/>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Dans le cadre de sa politique d’animation sportive et socio-culturelle, la commune d’Eybens entend favoriser la pratique sportive des associations sportives eybinoises pour lesquelles les créneaux disponibles dans les équipements de la ville sont parfois insuffisants.</a:t>
            </a:r>
            <a:endParaRPr lang="fr-FR">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L’Inter CE, regroupant plusieurs entités sur un site où se trouvait notamment l’entreprise HP, peut mettre ses installations et activités propres à la disposition des utilisateurs des équipements municipaux d’Eybens dans le</a:t>
            </a:r>
            <a:endParaRPr lang="fr-FR">
              <a:solidFill>
                <a:schemeClr val="tx1"/>
              </a:solidFill>
            </a:endParaRPr>
          </a:p>
          <a:p>
            <a:r>
              <a:rPr lang="fr-FR" sz="3000" b="0">
                <a:solidFill>
                  <a:schemeClr val="tx1"/>
                </a:solidFill>
              </a:rPr>
              <a:t>cadre associatif, scolaire, périscolaire ou extra-scolaire.</a:t>
            </a:r>
            <a:endParaRPr lang="fr-F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L’Inter CE situé à Eybens souhaite développer des activités pour ses adhérents dans des installations qui ne sont pas présentes sur son site.</a:t>
            </a:r>
            <a:endParaRPr lang="fr-FR">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Les modalités de cet accord font l’objet de la présente convention qui mentionne un équilibre des heures pour</a:t>
            </a:r>
            <a:endParaRPr lang="fr-FR">
              <a:solidFill>
                <a:schemeClr val="tx1"/>
              </a:solidFill>
              <a:latin typeface="Source Sans Pro"/>
              <a:ea typeface="Source Sans Pro"/>
            </a:endParaRPr>
          </a:p>
          <a:p>
            <a:r>
              <a:rPr lang="fr-FR" sz="3000" b="0">
                <a:solidFill>
                  <a:schemeClr val="tx1"/>
                </a:solidFill>
              </a:rPr>
              <a:t>chacune des parties du 1er septembre 2024 au 31 août 2025.</a:t>
            </a:r>
            <a:endParaRPr lang="fr-FR"/>
          </a:p>
        </p:txBody>
      </p:sp>
    </p:spTree>
    <p:extLst>
      <p:ext uri="{BB962C8B-B14F-4D97-AF65-F5344CB8AC3E}">
        <p14:creationId xmlns:p14="http://schemas.microsoft.com/office/powerpoint/2010/main" val="13425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DEL20241113_15 EDUCATION, SPORT ET CULTURE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Intervention du Club Grenoble Métropole Cyclisme 38 (GMC38) lors du camion itinérant de réparation de vélo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302386" y="249579"/>
            <a:ext cx="8705416" cy="5844020"/>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La convention de partenariat signée entre la Ville d'Eybens et le Grenoble Métropole Cyclisme 38 Eybens Formation (GMC38EF) pour l’année 2022 (Conseil municipal du 24 mars 2022), reconduite de façon tacite en 2023 puis 2024, formalise des actions de développement de la pratique du vélo notamment par l’intermédiaire du camion itinérant de réparation de vélos.</a:t>
            </a:r>
            <a:endParaRPr lang="fr-FR">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Celui-ci a été mis en place en 2024 pour les habitants dans plusieurs quartiers de la commune le mercredi de 17h30 à 19h30, avec 13 séances ouvertes au public.</a:t>
            </a:r>
            <a:endParaRPr lang="fr-FR">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Pour ces animations, il est proposé le versement d'une subvention de 130 €/séance, ainsi que 200 € pour l'achat de petit matériel.</a:t>
            </a:r>
            <a:endParaRPr lang="fr-FR">
              <a:solidFill>
                <a:schemeClr val="tx1"/>
              </a:solidFill>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Le montant de cette subvention est 13 x 130 € + 200 € = </a:t>
            </a:r>
            <a:endParaRPr lang="fr-FR">
              <a:solidFill>
                <a:schemeClr val="tx1"/>
              </a:solidFill>
            </a:endParaRPr>
          </a:p>
          <a:p>
            <a:r>
              <a:rPr lang="fr-FR" sz="3000" b="0">
                <a:solidFill>
                  <a:schemeClr val="tx1"/>
                </a:solidFill>
                <a:latin typeface="Source Sans Pro"/>
                <a:ea typeface="Source Sans Pro"/>
              </a:rPr>
              <a:t>1 890 € pour l'association GMC38EF.</a:t>
            </a:r>
            <a:endParaRPr lang="fr-FR">
              <a:solidFill>
                <a:schemeClr val="tx1"/>
              </a:solidFill>
            </a:endParaRPr>
          </a:p>
        </p:txBody>
      </p:sp>
    </p:spTree>
    <p:extLst>
      <p:ext uri="{BB962C8B-B14F-4D97-AF65-F5344CB8AC3E}">
        <p14:creationId xmlns:p14="http://schemas.microsoft.com/office/powerpoint/2010/main" val="2231545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DEL20241113_16 EDUCATION, SPORT ET CULTURE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Modification exceptionnelle de la délibération tarifaire du Conservatoire de musique et de danse de la commune d’Eybens pour l’année 2024-2025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417406" y="292711"/>
            <a:ext cx="8345982" cy="58296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Suite à l'absence de l'agent régisseur du CRC, qui gère l'établissement des factures et leur envoi,</a:t>
            </a:r>
            <a:endParaRPr lang="fr-FR">
              <a:solidFill>
                <a:schemeClr val="tx1"/>
              </a:solidFill>
            </a:endParaRPr>
          </a:p>
          <a:p>
            <a:r>
              <a:rPr lang="fr-FR" sz="3000" b="0">
                <a:solidFill>
                  <a:schemeClr val="tx1"/>
                </a:solidFill>
                <a:latin typeface="Source Sans Pro"/>
                <a:ea typeface="Source Sans Pro"/>
              </a:rPr>
              <a:t>la direction a décidé de repousser d'un mois cet envoi.</a:t>
            </a:r>
            <a:endParaRPr lang="fr-FR" sz="3000" b="0">
              <a:solidFill>
                <a:schemeClr val="tx1"/>
              </a:solidFill>
            </a:endParaRPr>
          </a:p>
          <a:p>
            <a:r>
              <a:rPr lang="fr-FR" sz="3000" b="0">
                <a:solidFill>
                  <a:schemeClr val="tx1"/>
                </a:solidFill>
                <a:latin typeface="Source Sans Pro"/>
                <a:ea typeface="Source Sans Pro"/>
              </a:rPr>
              <a:t>Il s'agit de la première facturation de l'année et les usagers ont été prévenus qu'ils recevront la première facture avec un mois de retard.</a:t>
            </a:r>
            <a:endParaRPr lang="fr-FR" sz="3000" b="0">
              <a:solidFill>
                <a:schemeClr val="tx1"/>
              </a:solidFill>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La périodicité de la facturation étant inscrite dans la délibération votée l'an dernier sur la tarification du CRC, il était donc nécessaire de la modifier.</a:t>
            </a:r>
            <a:endParaRPr lang="fr-FR" sz="3000" b="0">
              <a:solidFill>
                <a:schemeClr val="tx1"/>
              </a:solidFill>
            </a:endParaRPr>
          </a:p>
          <a:p>
            <a:endParaRPr lang="fr-FR" sz="3000" b="0">
              <a:solidFill>
                <a:schemeClr val="tx1"/>
              </a:solidFill>
            </a:endParaRPr>
          </a:p>
          <a:p>
            <a:endParaRPr lang="fr-FR" sz="3000" b="0">
              <a:solidFill>
                <a:schemeClr val="tx1"/>
              </a:solidFill>
            </a:endParaRPr>
          </a:p>
          <a:p>
            <a:endParaRPr lang="fr-FR" sz="3000" b="0">
              <a:solidFill>
                <a:schemeClr val="tx1"/>
              </a:solidFill>
            </a:endParaRPr>
          </a:p>
        </p:txBody>
      </p:sp>
    </p:spTree>
    <p:extLst>
      <p:ext uri="{BB962C8B-B14F-4D97-AF65-F5344CB8AC3E}">
        <p14:creationId xmlns:p14="http://schemas.microsoft.com/office/powerpoint/2010/main" val="236171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DEL20241113_17 EDUCATION, SPORT ET CULTURE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Subvention à projet harmonie Eybens Poisat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474914" y="177692"/>
            <a:ext cx="8202209" cy="427688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2800" b="0">
              <a:solidFill>
                <a:schemeClr val="tx1"/>
              </a:solidFill>
              <a:latin typeface="Source Sans Pro"/>
              <a:ea typeface="Source Sans Pro"/>
            </a:endParaRPr>
          </a:p>
          <a:p>
            <a:endParaRPr lang="fr-FR" sz="2800" b="0">
              <a:solidFill>
                <a:schemeClr val="tx1"/>
              </a:solidFill>
              <a:latin typeface="Source Sans Pro"/>
              <a:ea typeface="Source Sans Pro"/>
            </a:endParaRPr>
          </a:p>
          <a:p>
            <a:r>
              <a:rPr lang="fr-FR" sz="2800" b="0">
                <a:solidFill>
                  <a:schemeClr val="tx1"/>
                </a:solidFill>
                <a:latin typeface="Source Sans Pro"/>
                <a:ea typeface="Source Sans Pro"/>
              </a:rPr>
              <a:t>L'Harmonie Eybens Poisat participe à la dynamique associative et culturelle de notre commune.</a:t>
            </a:r>
            <a:endParaRPr lang="fr-FR">
              <a:solidFill>
                <a:schemeClr val="tx1"/>
              </a:solidFill>
            </a:endParaRPr>
          </a:p>
          <a:p>
            <a:r>
              <a:rPr lang="fr-FR" sz="2800" b="0">
                <a:solidFill>
                  <a:schemeClr val="tx1"/>
                </a:solidFill>
                <a:latin typeface="Source Sans Pro"/>
                <a:ea typeface="Source Sans Pro"/>
              </a:rPr>
              <a:t>Pour mener à bien ses actions culturelles sur la commune,  elle organise tous les ans un stage d'orchestre avec les 70 musiciens. </a:t>
            </a:r>
            <a:endParaRPr lang="fr-FR" sz="2800" b="0">
              <a:solidFill>
                <a:schemeClr val="tx1"/>
              </a:solidFill>
            </a:endParaRPr>
          </a:p>
          <a:p>
            <a:endParaRPr lang="fr-FR" sz="2800" b="0">
              <a:solidFill>
                <a:schemeClr val="tx1"/>
              </a:solidFill>
              <a:latin typeface="Source Sans Pro"/>
              <a:ea typeface="Source Sans Pro"/>
            </a:endParaRPr>
          </a:p>
          <a:p>
            <a:r>
              <a:rPr lang="fr-FR" sz="2800" b="0">
                <a:solidFill>
                  <a:schemeClr val="tx1"/>
                </a:solidFill>
                <a:latin typeface="Source Sans Pro"/>
                <a:ea typeface="Source Sans Pro"/>
              </a:rPr>
              <a:t>Afin que le prix du stage ne soit pas bloquant pour les musiciens, l'HEP a déposé une demande de subvention à projet pour prendre en charge une partie de l'hébergement et de la restauration. </a:t>
            </a:r>
            <a:endParaRPr lang="fr-FR" sz="2800" b="0">
              <a:solidFill>
                <a:schemeClr val="tx1"/>
              </a:solidFill>
            </a:endParaRPr>
          </a:p>
          <a:p>
            <a:endParaRPr lang="fr-FR" sz="2800" b="0">
              <a:solidFill>
                <a:schemeClr val="tx1"/>
              </a:solidFill>
            </a:endParaRPr>
          </a:p>
          <a:p>
            <a:r>
              <a:rPr lang="fr-FR" sz="2800" b="0">
                <a:solidFill>
                  <a:schemeClr val="tx1"/>
                </a:solidFill>
                <a:latin typeface="Source Sans Pro"/>
                <a:ea typeface="Source Sans Pro"/>
              </a:rPr>
              <a:t>Budget prévisionnel du projet : 6 709 €</a:t>
            </a:r>
            <a:endParaRPr lang="fr-FR" sz="2800" b="0">
              <a:solidFill>
                <a:schemeClr val="tx1"/>
              </a:solidFill>
            </a:endParaRPr>
          </a:p>
          <a:p>
            <a:r>
              <a:rPr lang="fr-FR" sz="2800" b="0">
                <a:solidFill>
                  <a:schemeClr val="tx1"/>
                </a:solidFill>
                <a:latin typeface="Source Sans Pro"/>
                <a:ea typeface="Source Sans Pro"/>
              </a:rPr>
              <a:t>Subvention à projet : 1 500 €</a:t>
            </a:r>
            <a:endParaRPr lang="fr-FR" sz="2800" b="0">
              <a:solidFill>
                <a:schemeClr val="tx1"/>
              </a:solidFill>
            </a:endParaRPr>
          </a:p>
          <a:p>
            <a:endParaRPr lang="fr-FR" sz="2800" b="0">
              <a:solidFill>
                <a:schemeClr val="tx1"/>
              </a:solidFill>
            </a:endParaRPr>
          </a:p>
        </p:txBody>
      </p:sp>
    </p:spTree>
    <p:extLst>
      <p:ext uri="{BB962C8B-B14F-4D97-AF65-F5344CB8AC3E}">
        <p14:creationId xmlns:p14="http://schemas.microsoft.com/office/powerpoint/2010/main" val="1278461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 CITOYENNETE ET VIE ASSOCIATIVE – Protocole de mise en œuvre de la procédure de rappel à l’ordre </a:t>
            </a:r>
            <a:endParaRPr lang="fr-FR" b="1">
              <a:solidFill>
                <a:schemeClr val="bg1"/>
              </a:solidFill>
              <a:latin typeface="Source Sans Pro"/>
              <a:ea typeface="Source Sans Pro"/>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288009" y="350220"/>
            <a:ext cx="8417869" cy="5858398"/>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Dans le cadre de la politique menée en matière de prévention et de tranquillité publique et de la mise en </a:t>
            </a:r>
            <a:r>
              <a:rPr lang="fr-FR" sz="3000" b="0" err="1">
                <a:solidFill>
                  <a:schemeClr val="tx1"/>
                </a:solidFill>
                <a:latin typeface="Source Sans Pro"/>
                <a:ea typeface="Source Sans Pro"/>
              </a:rPr>
              <a:t>oeuvre</a:t>
            </a:r>
            <a:r>
              <a:rPr lang="fr-FR" sz="3000" b="0">
                <a:solidFill>
                  <a:schemeClr val="tx1"/>
                </a:solidFill>
                <a:latin typeface="Source Sans Pro"/>
                <a:ea typeface="Source Sans Pro"/>
              </a:rPr>
              <a:t> du plan d’actions du CLSPD, le Maire</a:t>
            </a:r>
            <a:endParaRPr lang="fr-FR">
              <a:solidFill>
                <a:schemeClr val="tx1"/>
              </a:solidFill>
            </a:endParaRPr>
          </a:p>
          <a:p>
            <a:r>
              <a:rPr lang="fr-FR" sz="3000" b="0">
                <a:solidFill>
                  <a:schemeClr val="tx1"/>
                </a:solidFill>
                <a:latin typeface="Source Sans Pro"/>
                <a:ea typeface="Source Sans Pro"/>
              </a:rPr>
              <a:t>souhaite renforcer ses relations avec les autorités judiciaires en matière de prévention de la délinquance.</a:t>
            </a:r>
            <a:endParaRPr lang="fr-FR">
              <a:solidFill>
                <a:schemeClr val="tx1"/>
              </a:solidFill>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Depuis de nombreuses années, Le Maire pratique une forme simplifiée du “rappel à l’ordre” en convoquant les auteurs et leurs familles s’ils sont mineurs, de petits délits pour leur rappeler les règles de droit.</a:t>
            </a: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La mise en place du CLSPD en 2022 à Eybens a permis de pointer cette pratique, et la nécessité d’améliorer sa mise en </a:t>
            </a:r>
            <a:r>
              <a:rPr lang="fr-FR" sz="3000" b="0" err="1">
                <a:solidFill>
                  <a:schemeClr val="tx1"/>
                </a:solidFill>
                <a:latin typeface="Source Sans Pro"/>
                <a:ea typeface="Source Sans Pro"/>
              </a:rPr>
              <a:t>oeuvre</a:t>
            </a:r>
            <a:r>
              <a:rPr lang="fr-FR" sz="3000" b="0">
                <a:solidFill>
                  <a:schemeClr val="tx1"/>
                </a:solidFill>
                <a:latin typeface="Source Sans Pro"/>
                <a:ea typeface="Source Sans Pro"/>
              </a:rPr>
              <a:t> et sa coordination avec les autres réponses pénales pouvant être apportées par le parquet de Grenoble, pour les faits impliquant des mineurs mais également des majeurs.</a:t>
            </a: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Le « protocole de mise en </a:t>
            </a:r>
            <a:r>
              <a:rPr lang="fr-FR" sz="3000" b="0" err="1">
                <a:solidFill>
                  <a:schemeClr val="tx1"/>
                </a:solidFill>
                <a:latin typeface="Source Sans Pro"/>
                <a:ea typeface="Source Sans Pro"/>
              </a:rPr>
              <a:t>oeuvre</a:t>
            </a:r>
            <a:r>
              <a:rPr lang="fr-FR" sz="3000" b="0">
                <a:solidFill>
                  <a:schemeClr val="tx1"/>
                </a:solidFill>
                <a:latin typeface="Source Sans Pro"/>
                <a:ea typeface="Source Sans Pro"/>
              </a:rPr>
              <a:t> de la procédure de Rappel à l’ordre » proposée par le Parquet du tribunal Judiciaire de Grenoble, vise à contractualiser avec la ville d’Eybens le cadre d’exécution de la procédure, son suivi et son évaluation.</a:t>
            </a:r>
          </a:p>
          <a:p>
            <a:endParaRPr lang="fr-FR" sz="3000" b="0">
              <a:solidFill>
                <a:schemeClr val="tx1"/>
              </a:solidFill>
            </a:endParaRPr>
          </a:p>
          <a:p>
            <a:r>
              <a:rPr lang="fr-FR" sz="3000" b="0">
                <a:solidFill>
                  <a:schemeClr val="tx1"/>
                </a:solidFill>
                <a:latin typeface="Source Sans Pro"/>
                <a:ea typeface="Source Sans Pro"/>
              </a:rPr>
              <a:t>Le rappel à l’ordre est exclu « s’agissant des faits susceptibles d’être qualifiés de crimes ou de délits, lorsqu’une plainte a été déposée dans un commissariat de police ou une brigade de gendarmerie, ou lorsqu’une enquête judiciaire est en cours ».</a:t>
            </a:r>
            <a:endParaRPr lang="fr-FR">
              <a:solidFill>
                <a:schemeClr val="tx1"/>
              </a:solidFill>
              <a:latin typeface="Source Sans Pro"/>
              <a:ea typeface="Source Sans Pro"/>
            </a:endParaRPr>
          </a:p>
          <a:p>
            <a:endParaRPr lang="fr-FR" sz="3000" b="0">
              <a:solidFill>
                <a:schemeClr val="tx1"/>
              </a:solidFill>
            </a:endParaRPr>
          </a:p>
          <a:p>
            <a:r>
              <a:rPr lang="fr-FR" sz="3000" b="0">
                <a:solidFill>
                  <a:schemeClr val="tx1"/>
                </a:solidFill>
                <a:latin typeface="Source Sans Pro"/>
                <a:ea typeface="Source Sans Pro"/>
              </a:rPr>
              <a:t>Il est proposé au conseil municipal d’approuver la mise en </a:t>
            </a:r>
            <a:r>
              <a:rPr lang="fr-FR" sz="3000" b="0" err="1">
                <a:solidFill>
                  <a:schemeClr val="tx1"/>
                </a:solidFill>
                <a:latin typeface="Source Sans Pro"/>
                <a:ea typeface="Source Sans Pro"/>
              </a:rPr>
              <a:t>oeuvre</a:t>
            </a:r>
            <a:r>
              <a:rPr lang="fr-FR" sz="3000" b="0">
                <a:solidFill>
                  <a:schemeClr val="tx1"/>
                </a:solidFill>
                <a:latin typeface="Source Sans Pro"/>
                <a:ea typeface="Source Sans Pro"/>
              </a:rPr>
              <a:t> du Rappel à l’ordre telle que définie par le protocole et d’autoriser le Maire à signer ledit protocole.</a:t>
            </a:r>
            <a:endParaRPr lang="fr-FR">
              <a:solidFill>
                <a:schemeClr val="tx1"/>
              </a:solidFill>
              <a:latin typeface="Source Sans Pro"/>
              <a:ea typeface="Source Sans Pro"/>
            </a:endParaRPr>
          </a:p>
        </p:txBody>
      </p:sp>
    </p:spTree>
    <p:extLst>
      <p:ext uri="{BB962C8B-B14F-4D97-AF65-F5344CB8AC3E}">
        <p14:creationId xmlns:p14="http://schemas.microsoft.com/office/powerpoint/2010/main" val="1603884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DEL20241113_18 PATRIMOINE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Rapport du mandataire de la ville d’Eybens au sein de la SPL ALEC Grande Région Grenobloise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Exercice 2023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4193782" y="839050"/>
            <a:ext cx="7382700" cy="499662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La société Publique Locale Agence de l’Energie et du Climat de la Grande Région Grenobloise (SPL ALEC) a pour mission d'accompagner les habitants, les entreprises et les collectivités dans la transition énergétique des bâtiments .Comme chaque année nous devons prendre acte de son rapport joint en pièce jointe.</a:t>
            </a:r>
            <a:endParaRPr lang="fr-FR" sz="3000" b="0" err="1">
              <a:solidFill>
                <a:schemeClr val="tx1"/>
              </a:solidFill>
            </a:endParaRPr>
          </a:p>
          <a:p>
            <a:r>
              <a:rPr lang="fr-FR" sz="3000" b="0">
                <a:solidFill>
                  <a:schemeClr val="tx1"/>
                </a:solidFill>
                <a:latin typeface="Source Sans Pro"/>
                <a:ea typeface="Source Sans Pro"/>
              </a:rPr>
              <a:t>La situation financière est saine ,l'activité en hausse</a:t>
            </a:r>
            <a:endParaRPr lang="fr-FR" sz="3000" b="0">
              <a:solidFill>
                <a:schemeClr val="tx1"/>
              </a:solidFill>
            </a:endParaRPr>
          </a:p>
          <a:p>
            <a:endParaRPr lang="fr-FR" sz="3000" b="0">
              <a:solidFill>
                <a:schemeClr val="tx1"/>
              </a:solidFill>
            </a:endParaRPr>
          </a:p>
          <a:p>
            <a:endParaRPr lang="fr-FR" sz="3000" b="0">
              <a:solidFill>
                <a:schemeClr val="tx1"/>
              </a:solidFill>
            </a:endParaRPr>
          </a:p>
        </p:txBody>
      </p:sp>
    </p:spTree>
    <p:extLst>
      <p:ext uri="{BB962C8B-B14F-4D97-AF65-F5344CB8AC3E}">
        <p14:creationId xmlns:p14="http://schemas.microsoft.com/office/powerpoint/2010/main" val="2181152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6BB4FC1-CAA7-DBA4-4BEB-67D3F262E21C}"/>
              </a:ext>
            </a:extLst>
          </p:cNvPr>
          <p:cNvSpPr>
            <a:spLocks noGrp="1"/>
          </p:cNvSpPr>
          <p:nvPr>
            <p:ph idx="1"/>
          </p:nvPr>
        </p:nvSpPr>
        <p:spPr>
          <a:xfrm>
            <a:off x="3615945" y="1079920"/>
            <a:ext cx="7971585" cy="4332325"/>
          </a:xfrm>
        </p:spPr>
        <p:txBody>
          <a:bodyPr vert="horz" lIns="91440" tIns="45720" rIns="91440" bIns="45720" rtlCol="0" anchor="t">
            <a:normAutofit fontScale="77500" lnSpcReduction="20000"/>
          </a:bodyPr>
          <a:lstStyle/>
          <a:p>
            <a:r>
              <a:rPr lang="fr-FR">
                <a:latin typeface="Source Sans Pro"/>
                <a:ea typeface="Source Sans Pro"/>
              </a:rPr>
              <a:t>Pour Eybens:</a:t>
            </a:r>
            <a:endParaRPr lang="fr-FR"/>
          </a:p>
          <a:p>
            <a:endParaRPr lang="fr-FR">
              <a:latin typeface="Source Sans Pro"/>
              <a:ea typeface="Source Sans Pro"/>
            </a:endParaRPr>
          </a:p>
          <a:p>
            <a:pPr marL="0" indent="0">
              <a:buNone/>
            </a:pPr>
            <a:r>
              <a:rPr lang="fr-FR">
                <a:latin typeface="Source Sans Pro"/>
                <a:ea typeface="Source Sans Pro"/>
              </a:rPr>
              <a:t>-l'ALEC  fait par exemple pour la municipalité le bilan énergétique des saisons de chauffe et des consommations d'énergie de tous les bâtiments .Elles nous apportent des conseils pour réduire nos consommations.</a:t>
            </a:r>
          </a:p>
          <a:p>
            <a:pPr marL="0" indent="0">
              <a:buNone/>
            </a:pPr>
            <a:r>
              <a:rPr lang="fr-FR">
                <a:latin typeface="Source Sans Pro"/>
                <a:ea typeface="Source Sans Pro"/>
              </a:rPr>
              <a:t>-pour les particuliers:</a:t>
            </a:r>
          </a:p>
          <a:p>
            <a:pPr marL="0" indent="0">
              <a:buNone/>
            </a:pPr>
            <a:r>
              <a:rPr lang="fr-FR">
                <a:latin typeface="Source Sans Pro"/>
                <a:ea typeface="Source Sans Pro"/>
              </a:rPr>
              <a:t>    - une centaine d'Eybinois la contacte par an pour des renseignements.</a:t>
            </a:r>
          </a:p>
          <a:p>
            <a:pPr marL="0" indent="0">
              <a:buNone/>
            </a:pPr>
            <a:r>
              <a:rPr lang="fr-FR">
                <a:latin typeface="Source Sans Pro"/>
                <a:ea typeface="Source Sans Pro"/>
              </a:rPr>
              <a:t>    -depuis le début des dispositifs</a:t>
            </a:r>
          </a:p>
          <a:p>
            <a:pPr marL="0" indent="0">
              <a:buNone/>
            </a:pPr>
            <a:r>
              <a:rPr lang="fr-FR">
                <a:latin typeface="Source Sans Pro"/>
                <a:ea typeface="Source Sans Pro"/>
              </a:rPr>
              <a:t>      * Pour Mur/Mur :25 maisons ,133 logements en copropriété ont été rénovés.</a:t>
            </a:r>
            <a:endParaRPr lang="fr-FR"/>
          </a:p>
          <a:p>
            <a:pPr marL="0" indent="0">
              <a:buNone/>
            </a:pPr>
            <a:r>
              <a:rPr lang="fr-FR">
                <a:latin typeface="Source Sans Pro"/>
                <a:ea typeface="Source Sans Pro"/>
              </a:rPr>
              <a:t>  *Pour la prime air bois :une centaine de cheminées à foyer ouvert ont été remplacée par des inserts ou des poêles à bois </a:t>
            </a:r>
            <a:endParaRPr lang="fr-FR"/>
          </a:p>
        </p:txBody>
      </p:sp>
      <p:sp>
        <p:nvSpPr>
          <p:cNvPr id="4" name="Espace réservé du contenu 3">
            <a:extLst>
              <a:ext uri="{FF2B5EF4-FFF2-40B4-BE49-F238E27FC236}">
                <a16:creationId xmlns:a16="http://schemas.microsoft.com/office/drawing/2014/main" id="{23AFF83B-75C5-8D96-D8F2-F4AE17E70ED9}"/>
              </a:ext>
            </a:extLst>
          </p:cNvPr>
          <p:cNvSpPr>
            <a:spLocks noGrp="1"/>
          </p:cNvSpPr>
          <p:nvPr>
            <p:ph idx="13"/>
          </p:nvPr>
        </p:nvSpPr>
        <p:spPr>
          <a:xfrm>
            <a:off x="190702" y="1879827"/>
            <a:ext cx="2373578" cy="4332325"/>
          </a:xfrm>
        </p:spPr>
        <p:txBody>
          <a:bodyPr vert="horz" lIns="91440" tIns="45720" rIns="91440" bIns="45720" rtlCol="0" anchor="t">
            <a:normAutofit/>
          </a:bodyPr>
          <a:lstStyle/>
          <a:p>
            <a:pPr algn="ctr"/>
            <a:r>
              <a:rPr lang="fr-FR">
                <a:solidFill>
                  <a:schemeClr val="bg1"/>
                </a:solidFill>
                <a:latin typeface="Source Sans Pro"/>
                <a:ea typeface="Source Sans Pro"/>
              </a:rPr>
              <a:t>DEL20241113_18 PATRIMOINE – Rapport du mandataire de la ville d’Eybens au sein de la SPL ALEC Grande Région Grenobloise – Exercice 2023 </a:t>
            </a:r>
            <a:endParaRPr lang="fr-FR">
              <a:solidFill>
                <a:schemeClr val="bg1"/>
              </a:solidFill>
            </a:endParaRPr>
          </a:p>
        </p:txBody>
      </p:sp>
    </p:spTree>
    <p:extLst>
      <p:ext uri="{BB962C8B-B14F-4D97-AF65-F5344CB8AC3E}">
        <p14:creationId xmlns:p14="http://schemas.microsoft.com/office/powerpoint/2010/main" val="3240397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fontScale="90000"/>
          </a:bodyPr>
          <a:lstStyle/>
          <a:p>
            <a:r>
              <a:rPr lang="fr-FR"/>
              <a:t>Question ou interpellation</a:t>
            </a:r>
            <a:endParaRPr lang="fr-FR">
              <a:highlight>
                <a:srgbClr val="FFFF00"/>
              </a:highlight>
            </a:endParaRPr>
          </a:p>
        </p:txBody>
      </p:sp>
    </p:spTree>
    <p:extLst>
      <p:ext uri="{BB962C8B-B14F-4D97-AF65-F5344CB8AC3E}">
        <p14:creationId xmlns:p14="http://schemas.microsoft.com/office/powerpoint/2010/main" val="4233886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4653416" y="2104076"/>
            <a:ext cx="7308136" cy="1671889"/>
          </a:xfrm>
        </p:spPr>
        <p:txBody>
          <a:bodyPr>
            <a:normAutofit fontScale="90000"/>
          </a:bodyPr>
          <a:lstStyle/>
          <a:p>
            <a:r>
              <a:rPr lang="fr-FR">
                <a:latin typeface="Source Sans Pro"/>
                <a:ea typeface="Source Sans Pro"/>
              </a:rPr>
              <a:t>Prochain </a:t>
            </a:r>
            <a:br>
              <a:rPr lang="fr-FR"/>
            </a:br>
            <a:r>
              <a:rPr lang="fr-FR">
                <a:latin typeface="Source Sans Pro"/>
                <a:ea typeface="Source Sans Pro"/>
              </a:rPr>
              <a:t>Conseil municipal  le jeudi 19 décembre</a:t>
            </a:r>
            <a:br>
              <a:rPr lang="fr-FR">
                <a:latin typeface="Source Sans Pro"/>
                <a:ea typeface="Source Sans Pro"/>
              </a:rPr>
            </a:br>
            <a:endParaRPr lang="fr-FR">
              <a:latin typeface="Source Sans Pro"/>
              <a:ea typeface="Source Sans Pro"/>
            </a:endParaRPr>
          </a:p>
        </p:txBody>
      </p:sp>
    </p:spTree>
    <p:extLst>
      <p:ext uri="{BB962C8B-B14F-4D97-AF65-F5344CB8AC3E}">
        <p14:creationId xmlns:p14="http://schemas.microsoft.com/office/powerpoint/2010/main" val="3299123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2F707-E5A4-D12A-CFC2-9E3E51603403}"/>
              </a:ext>
            </a:extLst>
          </p:cNvPr>
          <p:cNvSpPr>
            <a:spLocks noGrp="1"/>
          </p:cNvSpPr>
          <p:nvPr>
            <p:ph type="ctrTitle"/>
          </p:nvPr>
        </p:nvSpPr>
        <p:spPr>
          <a:xfrm>
            <a:off x="5183027" y="1625017"/>
            <a:ext cx="6425184" cy="1671889"/>
          </a:xfrm>
        </p:spPr>
        <p:txBody>
          <a:bodyPr>
            <a:normAutofit fontScale="90000"/>
          </a:bodyPr>
          <a:lstStyle/>
          <a:p>
            <a:r>
              <a:rPr lang="fr-FR"/>
              <a:t>Merci de votre participation</a:t>
            </a:r>
            <a:endParaRPr lang="fr-FR">
              <a:highlight>
                <a:srgbClr val="FFFF00"/>
              </a:highlight>
            </a:endParaRPr>
          </a:p>
        </p:txBody>
      </p:sp>
    </p:spTree>
    <p:extLst>
      <p:ext uri="{BB962C8B-B14F-4D97-AF65-F5344CB8AC3E}">
        <p14:creationId xmlns:p14="http://schemas.microsoft.com/office/powerpoint/2010/main" val="4250424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DEL20241113_2 CITOYENNETE ET VIE ASSOCIATIVE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Chartre d’Engagement Dispositif « Ici demandez Angela »</a:t>
            </a:r>
            <a:r>
              <a:rPr lang="fr-FR" sz="2000">
                <a:solidFill>
                  <a:schemeClr val="bg1"/>
                </a:solidFill>
                <a:latin typeface="Source Sans Pro"/>
                <a:ea typeface="Source Sans Pro"/>
              </a:rPr>
              <a:t> </a:t>
            </a:r>
            <a:endParaRPr lang="fr-FR">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388650" y="307088"/>
            <a:ext cx="8475379" cy="6131567"/>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Dans le cadre de la politique menée en matière de prévention et de tranquillité publique et de la mise en </a:t>
            </a:r>
            <a:r>
              <a:rPr lang="fr-FR" sz="3000" b="0" err="1">
                <a:solidFill>
                  <a:schemeClr val="tx1"/>
                </a:solidFill>
                <a:latin typeface="Source Sans Pro"/>
                <a:ea typeface="Source Sans Pro"/>
              </a:rPr>
              <a:t>oeuvre</a:t>
            </a:r>
            <a:r>
              <a:rPr lang="fr-FR" sz="3000" b="0">
                <a:solidFill>
                  <a:schemeClr val="tx1"/>
                </a:solidFill>
                <a:latin typeface="Source Sans Pro"/>
                <a:ea typeface="Source Sans Pro"/>
              </a:rPr>
              <a:t> du plan d’actions du CLSPD, la commune</a:t>
            </a:r>
            <a:endParaRPr lang="fr-FR">
              <a:solidFill>
                <a:schemeClr val="tx1"/>
              </a:solidFill>
              <a:latin typeface="Source Sans Pro"/>
              <a:ea typeface="Source Sans Pro"/>
            </a:endParaRPr>
          </a:p>
          <a:p>
            <a:r>
              <a:rPr lang="fr-FR" sz="3000" b="0">
                <a:solidFill>
                  <a:schemeClr val="tx1"/>
                </a:solidFill>
                <a:latin typeface="Source Sans Pro"/>
                <a:ea typeface="Source Sans Pro"/>
              </a:rPr>
              <a:t>d’Eybens souhaite renforcer sa politique de lutte contre les violences faites aux femmes et violences intra-familiales.</a:t>
            </a: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L’engagement de la Collectivité dans le déploiement du dispositif « Ici demandez Angela » s’inscrit dans la continuité des actions menées plus particulièrement contre les violences sexistes et sexuelles et les violences faites aux femmes.</a:t>
            </a:r>
            <a:endParaRPr lang="fr-FR">
              <a:solidFill>
                <a:schemeClr val="tx1"/>
              </a:solidFill>
            </a:endParaRPr>
          </a:p>
          <a:p>
            <a:endParaRPr lang="fr-FR" sz="3000" b="0">
              <a:solidFill>
                <a:schemeClr val="tx1"/>
              </a:solidFill>
            </a:endParaRPr>
          </a:p>
          <a:p>
            <a:r>
              <a:rPr lang="fr-FR" sz="3000" b="0">
                <a:solidFill>
                  <a:schemeClr val="tx1"/>
                </a:solidFill>
                <a:latin typeface="Source Sans Pro"/>
                <a:ea typeface="Source Sans Pro"/>
              </a:rPr>
              <a:t>Le principe est simple : permettre à une toute personne qui se sent harcelée ou importunée dans la rue de se rendre dans un établissement refuge et demander "Où est Angela", manière discrète, un code pour signaler ses difficultés. Le personnel sensibilisé comprend immédiatement que la personne a besoin d’aide.</a:t>
            </a:r>
            <a:endParaRPr lang="fr-FR">
              <a:solidFill>
                <a:schemeClr val="tx1"/>
              </a:solidFill>
            </a:endParaRPr>
          </a:p>
          <a:p>
            <a:endParaRPr lang="fr-FR" sz="3000" b="0">
              <a:solidFill>
                <a:schemeClr val="tx1"/>
              </a:solidFill>
            </a:endParaRPr>
          </a:p>
          <a:p>
            <a:r>
              <a:rPr lang="fr-FR" sz="3000" b="0">
                <a:solidFill>
                  <a:schemeClr val="tx1"/>
                </a:solidFill>
                <a:latin typeface="Source Sans Pro"/>
                <a:ea typeface="Source Sans Pro"/>
              </a:rPr>
              <a:t>Les élus d'Eybens ont exprimé leur volonté de déployer dans un premier temps le projet sur la commune dans les équipements municipaux accueillant du public tels que la Mairie, l'Odyssée, les Maisons des habitants, la Maison de la Vie associative et citoyenne.</a:t>
            </a: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Le dispositif a vocation à se déployer dans les :</a:t>
            </a:r>
            <a:endParaRPr lang="fr-FR">
              <a:solidFill>
                <a:schemeClr val="tx1"/>
              </a:solidFill>
            </a:endParaRPr>
          </a:p>
          <a:p>
            <a:r>
              <a:rPr lang="fr-FR" sz="3000" b="0">
                <a:solidFill>
                  <a:schemeClr val="tx1"/>
                </a:solidFill>
                <a:latin typeface="Source Sans Pro"/>
                <a:ea typeface="Source Sans Pro"/>
              </a:rPr>
              <a:t>- Commerces de jour et centres commerciaux ;</a:t>
            </a:r>
            <a:endParaRPr lang="fr-FR">
              <a:solidFill>
                <a:schemeClr val="tx1"/>
              </a:solidFill>
            </a:endParaRPr>
          </a:p>
          <a:p>
            <a:r>
              <a:rPr lang="fr-FR" sz="3000" b="0">
                <a:solidFill>
                  <a:schemeClr val="tx1"/>
                </a:solidFill>
                <a:latin typeface="Source Sans Pro"/>
                <a:ea typeface="Source Sans Pro"/>
              </a:rPr>
              <a:t>- Commerces de proximité des centres villes ;</a:t>
            </a:r>
            <a:endParaRPr lang="fr-FR">
              <a:solidFill>
                <a:schemeClr val="tx1"/>
              </a:solidFill>
            </a:endParaRPr>
          </a:p>
          <a:p>
            <a:r>
              <a:rPr lang="fr-FR" sz="3000" b="0">
                <a:solidFill>
                  <a:schemeClr val="tx1"/>
                </a:solidFill>
                <a:latin typeface="Source Sans Pro"/>
                <a:ea typeface="Source Sans Pro"/>
              </a:rPr>
              <a:t>- Équipements publics et/ou de loisirs.</a:t>
            </a:r>
            <a:endParaRPr lang="fr-FR">
              <a:solidFill>
                <a:schemeClr val="tx1"/>
              </a:solidFill>
            </a:endParaRPr>
          </a:p>
        </p:txBody>
      </p:sp>
    </p:spTree>
    <p:extLst>
      <p:ext uri="{BB962C8B-B14F-4D97-AF65-F5344CB8AC3E}">
        <p14:creationId xmlns:p14="http://schemas.microsoft.com/office/powerpoint/2010/main" val="20313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97509" y="1494389"/>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DEL20241113_3 CITOYENNETE ET VIE ASSOCIATIVE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Convention de partenariat dispositif Tranquillité Résidentielle pour 2024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331141" y="307088"/>
            <a:ext cx="8619152" cy="5800888"/>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La Commune souhaite reconduire pour 2024, dans le cadre de sa politique menée en matière de prévention et de tranquillité publique et de son plan d’actions du CLSPD, son adhésion au dispositif de Tranquillité Résidentielle mis en place par les bailleurs et soutenu par Grenoble-Alpes Métropole.</a:t>
            </a:r>
          </a:p>
          <a:p>
            <a:endParaRPr lang="fr-FR" sz="3000" b="0">
              <a:solidFill>
                <a:schemeClr val="tx1"/>
              </a:solidFill>
            </a:endParaRPr>
          </a:p>
          <a:p>
            <a:r>
              <a:rPr lang="fr-FR" sz="3000" b="0">
                <a:solidFill>
                  <a:schemeClr val="tx1"/>
                </a:solidFill>
                <a:latin typeface="Source Sans Pro"/>
                <a:ea typeface="Source Sans Pro"/>
              </a:rPr>
              <a:t>Le dispositif « Tranquillité Résidentielle 2 » consiste en la mise en place d’une équipe mobile d’intervention sur des sites ciblés par les bailleurs, en concertation avec les communes concernées et les forces de l’ordre (PN et Gendarmerie) afin de limiter les rassemblements abusifs et les nuisances qui en découlent en s’appuyant sur des rappels aux règlements intérieurs et, le cas échéant, sur les forces de l’ordre dans le cadre prévu par la loi.</a:t>
            </a:r>
            <a:endParaRPr lang="fr-FR">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3000" b="0">
                <a:solidFill>
                  <a:schemeClr val="tx1"/>
                </a:solidFill>
                <a:latin typeface="Source Sans Pro"/>
                <a:ea typeface="Source Sans Pro"/>
              </a:rPr>
              <a:t>Il est proposé au conseil municipal d’approuver le soutien de la Ville d’Eybens au dispositif « tranquillité résidentielle 2 », pour l’année 2024 ; d’approuver la convention de partenariat ; d’autoriser le Maire à signer la convention de partenariat ; et de verser à ce titre, au bailleur social ACTIS, une subvention d’un montant de 9 000 €.</a:t>
            </a:r>
            <a:endParaRPr lang="fr-FR">
              <a:solidFill>
                <a:schemeClr val="tx1"/>
              </a:solidFill>
            </a:endParaRPr>
          </a:p>
        </p:txBody>
      </p:sp>
    </p:spTree>
    <p:extLst>
      <p:ext uri="{BB962C8B-B14F-4D97-AF65-F5344CB8AC3E}">
        <p14:creationId xmlns:p14="http://schemas.microsoft.com/office/powerpoint/2010/main" val="798879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DEL20241113_4 CITOYENNETE ET VIE ASSOCIATIVE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Subvention à projet pour l’association Les Jardins Familiaux Eybinois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353341" y="749403"/>
            <a:ext cx="8223141" cy="348824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endParaRPr lang="fr-FR" sz="3000" b="0">
              <a:solidFill>
                <a:schemeClr val="tx1"/>
              </a:solidFill>
              <a:latin typeface="Source Sans Pro"/>
              <a:ea typeface="Source Sans Pro"/>
            </a:endParaRPr>
          </a:p>
          <a:p>
            <a:r>
              <a:rPr lang="fr-FR" sz="2400" b="0">
                <a:solidFill>
                  <a:schemeClr val="tx1"/>
                </a:solidFill>
                <a:latin typeface="Source Sans Pro"/>
                <a:ea typeface="Source Sans Pro"/>
              </a:rPr>
              <a:t>Les jardins familiaux sont mis à disposition par la commune d’Eybens suivant une convention entre l’association et la commune pour permettre à des habitants d’Eybens de cultiver des parcelles de jardins à usage familial dans le respect de l’environnement.</a:t>
            </a:r>
            <a:endParaRPr lang="fr-FR" sz="2400">
              <a:solidFill>
                <a:schemeClr val="tx1"/>
              </a:solidFill>
            </a:endParaRPr>
          </a:p>
          <a:p>
            <a:r>
              <a:rPr lang="fr-FR" sz="2400" b="0">
                <a:solidFill>
                  <a:schemeClr val="tx1"/>
                </a:solidFill>
                <a:latin typeface="Source Sans Pro"/>
                <a:ea typeface="Source Sans Pro"/>
              </a:rPr>
              <a:t>Ils ont un projet de construction de soutiens en rondins bois des jardins en terrasse dans la partie supérieure des jardins des </a:t>
            </a:r>
            <a:r>
              <a:rPr lang="fr-FR" sz="2400" b="0" err="1">
                <a:solidFill>
                  <a:schemeClr val="tx1"/>
                </a:solidFill>
                <a:latin typeface="Source Sans Pro"/>
                <a:ea typeface="Source Sans Pro"/>
              </a:rPr>
              <a:t>Ruires</a:t>
            </a:r>
            <a:r>
              <a:rPr lang="fr-FR" sz="2400" b="0">
                <a:solidFill>
                  <a:schemeClr val="tx1"/>
                </a:solidFill>
                <a:latin typeface="Source Sans Pro"/>
                <a:ea typeface="Source Sans Pro"/>
              </a:rPr>
              <a:t>, d'un emplacement de stockage des substrats de champignons (provenant de </a:t>
            </a:r>
            <a:r>
              <a:rPr lang="fr-FR" sz="2400" b="0" err="1">
                <a:solidFill>
                  <a:schemeClr val="tx1"/>
                </a:solidFill>
                <a:latin typeface="Source Sans Pro"/>
                <a:ea typeface="Source Sans Pro"/>
              </a:rPr>
              <a:t>Champiloop</a:t>
            </a:r>
            <a:r>
              <a:rPr lang="fr-FR" sz="2400" b="0">
                <a:solidFill>
                  <a:schemeClr val="tx1"/>
                </a:solidFill>
                <a:latin typeface="Source Sans Pro"/>
                <a:ea typeface="Source Sans Pro"/>
              </a:rPr>
              <a:t>)et d'installation de cuves à eau pour récupération d'eaux pluviales. </a:t>
            </a:r>
            <a:endParaRPr lang="fr-FR" sz="2400">
              <a:solidFill>
                <a:schemeClr val="tx1"/>
              </a:solidFill>
              <a:latin typeface="Source Sans Pro"/>
              <a:ea typeface="Source Sans Pro"/>
            </a:endParaRPr>
          </a:p>
          <a:p>
            <a:r>
              <a:rPr lang="fr-FR" sz="2400" b="0">
                <a:solidFill>
                  <a:schemeClr val="tx1"/>
                </a:solidFill>
                <a:latin typeface="Source Sans Pro"/>
                <a:ea typeface="Source Sans Pro"/>
              </a:rPr>
              <a:t>Pour cela il demande une subvention à la ville de 2500€ sur un budget de 5000€ d'achat de matériel ,l'installation se faisant par les membres de l'association.</a:t>
            </a:r>
            <a:endParaRPr lang="fr-FR" sz="2400" b="0">
              <a:solidFill>
                <a:schemeClr val="tx1"/>
              </a:solidFill>
            </a:endParaRPr>
          </a:p>
          <a:p>
            <a:r>
              <a:rPr lang="fr-FR" sz="2400" b="0">
                <a:solidFill>
                  <a:schemeClr val="tx1"/>
                </a:solidFill>
                <a:latin typeface="Source Sans Pro"/>
                <a:ea typeface="Source Sans Pro"/>
              </a:rPr>
              <a:t>IL est proposé au conseil municipal  le versement d'une</a:t>
            </a:r>
            <a:endParaRPr lang="fr-FR" sz="2400" b="0">
              <a:solidFill>
                <a:schemeClr val="tx1"/>
              </a:solidFill>
            </a:endParaRPr>
          </a:p>
          <a:p>
            <a:r>
              <a:rPr lang="fr-FR" sz="2400" b="0">
                <a:solidFill>
                  <a:schemeClr val="tx1"/>
                </a:solidFill>
                <a:latin typeface="Source Sans Pro"/>
                <a:ea typeface="Source Sans Pro"/>
              </a:rPr>
              <a:t>subvention de 2000€ sachant qu'une demande de subvention a été aussi faite à la métro.</a:t>
            </a:r>
            <a:endParaRPr lang="fr-FR" sz="2400" b="0">
              <a:solidFill>
                <a:schemeClr val="tx1"/>
              </a:solidFill>
            </a:endParaRPr>
          </a:p>
          <a:p>
            <a:endParaRPr lang="fr-FR" sz="3000" b="0">
              <a:solidFill>
                <a:schemeClr val="tx1"/>
              </a:solidFill>
            </a:endParaRPr>
          </a:p>
          <a:p>
            <a:endParaRPr lang="fr-FR">
              <a:solidFill>
                <a:schemeClr val="tx1"/>
              </a:solidFill>
            </a:endParaRPr>
          </a:p>
          <a:p>
            <a:endParaRPr lang="fr-FR" sz="3000" b="0">
              <a:solidFill>
                <a:schemeClr val="tx1"/>
              </a:solidFill>
            </a:endParaRPr>
          </a:p>
          <a:p>
            <a:endParaRPr lang="fr-FR" sz="3000" b="0">
              <a:solidFill>
                <a:schemeClr val="tx1"/>
              </a:solidFill>
            </a:endParaRPr>
          </a:p>
        </p:txBody>
      </p:sp>
    </p:spTree>
    <p:extLst>
      <p:ext uri="{BB962C8B-B14F-4D97-AF65-F5344CB8AC3E}">
        <p14:creationId xmlns:p14="http://schemas.microsoft.com/office/powerpoint/2010/main" val="1029616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DEL20241113_5 CITOYENNETE ET VIE ASSOCIATIVE </a:t>
            </a:r>
            <a:r>
              <a:rPr lang="fr-FR" sz="2000" b="1" i="0">
                <a:solidFill>
                  <a:schemeClr val="bg1"/>
                </a:solidFill>
                <a:effectLst/>
                <a:latin typeface="Source Sans Pro"/>
                <a:ea typeface="Source Sans Pro"/>
              </a:rPr>
              <a:t>–</a:t>
            </a:r>
            <a:r>
              <a:rPr lang="fr-FR" sz="2000" b="1">
                <a:solidFill>
                  <a:schemeClr val="bg1"/>
                </a:solidFill>
                <a:latin typeface="Source Sans Pro"/>
                <a:ea typeface="Source Sans Pro"/>
              </a:rPr>
              <a:t> Contrat avec l’éco-organisme ALCOME pour la réduction des déchets des produits du tabac dans l’espace public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555047" y="704580"/>
            <a:ext cx="8021435" cy="56958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r>
              <a:rPr lang="fr-FR" sz="3000" b="0">
                <a:solidFill>
                  <a:schemeClr val="tx1"/>
                </a:solidFill>
                <a:latin typeface="Source Sans Pro"/>
                <a:ea typeface="Source Sans Pro"/>
              </a:rPr>
              <a:t>les entreprises qui mettent des produits de tabac sur le marché notamment avec filtre cotisent à leur éco-organisme </a:t>
            </a:r>
            <a:r>
              <a:rPr lang="fr-FR" sz="3000" b="0" err="1">
                <a:solidFill>
                  <a:schemeClr val="tx1"/>
                </a:solidFill>
                <a:latin typeface="Source Sans Pro"/>
                <a:ea typeface="Source Sans Pro"/>
              </a:rPr>
              <a:t>Alcome</a:t>
            </a:r>
            <a:r>
              <a:rPr lang="fr-FR" sz="3000" b="0">
                <a:solidFill>
                  <a:schemeClr val="tx1"/>
                </a:solidFill>
                <a:latin typeface="Source Sans Pro"/>
                <a:ea typeface="Source Sans Pro"/>
              </a:rPr>
              <a:t> qui œuvre à réduire et mieux trier les déchets issus de ces produits, en particulier dans l’espace public. </a:t>
            </a:r>
            <a:endParaRPr lang="fr-FR">
              <a:solidFill>
                <a:schemeClr val="tx1"/>
              </a:solidFill>
              <a:latin typeface="Source Sans Pro"/>
              <a:ea typeface="Source Sans Pro"/>
            </a:endParaRPr>
          </a:p>
          <a:p>
            <a:r>
              <a:rPr lang="fr-FR" sz="3000" b="0">
                <a:solidFill>
                  <a:schemeClr val="tx1"/>
                </a:solidFill>
                <a:latin typeface="Source Sans Pro"/>
                <a:ea typeface="Source Sans Pro"/>
              </a:rPr>
              <a:t>Notant la présence de nombreux mégots dans les espaces publics, la Ville souhaite signer un contrat de partenariat avec </a:t>
            </a:r>
            <a:r>
              <a:rPr lang="fr-FR" sz="3000" b="0" err="1">
                <a:solidFill>
                  <a:schemeClr val="tx1"/>
                </a:solidFill>
                <a:latin typeface="Source Sans Pro"/>
                <a:ea typeface="Source Sans Pro"/>
              </a:rPr>
              <a:t>Alcome</a:t>
            </a:r>
            <a:r>
              <a:rPr lang="fr-FR" sz="3000" b="0">
                <a:solidFill>
                  <a:schemeClr val="tx1"/>
                </a:solidFill>
                <a:latin typeface="Source Sans Pro"/>
                <a:ea typeface="Source Sans Pro"/>
              </a:rPr>
              <a:t> pour bénéficier d’un dédommagement financier de son travail de nettoyage de la voie publique, et d’outils de communication pour sensibiliser les usagers et commerçants sur l’enjeu de réduire les mégots sur l’espace public. </a:t>
            </a:r>
            <a:endParaRPr lang="fr-FR">
              <a:solidFill>
                <a:schemeClr val="tx1"/>
              </a:solidFill>
              <a:latin typeface="Source Sans Pro"/>
              <a:ea typeface="Source Sans Pro"/>
            </a:endParaRPr>
          </a:p>
          <a:p>
            <a:endParaRPr lang="fr-FR" sz="3000" b="0">
              <a:solidFill>
                <a:schemeClr val="tx1"/>
              </a:solidFill>
            </a:endParaRPr>
          </a:p>
        </p:txBody>
      </p:sp>
    </p:spTree>
    <p:extLst>
      <p:ext uri="{BB962C8B-B14F-4D97-AF65-F5344CB8AC3E}">
        <p14:creationId xmlns:p14="http://schemas.microsoft.com/office/powerpoint/2010/main" val="3525294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FC3931-CFAE-DA8C-A719-7EE993431C77}"/>
              </a:ext>
            </a:extLst>
          </p:cNvPr>
          <p:cNvSpPr>
            <a:spLocks noGrp="1"/>
          </p:cNvSpPr>
          <p:nvPr>
            <p:ph idx="1"/>
          </p:nvPr>
        </p:nvSpPr>
        <p:spPr>
          <a:xfrm>
            <a:off x="3693110" y="1323329"/>
            <a:ext cx="7971585" cy="4870207"/>
          </a:xfrm>
        </p:spPr>
        <p:txBody>
          <a:bodyPr vert="horz" lIns="91440" tIns="45720" rIns="91440" bIns="45720" rtlCol="0" anchor="t">
            <a:normAutofit fontScale="92500" lnSpcReduction="10000"/>
          </a:bodyPr>
          <a:lstStyle/>
          <a:p>
            <a:r>
              <a:rPr lang="fr-FR">
                <a:latin typeface="Source Sans Pro"/>
                <a:ea typeface="Source Sans Pro"/>
              </a:rPr>
              <a:t>l’éco-organisme </a:t>
            </a:r>
            <a:r>
              <a:rPr lang="fr-FR" err="1">
                <a:latin typeface="Source Sans Pro"/>
                <a:ea typeface="Source Sans Pro"/>
              </a:rPr>
              <a:t>Alcome</a:t>
            </a:r>
            <a:r>
              <a:rPr lang="fr-FR">
                <a:latin typeface="Source Sans Pro"/>
                <a:ea typeface="Source Sans Pro"/>
              </a:rPr>
              <a:t> s’engage à fournir : </a:t>
            </a:r>
          </a:p>
          <a:p>
            <a:pPr marL="0" indent="0">
              <a:buNone/>
            </a:pPr>
            <a:r>
              <a:rPr lang="fr-FR">
                <a:latin typeface="Source Sans Pro"/>
                <a:ea typeface="Source Sans Pro"/>
              </a:rPr>
              <a:t> · Un soutien financier de 1,08€ / </a:t>
            </a:r>
            <a:r>
              <a:rPr lang="fr-FR" err="1">
                <a:latin typeface="Source Sans Pro"/>
                <a:ea typeface="Source Sans Pro"/>
              </a:rPr>
              <a:t>hab</a:t>
            </a:r>
            <a:r>
              <a:rPr lang="fr-FR">
                <a:latin typeface="Source Sans Pro"/>
                <a:ea typeface="Source Sans Pro"/>
              </a:rPr>
              <a:t> / an </a:t>
            </a:r>
          </a:p>
          <a:p>
            <a:pPr marL="0" indent="0">
              <a:buNone/>
            </a:pPr>
            <a:r>
              <a:rPr lang="fr-FR">
                <a:latin typeface="Source Sans Pro"/>
                <a:ea typeface="Source Sans Pro"/>
              </a:rPr>
              <a:t> · Des dispositifs de rue (cendriers, éteignoirs) </a:t>
            </a:r>
          </a:p>
          <a:p>
            <a:pPr marL="0" indent="0">
              <a:buNone/>
            </a:pPr>
            <a:r>
              <a:rPr lang="fr-FR">
                <a:latin typeface="Source Sans Pro"/>
                <a:ea typeface="Source Sans Pro"/>
              </a:rPr>
              <a:t> · Des supports de communication</a:t>
            </a:r>
          </a:p>
          <a:p>
            <a:r>
              <a:rPr lang="fr-FR">
                <a:latin typeface="Source Sans Pro"/>
                <a:ea typeface="Source Sans Pro"/>
              </a:rPr>
              <a:t>la commune s’engage en autre à prendre deux arrêtés pour travailler sur le volet prévention/répression auprès des usagers : un arrêté rappelant l’interdiction de jeter des mégots de cigarettes sur la voie publique et un arrêté rappelant la réglementation de la gestion des mégots dans le cadre des activités  suscitant une présence de fumeur dans les espaces publics.</a:t>
            </a:r>
          </a:p>
          <a:p>
            <a:r>
              <a:rPr lang="fr-FR">
                <a:latin typeface="Source Sans Pro"/>
                <a:ea typeface="Source Sans Pro"/>
              </a:rPr>
              <a:t>IL est proposé au conseil municipal d'autoriser le Maire à signer ce contrat</a:t>
            </a:r>
            <a:endParaRPr lang="fr-FR"/>
          </a:p>
          <a:p>
            <a:endParaRPr lang="fr-FR"/>
          </a:p>
        </p:txBody>
      </p:sp>
      <p:sp>
        <p:nvSpPr>
          <p:cNvPr id="4" name="Espace réservé du contenu 3">
            <a:extLst>
              <a:ext uri="{FF2B5EF4-FFF2-40B4-BE49-F238E27FC236}">
                <a16:creationId xmlns:a16="http://schemas.microsoft.com/office/drawing/2014/main" id="{CCCB55B1-C3A2-F263-9A68-8E2D2EFBCB47}"/>
              </a:ext>
            </a:extLst>
          </p:cNvPr>
          <p:cNvSpPr>
            <a:spLocks noGrp="1"/>
          </p:cNvSpPr>
          <p:nvPr>
            <p:ph idx="13"/>
          </p:nvPr>
        </p:nvSpPr>
        <p:spPr/>
        <p:txBody>
          <a:bodyPr vert="horz" lIns="91440" tIns="45720" rIns="91440" bIns="45720" rtlCol="0" anchor="t">
            <a:normAutofit/>
          </a:bodyPr>
          <a:lstStyle/>
          <a:p>
            <a:r>
              <a:rPr lang="fr-FR">
                <a:solidFill>
                  <a:schemeClr val="bg1"/>
                </a:solidFill>
                <a:latin typeface="Source Sans Pro"/>
                <a:ea typeface="Source Sans Pro"/>
              </a:rPr>
              <a:t>DEL20241113_5 CITOYENNETE ET VIE ASSOCIATIVE – Contrat avec l’éco-organisme ALCOME pour la réduction des déchets des produits du tabac dans l’espace public </a:t>
            </a:r>
          </a:p>
        </p:txBody>
      </p:sp>
    </p:spTree>
    <p:extLst>
      <p:ext uri="{BB962C8B-B14F-4D97-AF65-F5344CB8AC3E}">
        <p14:creationId xmlns:p14="http://schemas.microsoft.com/office/powerpoint/2010/main" val="3955098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7083079-CF39-F4D1-AFBE-B837309EE5E2}"/>
              </a:ext>
            </a:extLst>
          </p:cNvPr>
          <p:cNvSpPr>
            <a:spLocks noGrp="1"/>
          </p:cNvSpPr>
          <p:nvPr>
            <p:ph idx="1"/>
          </p:nvPr>
        </p:nvSpPr>
        <p:spPr>
          <a:xfrm>
            <a:off x="337351" y="2166152"/>
            <a:ext cx="2450238" cy="4986174"/>
          </a:xfrm>
        </p:spPr>
        <p:txBody>
          <a:bodyPr vert="horz" lIns="91440" tIns="45720" rIns="91440" bIns="45720" rtlCol="0" anchor="t">
            <a:noAutofit/>
          </a:bodyPr>
          <a:lstStyle/>
          <a:p>
            <a:pPr marL="0" indent="0" algn="ctr">
              <a:buNone/>
            </a:pPr>
            <a:r>
              <a:rPr lang="fr-FR" sz="2000" b="1">
                <a:solidFill>
                  <a:schemeClr val="bg1"/>
                </a:solidFill>
                <a:latin typeface="Source Sans Pro"/>
                <a:ea typeface="Source Sans Pro"/>
              </a:rPr>
              <a:t>DEL20241113_6 </a:t>
            </a:r>
            <a:r>
              <a:rPr lang="fr-FR" sz="2000" b="1" i="0">
                <a:solidFill>
                  <a:schemeClr val="bg1"/>
                </a:solidFill>
                <a:effectLst/>
                <a:latin typeface="Source Sans Pro"/>
                <a:ea typeface="Source Sans Pro"/>
              </a:rPr>
              <a:t>FINANCES –</a:t>
            </a:r>
            <a:r>
              <a:rPr lang="fr-FR" sz="2000" b="1">
                <a:solidFill>
                  <a:schemeClr val="bg1"/>
                </a:solidFill>
                <a:latin typeface="Source Sans Pro"/>
                <a:ea typeface="Source Sans Pro"/>
              </a:rPr>
              <a:t> </a:t>
            </a:r>
            <a:r>
              <a:rPr lang="fr-FR" sz="2000" b="1" i="0">
                <a:solidFill>
                  <a:schemeClr val="bg1"/>
                </a:solidFill>
                <a:effectLst/>
                <a:latin typeface="Source Sans Pro"/>
                <a:ea typeface="Source Sans Pro"/>
              </a:rPr>
              <a:t>RESSOURCES –</a:t>
            </a:r>
            <a:r>
              <a:rPr lang="fr-FR" sz="2000" b="1">
                <a:solidFill>
                  <a:schemeClr val="bg1"/>
                </a:solidFill>
                <a:latin typeface="Source Sans Pro"/>
                <a:ea typeface="Source Sans Pro"/>
              </a:rPr>
              <a:t> Admission en non-valeur </a:t>
            </a:r>
            <a:endParaRPr lang="fr-FR" b="1">
              <a:solidFill>
                <a:schemeClr val="bg1"/>
              </a:solidFill>
            </a:endParaRPr>
          </a:p>
        </p:txBody>
      </p:sp>
      <p:sp>
        <p:nvSpPr>
          <p:cNvPr id="4" name="Titre 1">
            <a:extLst>
              <a:ext uri="{FF2B5EF4-FFF2-40B4-BE49-F238E27FC236}">
                <a16:creationId xmlns:a16="http://schemas.microsoft.com/office/drawing/2014/main" id="{CACC9A4F-7336-C761-AA10-13ADFDE6A0A7}"/>
              </a:ext>
            </a:extLst>
          </p:cNvPr>
          <p:cNvSpPr txBox="1">
            <a:spLocks/>
          </p:cNvSpPr>
          <p:nvPr/>
        </p:nvSpPr>
        <p:spPr>
          <a:xfrm>
            <a:off x="3484699" y="394550"/>
            <a:ext cx="8091783" cy="626855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80AA"/>
                </a:solidFill>
                <a:latin typeface="Source Sans Pro" panose="020B0503030403020204" pitchFamily="34" charset="0"/>
                <a:ea typeface="Source Sans Pro" panose="020B0503030403020204" pitchFamily="34" charset="0"/>
                <a:cs typeface="+mj-cs"/>
              </a:defRPr>
            </a:lvl1pPr>
          </a:lstStyle>
          <a:p>
            <a:pPr algn="just"/>
            <a:r>
              <a:rPr lang="fr-FR" sz="2000" b="0">
                <a:solidFill>
                  <a:schemeClr val="tx1"/>
                </a:solidFill>
                <a:latin typeface="Source Sans Pro"/>
                <a:ea typeface="Source Sans Pro"/>
              </a:rPr>
              <a:t>La Ville d'Eybens est destinataire plusieurs fois par an de listes de créances à admettre en non-valeur émises par le comptable public. </a:t>
            </a:r>
            <a:endParaRPr lang="fr-FR" sz="2000">
              <a:solidFill>
                <a:schemeClr val="tx1"/>
              </a:solidFill>
            </a:endParaRPr>
          </a:p>
          <a:p>
            <a:pPr algn="just"/>
            <a:endParaRPr lang="fr-FR" sz="2000" b="0">
              <a:solidFill>
                <a:schemeClr val="tx1"/>
              </a:solidFill>
              <a:latin typeface="Source Sans Pro"/>
              <a:ea typeface="Source Sans Pro"/>
            </a:endParaRPr>
          </a:p>
          <a:p>
            <a:pPr algn="just"/>
            <a:r>
              <a:rPr lang="fr-FR" sz="2000" b="0">
                <a:solidFill>
                  <a:schemeClr val="tx1"/>
                </a:solidFill>
                <a:latin typeface="Source Sans Pro"/>
                <a:ea typeface="Source Sans Pro"/>
              </a:rPr>
              <a:t>Relatives à la facturation des services de restauration scolaire, de crèche, etc. elles se répartissent en deux catégories : </a:t>
            </a:r>
            <a:endParaRPr lang="fr-FR" sz="2000">
              <a:solidFill>
                <a:schemeClr val="tx1"/>
              </a:solidFill>
            </a:endParaRPr>
          </a:p>
          <a:p>
            <a:pPr algn="just"/>
            <a:endParaRPr lang="fr-FR" sz="2000" b="0">
              <a:solidFill>
                <a:schemeClr val="tx1"/>
              </a:solidFill>
              <a:latin typeface="Source Sans Pro"/>
              <a:ea typeface="Source Sans Pro"/>
            </a:endParaRPr>
          </a:p>
          <a:p>
            <a:pPr algn="just"/>
            <a:r>
              <a:rPr lang="fr-FR" sz="2000" b="0">
                <a:solidFill>
                  <a:schemeClr val="tx1"/>
                </a:solidFill>
                <a:latin typeface="Source Sans Pro"/>
                <a:ea typeface="Source Sans Pro"/>
              </a:rPr>
              <a:t>Les créances réputées irrécouvrables du fait du caractère inopérant des poursuites engagées (</a:t>
            </a:r>
            <a:r>
              <a:rPr lang="fr-FR" sz="2000">
                <a:solidFill>
                  <a:schemeClr val="tx1"/>
                </a:solidFill>
                <a:latin typeface="Source Sans Pro"/>
                <a:ea typeface="Source Sans Pro"/>
              </a:rPr>
              <a:t>393,45 € </a:t>
            </a:r>
            <a:r>
              <a:rPr lang="fr-FR" sz="2000" b="0">
                <a:solidFill>
                  <a:schemeClr val="tx1"/>
                </a:solidFill>
                <a:latin typeface="Source Sans Pro"/>
                <a:ea typeface="Source Sans Pro"/>
              </a:rPr>
              <a:t>EUR pour des créances afférentes à 14 personnes physiques).  </a:t>
            </a:r>
            <a:endParaRPr lang="fr-FR" sz="2000" b="0">
              <a:solidFill>
                <a:schemeClr val="tx1"/>
              </a:solidFill>
            </a:endParaRPr>
          </a:p>
          <a:p>
            <a:pPr algn="just"/>
            <a:endParaRPr lang="fr-FR" sz="2000" b="0">
              <a:solidFill>
                <a:schemeClr val="tx1"/>
              </a:solidFill>
              <a:latin typeface="Source Sans Pro"/>
              <a:ea typeface="Source Sans Pro"/>
            </a:endParaRPr>
          </a:p>
          <a:p>
            <a:pPr algn="just"/>
            <a:r>
              <a:rPr lang="fr-FR" sz="2000" b="0">
                <a:solidFill>
                  <a:schemeClr val="tx1"/>
                </a:solidFill>
                <a:latin typeface="Source Sans Pro"/>
                <a:ea typeface="Source Sans Pro"/>
              </a:rPr>
              <a:t>Les créances éteintes du fait de décisions de justice ou de la Banque de France dans le cadre de ses missions de lutte contre le surendettement (</a:t>
            </a:r>
            <a:r>
              <a:rPr lang="fr-FR" sz="2000">
                <a:solidFill>
                  <a:schemeClr val="tx1"/>
                </a:solidFill>
                <a:latin typeface="Source Sans Pro"/>
                <a:ea typeface="Source Sans Pro"/>
              </a:rPr>
              <a:t>422,71</a:t>
            </a:r>
            <a:r>
              <a:rPr lang="fr-FR" sz="2000" b="0">
                <a:solidFill>
                  <a:schemeClr val="tx1"/>
                </a:solidFill>
                <a:latin typeface="Source Sans Pro"/>
                <a:ea typeface="Source Sans Pro"/>
              </a:rPr>
              <a:t> €, 1 personne physique concernée). La Ville ne peut pas s'opposer à ces décisions.</a:t>
            </a:r>
            <a:endParaRPr lang="fr-FR" sz="2000">
              <a:solidFill>
                <a:schemeClr val="tx1"/>
              </a:solidFill>
            </a:endParaRPr>
          </a:p>
          <a:p>
            <a:endParaRPr lang="fr-FR" sz="2000" b="0">
              <a:solidFill>
                <a:schemeClr val="tx1"/>
              </a:solidFill>
            </a:endParaRPr>
          </a:p>
        </p:txBody>
      </p:sp>
    </p:spTree>
    <p:extLst>
      <p:ext uri="{BB962C8B-B14F-4D97-AF65-F5344CB8AC3E}">
        <p14:creationId xmlns:p14="http://schemas.microsoft.com/office/powerpoint/2010/main" val="341412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3D42390-5453-44DD-9FE5-4F14EC2D6CB4}"/>
              </a:ext>
            </a:extLst>
          </p:cNvPr>
          <p:cNvSpPr>
            <a:spLocks noGrp="1"/>
          </p:cNvSpPr>
          <p:nvPr>
            <p:ph idx="1"/>
          </p:nvPr>
        </p:nvSpPr>
        <p:spPr>
          <a:xfrm>
            <a:off x="3379960" y="194057"/>
            <a:ext cx="8284735" cy="5999479"/>
          </a:xfrm>
        </p:spPr>
        <p:txBody>
          <a:bodyPr vert="horz" lIns="91440" tIns="45720" rIns="91440" bIns="45720" rtlCol="0" anchor="t">
            <a:normAutofit/>
          </a:bodyPr>
          <a:lstStyle/>
          <a:p>
            <a:pPr marL="0" indent="0" algn="just">
              <a:buNone/>
            </a:pPr>
            <a:r>
              <a:rPr lang="fr-FR" sz="1800">
                <a:latin typeface="Source Sans Pro"/>
                <a:ea typeface="Source Sans Pro"/>
              </a:rPr>
              <a:t>Cette décision modificative (DM) est "technique" et propose des mouvements purement comptables. </a:t>
            </a:r>
            <a:r>
              <a:rPr lang="fr-FR" sz="1800" b="1">
                <a:latin typeface="Source Sans Pro"/>
                <a:ea typeface="Source Sans Pro"/>
              </a:rPr>
              <a:t>L'équilibre et les montants de la section d'investissement demeurent inchangés</a:t>
            </a:r>
            <a:r>
              <a:rPr lang="fr-FR" sz="1800">
                <a:latin typeface="Source Sans Pro"/>
                <a:ea typeface="Source Sans Pro"/>
              </a:rPr>
              <a:t>.</a:t>
            </a:r>
            <a:endParaRPr lang="fr-FR">
              <a:latin typeface="Source Sans Pro"/>
              <a:ea typeface="Source Sans Pro"/>
            </a:endParaRPr>
          </a:p>
          <a:p>
            <a:pPr algn="just"/>
            <a:r>
              <a:rPr lang="fr-FR" sz="1800">
                <a:latin typeface="Source Sans Pro"/>
                <a:ea typeface="Source Sans Pro"/>
              </a:rPr>
              <a:t>L'adoption du budget primitif en mars dernier s'est traduite, d'un point de vue comptable, par l'ouverture de crédits, déclinés en chapitres et articles budgétaires au sein des sections de fonctionnement et d'investissement.</a:t>
            </a:r>
            <a:endParaRPr lang="fr-FR">
              <a:latin typeface="Source Sans Pro"/>
              <a:ea typeface="Source Sans Pro"/>
            </a:endParaRPr>
          </a:p>
          <a:p>
            <a:pPr algn="just"/>
            <a:r>
              <a:rPr lang="fr-FR" sz="1800">
                <a:latin typeface="Source Sans Pro"/>
                <a:ea typeface="Source Sans Pro"/>
              </a:rPr>
              <a:t>M. le Maire dispose, par délégation du Conseil Municipal, de la faculté de procéder par simple décision à des virements inter-chapitres dans la limite </a:t>
            </a:r>
            <a:r>
              <a:rPr lang="fr-FR" sz="1800" b="1">
                <a:latin typeface="Source Sans Pro"/>
                <a:ea typeface="Source Sans Pro"/>
              </a:rPr>
              <a:t>(cumulative) </a:t>
            </a:r>
            <a:r>
              <a:rPr lang="fr-FR" sz="1800">
                <a:latin typeface="Source Sans Pro"/>
                <a:ea typeface="Source Sans Pro"/>
              </a:rPr>
              <a:t>de </a:t>
            </a:r>
            <a:r>
              <a:rPr lang="fr-FR" sz="1800" b="1">
                <a:latin typeface="Source Sans Pro"/>
                <a:ea typeface="Source Sans Pro"/>
              </a:rPr>
              <a:t>7,5%</a:t>
            </a:r>
            <a:r>
              <a:rPr lang="fr-FR" sz="1800">
                <a:latin typeface="Source Sans Pro"/>
                <a:ea typeface="Source Sans Pro"/>
              </a:rPr>
              <a:t> des dépenses réelles au sein de chacune des sections. </a:t>
            </a:r>
            <a:endParaRPr lang="fr-FR">
              <a:latin typeface="Source Sans Pro"/>
              <a:ea typeface="Source Sans Pro"/>
            </a:endParaRPr>
          </a:p>
          <a:p>
            <a:pPr algn="just"/>
            <a:r>
              <a:rPr lang="fr-FR" sz="1800">
                <a:latin typeface="Source Sans Pro"/>
                <a:ea typeface="Source Sans Pro"/>
              </a:rPr>
              <a:t>Au cours de l'exécution du projet d'investissement-phare de l'exercice 2024, la rénovation énergétique du Bourg, les dépenses relatives à l'école élémentaire ont été imputées après discussion avec le Trésorier sur le chapitre 21 ("Immobilisations corporelles") alors qu'elles étaient prévues au chapitre 23 ("Immobilisations en cours"). Les volumes concernés (plus d'1,5 M EUR) représentent </a:t>
            </a:r>
            <a:r>
              <a:rPr lang="fr-FR" sz="1800" b="1">
                <a:latin typeface="Source Sans Pro"/>
                <a:ea typeface="Source Sans Pro"/>
              </a:rPr>
              <a:t>13% des dépenses réelles inscrites en section d'investissement.</a:t>
            </a:r>
            <a:endParaRPr lang="fr-FR">
              <a:latin typeface="Source Sans Pro"/>
              <a:ea typeface="Source Sans Pro"/>
            </a:endParaRPr>
          </a:p>
          <a:p>
            <a:pPr algn="just"/>
            <a:endParaRPr lang="fr-FR" sz="1800" b="1">
              <a:latin typeface="Source Sans Pro"/>
              <a:ea typeface="Source Sans Pro"/>
            </a:endParaRPr>
          </a:p>
          <a:p>
            <a:pPr marL="0" indent="0" algn="just">
              <a:buNone/>
            </a:pPr>
            <a:r>
              <a:rPr lang="fr-FR" sz="1800">
                <a:latin typeface="Source Sans Pro"/>
                <a:ea typeface="Source Sans Pro"/>
              </a:rPr>
              <a:t>Aussi, quoique ni la nature du projet ni son échéancier ne soient modifiés, il convient que le Conseil Municipal délibère pour virer les crédits prévus du chapitre 23 au chapitre 21 et régulariser la situation de la Ville vis-à-vis du comptable public.</a:t>
            </a:r>
            <a:endParaRPr lang="fr-FR">
              <a:latin typeface="Source Sans Pro"/>
              <a:ea typeface="Source Sans Pro"/>
            </a:endParaRPr>
          </a:p>
          <a:p>
            <a:endParaRPr lang="fr-FR"/>
          </a:p>
        </p:txBody>
      </p:sp>
      <p:sp>
        <p:nvSpPr>
          <p:cNvPr id="4" name="Espace réservé du contenu 3">
            <a:extLst>
              <a:ext uri="{FF2B5EF4-FFF2-40B4-BE49-F238E27FC236}">
                <a16:creationId xmlns:a16="http://schemas.microsoft.com/office/drawing/2014/main" id="{29E81B2F-27CC-B7E5-CAE0-01BDD84D59B7}"/>
              </a:ext>
            </a:extLst>
          </p:cNvPr>
          <p:cNvSpPr>
            <a:spLocks noGrp="1"/>
          </p:cNvSpPr>
          <p:nvPr>
            <p:ph idx="13"/>
          </p:nvPr>
        </p:nvSpPr>
        <p:spPr/>
        <p:txBody>
          <a:bodyPr vert="horz" lIns="91440" tIns="45720" rIns="91440" bIns="45720" rtlCol="0" anchor="t">
            <a:normAutofit/>
          </a:bodyPr>
          <a:lstStyle/>
          <a:p>
            <a:pPr algn="ctr"/>
            <a:r>
              <a:rPr lang="fr-FR">
                <a:latin typeface="Source Sans Pro"/>
                <a:ea typeface="Source Sans Pro"/>
              </a:rPr>
              <a:t>DEL20241113_7 FINANCES – RESSOURCES – Décision modificative n°1 du budget primitif 2024</a:t>
            </a:r>
          </a:p>
        </p:txBody>
      </p:sp>
    </p:spTree>
    <p:extLst>
      <p:ext uri="{BB962C8B-B14F-4D97-AF65-F5344CB8AC3E}">
        <p14:creationId xmlns:p14="http://schemas.microsoft.com/office/powerpoint/2010/main" val="247729353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Ville Eybens_ Modèle 2023" id="{8D0D9503-D329-4481-B454-F75CA09A1D5B}" vid="{5DE04959-E257-4E36-9F55-22EAFD7FC8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2ab6bb5e-46d4-40b1-997f-a36909191e4c">
      <UserInfo>
        <DisplayName>Xavier OSMOND</DisplayName>
        <AccountId>14</AccountId>
        <AccountType/>
      </UserInfo>
      <UserInfo>
        <DisplayName>Theophile BARREYRE</DisplayName>
        <AccountId>36</AccountId>
        <AccountType/>
      </UserInfo>
      <UserInfo>
        <DisplayName>Béatrice BOUCHOT</DisplayName>
        <AccountId>11</AccountId>
        <AccountType/>
      </UserInfo>
      <UserInfo>
        <DisplayName>Henry REVERDY</DisplayName>
        <AccountId>38</AccountId>
        <AccountType/>
      </UserInfo>
      <UserInfo>
        <DisplayName>Pierre BEJJAJI</DisplayName>
        <AccountId>47</AccountId>
        <AccountType/>
      </UserInfo>
      <UserInfo>
        <DisplayName>Jean-Jacques PIERRE</DisplayName>
        <AccountId>23</AccountId>
        <AccountType/>
      </UserInfo>
      <UserInfo>
        <DisplayName>Pascal BOUDIER</DisplayName>
        <AccountId>22</AccountId>
        <AccountType/>
      </UserInfo>
      <UserInfo>
        <DisplayName>Elodie TAVERNE</DisplayName>
        <AccountId>15</AccountId>
        <AccountType/>
      </UserInfo>
      <UserInfo>
        <DisplayName>Nicolas RICHARD</DisplayName>
        <AccountId>27</AccountId>
        <AccountType/>
      </UserInfo>
      <UserInfo>
        <DisplayName>Gilles BUGLI</DisplayName>
        <AccountId>33</AccountId>
        <AccountType/>
      </UserInfo>
      <UserInfo>
        <DisplayName>Béatrice GARNIER</DisplayName>
        <AccountId>28</AccountId>
        <AccountType/>
      </UserInfo>
      <UserInfo>
        <DisplayName>Mehdi DEBZA-KIOULOU</DisplayName>
        <AccountId>31</AccountId>
        <AccountType/>
      </UserInfo>
      <UserInfo>
        <DisplayName>Christelle CHAVAND</DisplayName>
        <AccountId>32</AccountId>
        <AccountType/>
      </UserInfo>
      <UserInfo>
        <DisplayName>Clotilde HOGREL</DisplayName>
        <AccountId>26</AccountId>
        <AccountType/>
      </UserInfo>
      <UserInfo>
        <DisplayName>Julie MONTAGNIER</DisplayName>
        <AccountId>41</AccountId>
        <AccountType/>
      </UserInfo>
      <UserInfo>
        <DisplayName>Anne-Catherine JOTHY</DisplayName>
        <AccountId>30</AccountId>
        <AccountType/>
      </UserInfo>
      <UserInfo>
        <DisplayName>Denis GROSJEAN</DisplayName>
        <AccountId>34</AccountId>
        <AccountType/>
      </UserInfo>
      <UserInfo>
        <DisplayName>Damien CONTICCHIO</DisplayName>
        <AccountId>46</AccountId>
        <AccountType/>
      </UserInfo>
      <UserInfo>
        <DisplayName>Dominique SCHEIBLIN</DisplayName>
        <AccountId>29</AccountId>
        <AccountType/>
      </UserInfo>
      <UserInfo>
        <DisplayName>Catherine NOERIE</DisplayName>
        <AccountId>12</AccountId>
        <AccountType/>
      </UserInfo>
      <UserInfo>
        <DisplayName>Suzanne FAUSTINO</DisplayName>
        <AccountId>21</AccountId>
        <AccountType/>
      </UserInfo>
      <UserInfo>
        <DisplayName>Jean-François MICHON</DisplayName>
        <AccountId>24</AccountId>
        <AccountType/>
      </UserInfo>
      <UserInfo>
        <DisplayName>Marie-Chantal KOUASSI</DisplayName>
        <AccountId>35</AccountId>
        <AccountType/>
      </UserInfo>
      <UserInfo>
        <DisplayName>Jean-Claude FERNANDEZ</DisplayName>
        <AccountId>61</AccountId>
        <AccountType/>
      </UserInfo>
      <UserInfo>
        <DisplayName>Malika MERABET</DisplayName>
        <AccountId>69</AccountId>
        <AccountType/>
      </UserInfo>
    </SharedWithUsers>
    <TaxCatchAll xmlns="2ab6bb5e-46d4-40b1-997f-a36909191e4c" xsi:nil="true"/>
    <lcf76f155ced4ddcb4097134ff3c332f xmlns="bba84dbe-95e3-4227-84cd-a6ef90e1f1e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4292A071E3B6B44AE71C75A51DDAF44" ma:contentTypeVersion="16" ma:contentTypeDescription="Crée un document." ma:contentTypeScope="" ma:versionID="9e38534a60c132611d8e7b1a70ce4e34">
  <xsd:schema xmlns:xsd="http://www.w3.org/2001/XMLSchema" xmlns:xs="http://www.w3.org/2001/XMLSchema" xmlns:p="http://schemas.microsoft.com/office/2006/metadata/properties" xmlns:ns2="bba84dbe-95e3-4227-84cd-a6ef90e1f1ea" xmlns:ns3="2ab6bb5e-46d4-40b1-997f-a36909191e4c" targetNamespace="http://schemas.microsoft.com/office/2006/metadata/properties" ma:root="true" ma:fieldsID="b942939a1949a6faf1e3af14496a2439" ns2:_="" ns3:_="">
    <xsd:import namespace="bba84dbe-95e3-4227-84cd-a6ef90e1f1ea"/>
    <xsd:import namespace="2ab6bb5e-46d4-40b1-997f-a36909191e4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a84dbe-95e3-4227-84cd-a6ef90e1f1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2cad0150-7518-47a0-9365-f8a631239d2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b6bb5e-46d4-40b1-997f-a36909191e4c"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8a2aafb9-bc3d-49fa-ae8a-47a14e344eb7}" ma:internalName="TaxCatchAll" ma:showField="CatchAllData" ma:web="2ab6bb5e-46d4-40b1-997f-a36909191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46CE02-DF70-41E4-9B87-6265EFBBDE82}">
  <ds:schemaRefs>
    <ds:schemaRef ds:uri="http://schemas.microsoft.com/sharepoint/v3/contenttype/forms"/>
  </ds:schemaRefs>
</ds:datastoreItem>
</file>

<file path=customXml/itemProps2.xml><?xml version="1.0" encoding="utf-8"?>
<ds:datastoreItem xmlns:ds="http://schemas.openxmlformats.org/officeDocument/2006/customXml" ds:itemID="{D654DAC9-02E0-4969-8F7C-891978130BB9}">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purl.org/dc/elements/1.1/"/>
    <ds:schemaRef ds:uri="bba84dbe-95e3-4227-84cd-a6ef90e1f1ea"/>
    <ds:schemaRef ds:uri="http://schemas.microsoft.com/office/infopath/2007/PartnerControls"/>
    <ds:schemaRef ds:uri="2ab6bb5e-46d4-40b1-997f-a36909191e4c"/>
    <ds:schemaRef ds:uri="http://www.w3.org/XML/1998/namespace"/>
    <ds:schemaRef ds:uri="http://purl.org/dc/dcmitype/"/>
  </ds:schemaRefs>
</ds:datastoreItem>
</file>

<file path=customXml/itemProps3.xml><?xml version="1.0" encoding="utf-8"?>
<ds:datastoreItem xmlns:ds="http://schemas.openxmlformats.org/officeDocument/2006/customXml" ds:itemID="{75AB3A89-84E8-4F2E-836D-C39382663F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a84dbe-95e3-4227-84cd-a6ef90e1f1ea"/>
    <ds:schemaRef ds:uri="2ab6bb5e-46d4-40b1-997f-a36909191e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Powerpoint_Ville Eybens_ Modèle 2023 version finale</Template>
  <TotalTime>0</TotalTime>
  <Words>3235</Words>
  <Application>Microsoft Office PowerPoint</Application>
  <PresentationFormat>Grand écran</PresentationFormat>
  <Paragraphs>192</Paragraphs>
  <Slides>24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Calibri</vt:lpstr>
      <vt:lpstr>Source Sans Pro</vt:lpstr>
      <vt:lpstr>Source Sans Pro Black</vt:lpstr>
      <vt:lpstr>Thème Office</vt:lpstr>
      <vt:lpstr>Conseil municipal d’Eybens 13/11/2024</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Question ou interpellation</vt:lpstr>
      <vt:lpstr>Prochain  Conseil municipal  le jeudi 19 décembre </vt:lpstr>
      <vt:lpstr>Merci de votre participation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municipal d’Eybens 02/02/2023</dc:title>
  <dc:creator>Theophile BARREYRE</dc:creator>
  <cp:lastModifiedBy>Valérie PONCET</cp:lastModifiedBy>
  <cp:revision>2</cp:revision>
  <dcterms:created xsi:type="dcterms:W3CDTF">2023-01-30T09:21:33Z</dcterms:created>
  <dcterms:modified xsi:type="dcterms:W3CDTF">2024-11-18T15:21:08Z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0x010100F4292A071E3B6B44AE71C75A51DDAF44</vt:lpwstr>
  </property>
  <property fmtid="{D5CDD505-2E9C-101B-9397-08002B2CF9AE}" pid="3" name="MediaServiceImageTags">
    <vt:lpwstr/>
  </property>
</Properties>
</file>