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64" r:id="rId5"/>
    <p:sldId id="306" r:id="rId6"/>
    <p:sldId id="310" r:id="rId7"/>
    <p:sldId id="284" r:id="rId8"/>
    <p:sldId id="285" r:id="rId9"/>
    <p:sldId id="287" r:id="rId10"/>
    <p:sldId id="307" r:id="rId11"/>
    <p:sldId id="311" r:id="rId12"/>
    <p:sldId id="288" r:id="rId13"/>
    <p:sldId id="289" r:id="rId14"/>
    <p:sldId id="290" r:id="rId15"/>
    <p:sldId id="291" r:id="rId16"/>
    <p:sldId id="293" r:id="rId17"/>
    <p:sldId id="294" r:id="rId18"/>
    <p:sldId id="316" r:id="rId19"/>
    <p:sldId id="295" r:id="rId20"/>
    <p:sldId id="313" r:id="rId21"/>
    <p:sldId id="314" r:id="rId22"/>
    <p:sldId id="315" r:id="rId23"/>
    <p:sldId id="299" r:id="rId24"/>
    <p:sldId id="300" r:id="rId25"/>
    <p:sldId id="301" r:id="rId26"/>
    <p:sldId id="302" r:id="rId27"/>
    <p:sldId id="312" r:id="rId28"/>
    <p:sldId id="303" r:id="rId29"/>
    <p:sldId id="304" r:id="rId30"/>
    <p:sldId id="308" r:id="rId31"/>
    <p:sldId id="309" r:id="rId32"/>
    <p:sldId id="265" r:id="rId33"/>
    <p:sldId id="266" r:id="rId34"/>
    <p:sldId id="267"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3D652"/>
    <a:srgbClr val="008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B953C-D95F-2351-7D83-FFBAF08EEE50}" v="54" dt="2024-09-25T11:45:13.293"/>
    <p1510:client id="{163B1D0A-37A2-1877-7AAF-A01EDA546A7D}" v="541" dt="2024-09-25T19:14:48.229"/>
    <p1510:client id="{49450FB7-1BB8-4754-7B5F-CD034B2A9466}" v="35" dt="2024-09-26T14:15:35.207"/>
    <p1510:client id="{5B41819B-18E4-D8A4-07CF-6C1F96F2DBEC}" v="5" dt="2024-09-26T16:30:57.497"/>
    <p1510:client id="{9EDAF12A-C3D1-6CFB-A16E-85F6C6597145}" v="162" dt="2024-09-26T15:07:14.195"/>
    <p1510:client id="{AE05FDA6-580E-BD25-82ED-D75B192F95A5}" v="281" dt="2024-09-25T14:51:04.327"/>
    <p1510:client id="{F6E2702B-FA0D-B4A5-001B-4C791B704523}" v="223" dt="2024-09-26T12:03:48.51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6590BA-B9E1-0885-3CA9-C8794609F8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ADB564D-43DD-DADC-7D92-93DCC6297F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3B178-367E-43B0-8302-70C76DF072BD}" type="datetimeFigureOut">
              <a:rPr lang="fr-FR" smtClean="0"/>
              <a:t>04/10/2024</a:t>
            </a:fld>
            <a:endParaRPr lang="fr-FR"/>
          </a:p>
        </p:txBody>
      </p:sp>
      <p:sp>
        <p:nvSpPr>
          <p:cNvPr id="4" name="Espace réservé du pied de page 3">
            <a:extLst>
              <a:ext uri="{FF2B5EF4-FFF2-40B4-BE49-F238E27FC236}">
                <a16:creationId xmlns:a16="http://schemas.microsoft.com/office/drawing/2014/main" id="{C6046A23-CA74-8184-9521-D69146FFB0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EA25604-4552-2BBC-4004-078DFFEFD2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26DC7B-F637-453F-B4ED-7EB077F1D80B}" type="slidenum">
              <a:rPr lang="fr-FR" smtClean="0"/>
              <a:t>‹N°›</a:t>
            </a:fld>
            <a:endParaRPr lang="fr-FR"/>
          </a:p>
        </p:txBody>
      </p:sp>
    </p:spTree>
    <p:extLst>
      <p:ext uri="{BB962C8B-B14F-4D97-AF65-F5344CB8AC3E}">
        <p14:creationId xmlns:p14="http://schemas.microsoft.com/office/powerpoint/2010/main" val="28622461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4T08:35:11.440"/>
    </inkml:context>
    <inkml:brush xml:id="br0">
      <inkml:brushProperty name="width" value="0.1" units="cm"/>
      <inkml:brushProperty name="height" value="0.1" units="cm"/>
    </inkml:brush>
  </inkml:definitions>
  <inkml:trace contextRef="#ctx0" brushRef="#br0">17013 5583 0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4T08:35:11.441"/>
    </inkml:context>
    <inkml:brush xml:id="br0">
      <inkml:brushProperty name="width" value="0.1" units="cm"/>
      <inkml:brushProperty name="height" value="0.1" units="cm"/>
    </inkml:brush>
  </inkml:definitions>
  <inkml:trace contextRef="#ctx0" brushRef="#br0">17013 5583 0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4T08:35:11.442"/>
    </inkml:context>
    <inkml:brush xml:id="br0">
      <inkml:brushProperty name="width" value="0.1" units="cm"/>
      <inkml:brushProperty name="height" value="0.1" units="cm"/>
    </inkml:brush>
  </inkml:definitions>
  <inkml:trace contextRef="#ctx0" brushRef="#br0">17013 5583 0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4T08:35:11.443"/>
    </inkml:context>
    <inkml:brush xml:id="br0">
      <inkml:brushProperty name="width" value="0.1" units="cm"/>
      <inkml:brushProperty name="height" value="0.1" units="cm"/>
    </inkml:brush>
  </inkml:definitions>
  <inkml:trace contextRef="#ctx0" brushRef="#br0">16722 5636 0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DD1EC-7BA5-41EB-9A5D-B911711B028B}" type="datetimeFigureOut">
              <a:t>04/10/2024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7EBB7-62AC-4DE2-B03F-88FD6E3C3508}" type="slidenum">
              <a:t>‹N°›</a:t>
            </a:fld>
            <a:endParaRPr lang="fr-FR"/>
          </a:p>
        </p:txBody>
      </p:sp>
    </p:spTree>
    <p:extLst>
      <p:ext uri="{BB962C8B-B14F-4D97-AF65-F5344CB8AC3E}">
        <p14:creationId xmlns:p14="http://schemas.microsoft.com/office/powerpoint/2010/main" val="428530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a:solidFill>
                  <a:srgbClr val="000000"/>
                </a:solidFill>
                <a:effectLst/>
                <a:latin typeface="UICTFontTextStyleBody"/>
                <a:ea typeface="Calibri" panose="020F0502020204030204" pitchFamily="34" charset="0"/>
              </a:rPr>
              <a:t>Plus d’</a:t>
            </a:r>
            <a:r>
              <a:rPr lang="fr-FR" sz="1800" err="1">
                <a:solidFill>
                  <a:srgbClr val="000000"/>
                </a:solidFill>
                <a:effectLst/>
                <a:latin typeface="UICTFontTextStyleBody"/>
                <a:ea typeface="Calibri" panose="020F0502020204030204" pitchFamily="34" charset="0"/>
              </a:rPr>
              <a:t>eplacement</a:t>
            </a:r>
            <a:r>
              <a:rPr lang="fr-FR" sz="1800">
                <a:solidFill>
                  <a:srgbClr val="000000"/>
                </a:solidFill>
                <a:effectLst/>
                <a:latin typeface="UICTFontTextStyleBody"/>
                <a:ea typeface="Calibri" panose="020F0502020204030204" pitchFamily="34" charset="0"/>
              </a:rPr>
              <a:t> </a:t>
            </a:r>
            <a:endParaRPr lang="fr-FR" sz="1800">
              <a:effectLst/>
              <a:latin typeface="Calibri" panose="020F0502020204030204" pitchFamily="34" charset="0"/>
              <a:ea typeface="Calibri" panose="020F0502020204030204" pitchFamily="34" charset="0"/>
            </a:endParaRPr>
          </a:p>
          <a:p>
            <a:r>
              <a:rPr lang="fr-FR" sz="1800">
                <a:solidFill>
                  <a:srgbClr val="000000"/>
                </a:solidFill>
                <a:effectLst/>
                <a:latin typeface="UICTFontTextStyleBody"/>
                <a:ea typeface="Calibri" panose="020F0502020204030204" pitchFamily="34" charset="0"/>
              </a:rPr>
              <a:t>Prix pour prestation d’accompagnement </a:t>
            </a:r>
            <a:endParaRPr lang="fr-FR"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rgbClr val="000000"/>
                </a:solidFill>
                <a:effectLst/>
                <a:latin typeface="UICTFontTextStyleBody"/>
                <a:ea typeface="Calibri" panose="020F0502020204030204" pitchFamily="34" charset="0"/>
              </a:rPr>
              <a:t>Prestataire éditeur de logiciel : </a:t>
            </a:r>
            <a:r>
              <a:rPr lang="fr-FR" sz="1800" err="1">
                <a:solidFill>
                  <a:srgbClr val="000000"/>
                </a:solidFill>
                <a:effectLst/>
                <a:latin typeface="UICTFontTextStyleBody"/>
                <a:ea typeface="Calibri" panose="020F0502020204030204" pitchFamily="34" charset="0"/>
              </a:rPr>
              <a:t>Gecim</a:t>
            </a:r>
            <a:r>
              <a:rPr lang="fr-FR" sz="1800">
                <a:solidFill>
                  <a:srgbClr val="000000"/>
                </a:solidFill>
                <a:effectLst/>
                <a:latin typeface="UICTFontTextStyleBody"/>
                <a:ea typeface="Calibri" panose="020F0502020204030204" pitchFamily="34" charset="0"/>
              </a:rPr>
              <a:t> ; 10993 ttc; 9 161 </a:t>
            </a:r>
            <a:r>
              <a:rPr lang="fr-FR" sz="1800" err="1">
                <a:solidFill>
                  <a:srgbClr val="000000"/>
                </a:solidFill>
                <a:effectLst/>
                <a:latin typeface="UICTFontTextStyleBody"/>
                <a:ea typeface="Calibri" panose="020F0502020204030204" pitchFamily="34" charset="0"/>
              </a:rPr>
              <a:t>ht</a:t>
            </a:r>
            <a:r>
              <a:rPr lang="fr-FR" sz="1800">
                <a:solidFill>
                  <a:srgbClr val="000000"/>
                </a:solidFill>
                <a:effectLst/>
                <a:latin typeface="UICTFontTextStyleBody"/>
                <a:ea typeface="Calibri" panose="020F0502020204030204" pitchFamily="34" charset="0"/>
              </a:rPr>
              <a:t> pour 70 concessions</a:t>
            </a:r>
            <a:endParaRPr lang="fr-FR" sz="1800">
              <a:effectLst/>
              <a:latin typeface="Calibri" panose="020F0502020204030204" pitchFamily="34" charset="0"/>
              <a:ea typeface="Calibri" panose="020F0502020204030204" pitchFamily="34" charset="0"/>
            </a:endParaRPr>
          </a:p>
          <a:p>
            <a:r>
              <a:rPr lang="fr-FR" sz="1800">
                <a:solidFill>
                  <a:srgbClr val="000000"/>
                </a:solidFill>
                <a:effectLst/>
                <a:latin typeface="UICTFontTextStyleBody"/>
                <a:ea typeface="Calibri" panose="020F0502020204030204" pitchFamily="34" charset="0"/>
              </a:rPr>
              <a:t>3 phases : 2 phases de 2024 soit 6230€ </a:t>
            </a:r>
            <a:r>
              <a:rPr lang="fr-FR" sz="1800" err="1">
                <a:solidFill>
                  <a:srgbClr val="000000"/>
                </a:solidFill>
                <a:effectLst/>
                <a:latin typeface="UICTFontTextStyleBody"/>
                <a:ea typeface="Calibri" panose="020F0502020204030204" pitchFamily="34" charset="0"/>
              </a:rPr>
              <a:t>ht</a:t>
            </a:r>
            <a:endParaRPr lang="fr-FR" sz="1800">
              <a:effectLst/>
              <a:latin typeface="Calibri" panose="020F0502020204030204" pitchFamily="34" charset="0"/>
              <a:ea typeface="Calibri" panose="020F0502020204030204" pitchFamily="34" charset="0"/>
            </a:endParaRPr>
          </a:p>
          <a:p>
            <a:pPr algn="just"/>
            <a:r>
              <a:rPr lang="fr-FR" sz="1800">
                <a:effectLst/>
                <a:latin typeface="Calibri" panose="020F0502020204030204" pitchFamily="34" charset="0"/>
                <a:ea typeface="Calibri" panose="020F0502020204030204" pitchFamily="34" charset="0"/>
                <a:cs typeface="Arial" panose="020B0604020202020204" pitchFamily="34" charset="0"/>
              </a:rPr>
              <a:t>Cette procédure va s’étaler sur 1 an et ½ environ. </a:t>
            </a:r>
          </a:p>
          <a:p>
            <a:pPr algn="just"/>
            <a:endParaRPr lang="fr-FR" sz="1800">
              <a:effectLst/>
              <a:latin typeface="Calibri" panose="020F0502020204030204" pitchFamily="34" charset="0"/>
              <a:ea typeface="Calibri" panose="020F0502020204030204" pitchFamily="34" charset="0"/>
              <a:cs typeface="Arial" panose="020B0604020202020204" pitchFamily="34" charset="0"/>
            </a:endParaRPr>
          </a:p>
          <a:p>
            <a:pPr algn="just"/>
            <a:r>
              <a:rPr lang="fr-FR" sz="1800">
                <a:effectLst/>
                <a:latin typeface="Calibri" panose="020F0502020204030204" pitchFamily="34" charset="0"/>
                <a:ea typeface="Calibri" panose="020F0502020204030204" pitchFamily="34" charset="0"/>
                <a:cs typeface="Arial" panose="020B0604020202020204" pitchFamily="34" charset="0"/>
              </a:rPr>
              <a:t>Un état des lieux a été effectué dans les cimetières communaux des concessions correspondant aux conditions cumulatives de reprise :</a:t>
            </a:r>
          </a:p>
          <a:p>
            <a:pPr algn="just"/>
            <a:r>
              <a:rPr lang="fr-FR" sz="1800">
                <a:effectLst/>
                <a:latin typeface="Calibri" panose="020F0502020204030204" pitchFamily="34" charset="0"/>
                <a:ea typeface="Calibri" panose="020F0502020204030204" pitchFamily="34" charset="0"/>
                <a:cs typeface="Arial" panose="020B0604020202020204" pitchFamily="34" charset="0"/>
              </a:rPr>
              <a:t>- 30 années écoulées depuis l’acte de concession ;</a:t>
            </a:r>
          </a:p>
          <a:p>
            <a:pPr algn="just"/>
            <a:r>
              <a:rPr lang="fr-FR" sz="1800">
                <a:effectLst/>
                <a:latin typeface="Calibri" panose="020F0502020204030204" pitchFamily="34" charset="0"/>
                <a:ea typeface="Calibri" panose="020F0502020204030204" pitchFamily="34" charset="0"/>
                <a:cs typeface="Arial" panose="020B0604020202020204" pitchFamily="34" charset="0"/>
              </a:rPr>
              <a:t>- aucune inhumation depuis au moins 10 ans.</a:t>
            </a:r>
          </a:p>
          <a:p>
            <a:pPr algn="just"/>
            <a:r>
              <a:rPr lang="fr-FR" sz="1800">
                <a:effectLst/>
                <a:latin typeface="Calibri" panose="020F0502020204030204" pitchFamily="34" charset="0"/>
                <a:ea typeface="Calibri" panose="020F0502020204030204" pitchFamily="34" charset="0"/>
                <a:cs typeface="Arial" panose="020B0604020202020204" pitchFamily="34" charset="0"/>
              </a:rPr>
              <a:t> </a:t>
            </a:r>
          </a:p>
          <a:p>
            <a:pPr algn="just"/>
            <a:r>
              <a:rPr lang="fr-FR" sz="1800">
                <a:effectLst/>
                <a:latin typeface="Calibri" panose="020F0502020204030204" pitchFamily="34" charset="0"/>
                <a:ea typeface="Calibri" panose="020F0502020204030204" pitchFamily="34" charset="0"/>
                <a:cs typeface="Arial" panose="020B0604020202020204" pitchFamily="34" charset="0"/>
              </a:rPr>
              <a:t>Environ 70 concessions remplissent ces conditions et ne sont plus entretenues par les familles dans les cimetières I et II.</a:t>
            </a:r>
          </a:p>
          <a:p>
            <a:pPr algn="just"/>
            <a:r>
              <a:rPr lang="fr-FR" sz="1800">
                <a:effectLst/>
                <a:latin typeface="Calibri" panose="020F0502020204030204" pitchFamily="34" charset="0"/>
                <a:ea typeface="Calibri" panose="020F0502020204030204" pitchFamily="34" charset="0"/>
                <a:cs typeface="Arial" panose="020B0604020202020204" pitchFamily="34" charset="0"/>
              </a:rPr>
              <a:t> </a:t>
            </a:r>
          </a:p>
          <a:p>
            <a:pPr algn="just"/>
            <a:r>
              <a:rPr lang="fr-FR" sz="1800">
                <a:effectLst/>
                <a:latin typeface="Calibri" panose="020F0502020204030204" pitchFamily="34" charset="0"/>
                <a:ea typeface="Calibri" panose="020F0502020204030204" pitchFamily="34" charset="0"/>
                <a:cs typeface="Arial" panose="020B0604020202020204" pitchFamily="34" charset="0"/>
              </a:rPr>
              <a:t>Les principales caractéristiques constatées sont les suivantes :</a:t>
            </a:r>
          </a:p>
          <a:p>
            <a:pPr algn="just"/>
            <a:r>
              <a:rPr lang="fr-FR" sz="180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Tombes abandonnées</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Assises de monuments se désolidarisant de l’ensemble et susceptibles de provoquer des effondrements,</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Trous béants</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Stèles et croix effondrées ou menaçant de s’effondrer.</a:t>
            </a:r>
          </a:p>
          <a:p>
            <a:pPr algn="just"/>
            <a:r>
              <a:rPr lang="fr-FR" sz="1800">
                <a:effectLst/>
                <a:latin typeface="Calibri" panose="020F0502020204030204" pitchFamily="34" charset="0"/>
                <a:ea typeface="Calibri" panose="020F0502020204030204" pitchFamily="34" charset="0"/>
                <a:cs typeface="Arial" panose="020B0604020202020204" pitchFamily="34" charset="0"/>
              </a:rPr>
              <a:t> </a:t>
            </a:r>
          </a:p>
          <a:p>
            <a:pPr algn="just"/>
            <a:r>
              <a:rPr lang="fr-FR" sz="1800">
                <a:effectLst/>
                <a:latin typeface="Calibri" panose="020F0502020204030204" pitchFamily="34" charset="0"/>
                <a:ea typeface="Calibri" panose="020F0502020204030204" pitchFamily="34" charset="0"/>
                <a:cs typeface="Arial" panose="020B0604020202020204" pitchFamily="34" charset="0"/>
              </a:rPr>
              <a:t>Les familles ont l’obligation d’entretenir leur concession. Pour des raisons tenant au bon ordre et à la décence des cimetières, il s’avère nécessaire d’engager une procédure pour remédier à la situation des concessions en état d’abandon.</a:t>
            </a:r>
          </a:p>
          <a:p>
            <a:pPr algn="just"/>
            <a:r>
              <a:rPr lang="fr-FR" sz="1800">
                <a:effectLst/>
                <a:latin typeface="Calibri" panose="020F0502020204030204" pitchFamily="34" charset="0"/>
                <a:ea typeface="Calibri" panose="020F0502020204030204" pitchFamily="34" charset="0"/>
                <a:cs typeface="Arial" panose="020B0604020202020204" pitchFamily="34" charset="0"/>
              </a:rPr>
              <a:t>Cette procédure exige un respect absolu des conditions, formalités et délais fixés par le code général des collectivités territoriales (CGCT). La commune sera accompagnée par un prestataire pour la réalisation de cette procédure :</a:t>
            </a:r>
          </a:p>
          <a:p>
            <a:pPr algn="just"/>
            <a:r>
              <a:rPr lang="fr-FR" sz="180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Un procès-verbal de constat d’abandon dressé par le Maire précédé d’une convocation par lettre recommandée (et/ou affichage en mairie) des familles à y assister un mois à l’avance ;</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Une description précise de l’état de la concession au procès-verbal ;</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La notification du procès-verbal à la famille par lettre recommandée avec accusé de réception portant mise en demeure de rétablir la concession en bon état d’entretien et son affichage en Mairie durant un mois ;</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Le maintien d’état d’abandon dans le délai qui suit les formalités d’affichage et qui est prévu par l’article L. 2223-17 du code général des collectivités territoriales ;</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Un nouveau procès-verbal à l’issue du délai suivant l’affichage règlementaire constatant l’état d’abandon ;</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Une délibération du conseil municipal de reprise de la concession.</a:t>
            </a:r>
          </a:p>
          <a:p>
            <a:pPr algn="just"/>
            <a:r>
              <a:rPr lang="fr-FR" sz="1800">
                <a:effectLst/>
                <a:latin typeface="Calibri" panose="020F0502020204030204" pitchFamily="34" charset="0"/>
                <a:ea typeface="Calibri" panose="020F0502020204030204" pitchFamily="34" charset="0"/>
                <a:cs typeface="Arial" panose="020B0604020202020204" pitchFamily="34" charset="0"/>
              </a:rPr>
              <a:t> </a:t>
            </a:r>
          </a:p>
          <a:p>
            <a:endParaRPr lang="fr-FR" sz="1800">
              <a:effectLst/>
              <a:latin typeface="Calibri" panose="020F0502020204030204" pitchFamily="34" charset="0"/>
              <a:ea typeface="Calibri" panose="020F0502020204030204" pitchFamily="34" charset="0"/>
              <a:cs typeface="Arial" panose="020B0604020202020204" pitchFamily="34" charset="0"/>
            </a:endParaRPr>
          </a:p>
          <a:p>
            <a:pPr algn="just"/>
            <a:r>
              <a:rPr lang="fr-FR" sz="1800">
                <a:effectLst/>
                <a:latin typeface="Calibri" panose="020F0502020204030204" pitchFamily="34" charset="0"/>
                <a:ea typeface="Calibri" panose="020F0502020204030204" pitchFamily="34" charset="0"/>
                <a:cs typeface="Arial" panose="020B0604020202020204" pitchFamily="34" charset="0"/>
              </a:rPr>
              <a:t>Lors de la commission générale du 11 juin 2024, ont été présentés :</a:t>
            </a:r>
          </a:p>
          <a:p>
            <a:pPr algn="just"/>
            <a:r>
              <a:rPr lang="fr-FR" sz="180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L’aménagement de la dernière partie disponible du cimetière III</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Le projet de règlement des cimetières</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Les perspectives d’évolution des cimetières de la commune</a:t>
            </a:r>
          </a:p>
          <a:p>
            <a:pPr marL="342900" lvl="0" indent="-342900" algn="just">
              <a:lnSpc>
                <a:spcPct val="115000"/>
              </a:lnSpc>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Arial" panose="020B0604020202020204" pitchFamily="34" charset="0"/>
              </a:rPr>
              <a:t>Les procédures de reprise des concessions dont celles en état d’abandon.</a:t>
            </a:r>
          </a:p>
          <a:p>
            <a:endParaRPr lang="fr-FR"/>
          </a:p>
        </p:txBody>
      </p:sp>
      <p:sp>
        <p:nvSpPr>
          <p:cNvPr id="4" name="Espace réservé du numéro de diapositive 3"/>
          <p:cNvSpPr>
            <a:spLocks noGrp="1"/>
          </p:cNvSpPr>
          <p:nvPr>
            <p:ph type="sldNum" sz="quarter" idx="5"/>
          </p:nvPr>
        </p:nvSpPr>
        <p:spPr/>
        <p:txBody>
          <a:bodyPr/>
          <a:lstStyle/>
          <a:p>
            <a:fld id="{09F081F7-813E-4597-9E92-4FFD6D63D3DD}" type="slidenum">
              <a:rPr lang="fr-FR" smtClean="0"/>
              <a:t>17</a:t>
            </a:fld>
            <a:endParaRPr lang="fr-FR"/>
          </a:p>
        </p:txBody>
      </p:sp>
    </p:spTree>
    <p:extLst>
      <p:ext uri="{BB962C8B-B14F-4D97-AF65-F5344CB8AC3E}">
        <p14:creationId xmlns:p14="http://schemas.microsoft.com/office/powerpoint/2010/main" val="331903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Date : </a:t>
            </a:r>
            <a:r>
              <a:rPr lang="fr-FR" sz="1800">
                <a:effectLst/>
                <a:latin typeface="Calibri" panose="020F0502020204030204" pitchFamily="34" charset="0"/>
                <a:ea typeface="Calibri" panose="020F0502020204030204" pitchFamily="34" charset="0"/>
                <a:cs typeface="Arial" panose="020B0604020202020204" pitchFamily="34" charset="0"/>
              </a:rPr>
              <a:t>16 janvier au 22 février 2025.</a:t>
            </a:r>
            <a:endParaRPr lang="fr-FR"/>
          </a:p>
        </p:txBody>
      </p:sp>
      <p:sp>
        <p:nvSpPr>
          <p:cNvPr id="4" name="Espace réservé du numéro de diapositive 3"/>
          <p:cNvSpPr>
            <a:spLocks noGrp="1"/>
          </p:cNvSpPr>
          <p:nvPr>
            <p:ph type="sldNum" sz="quarter" idx="5"/>
          </p:nvPr>
        </p:nvSpPr>
        <p:spPr/>
        <p:txBody>
          <a:bodyPr/>
          <a:lstStyle/>
          <a:p>
            <a:fld id="{09F081F7-813E-4597-9E92-4FFD6D63D3DD}" type="slidenum">
              <a:rPr lang="fr-FR" smtClean="0"/>
              <a:t>18</a:t>
            </a:fld>
            <a:endParaRPr lang="fr-FR"/>
          </a:p>
        </p:txBody>
      </p:sp>
    </p:spTree>
    <p:extLst>
      <p:ext uri="{BB962C8B-B14F-4D97-AF65-F5344CB8AC3E}">
        <p14:creationId xmlns:p14="http://schemas.microsoft.com/office/powerpoint/2010/main" val="2800131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31602" y="781639"/>
            <a:ext cx="6425184" cy="1671889"/>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5492496" y="3970076"/>
            <a:ext cx="6364290" cy="14881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8" name="Image 7">
            <a:extLst>
              <a:ext uri="{FF2B5EF4-FFF2-40B4-BE49-F238E27FC236}">
                <a16:creationId xmlns:a16="http://schemas.microsoft.com/office/drawing/2014/main" id="{AB4DBA67-677E-57DE-49B1-9404C1400454}"/>
              </a:ext>
            </a:extLst>
          </p:cNvPr>
          <p:cNvPicPr>
            <a:picLocks noChangeAspect="1"/>
          </p:cNvPicPr>
          <p:nvPr userDrawn="1"/>
        </p:nvPicPr>
        <p:blipFill>
          <a:blip r:embed="rId2"/>
          <a:stretch>
            <a:fillRect/>
          </a:stretch>
        </p:blipFill>
        <p:spPr>
          <a:xfrm>
            <a:off x="10917430" y="6484487"/>
            <a:ext cx="531881" cy="171942"/>
          </a:xfrm>
          <a:prstGeom prst="rect">
            <a:avLst/>
          </a:prstGeom>
        </p:spPr>
      </p:pic>
      <p:sp>
        <p:nvSpPr>
          <p:cNvPr id="10" name="Espace réservé du numéro de diapositive 7">
            <a:extLst>
              <a:ext uri="{FF2B5EF4-FFF2-40B4-BE49-F238E27FC236}">
                <a16:creationId xmlns:a16="http://schemas.microsoft.com/office/drawing/2014/main" id="{6EE89AD8-82C9-6527-AEA4-FC4079778D28}"/>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
        <p:nvSpPr>
          <p:cNvPr id="11" name="Rectangle 10">
            <a:extLst>
              <a:ext uri="{FF2B5EF4-FFF2-40B4-BE49-F238E27FC236}">
                <a16:creationId xmlns:a16="http://schemas.microsoft.com/office/drawing/2014/main" id="{6F66B71D-E49D-9753-4F94-5400F78FEA7B}"/>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5">
            <a:extLst>
              <a:ext uri="{FF2B5EF4-FFF2-40B4-BE49-F238E27FC236}">
                <a16:creationId xmlns:a16="http://schemas.microsoft.com/office/drawing/2014/main" id="{D799B758-C048-C34F-5832-79663DAE40D6}"/>
              </a:ext>
            </a:extLst>
          </p:cNvPr>
          <p:cNvPicPr/>
          <p:nvPr userDrawn="1"/>
        </p:nvPicPr>
        <p:blipFill>
          <a:blip r:embed="rId3" cstate="print">
            <a:extLst>
              <a:ext uri="{28A0092B-C50C-407E-A947-70E740481C1C}">
                <a14:useLocalDpi xmlns:a14="http://schemas.microsoft.com/office/drawing/2010/main" val="0"/>
              </a:ext>
            </a:extLst>
          </a:blip>
          <a:srcRect/>
          <a:stretch/>
        </p:blipFill>
        <p:spPr>
          <a:xfrm>
            <a:off x="627918" y="1026648"/>
            <a:ext cx="4797636" cy="4797636"/>
          </a:xfrm>
          <a:prstGeom prst="rect">
            <a:avLst/>
          </a:prstGeom>
        </p:spPr>
      </p:pic>
      <p:pic>
        <p:nvPicPr>
          <p:cNvPr id="13" name="Image 7">
            <a:extLst>
              <a:ext uri="{FF2B5EF4-FFF2-40B4-BE49-F238E27FC236}">
                <a16:creationId xmlns:a16="http://schemas.microsoft.com/office/drawing/2014/main" id="{95BBE53E-1AC7-C717-F1C1-6D5542A8E6FB}"/>
              </a:ext>
            </a:extLst>
          </p:cNvPr>
          <p:cNvPicPr>
            <a:picLocks noChangeAspect="1"/>
          </p:cNvPicPr>
          <p:nvPr userDrawn="1"/>
        </p:nvPicPr>
        <p:blipFill>
          <a:blip r:embed="rId2"/>
          <a:stretch>
            <a:fillRect/>
          </a:stretch>
        </p:blipFill>
        <p:spPr>
          <a:xfrm>
            <a:off x="8094357" y="3593210"/>
            <a:ext cx="864653" cy="277750"/>
          </a:xfrm>
          <a:prstGeom prst="rect">
            <a:avLst/>
          </a:prstGeom>
        </p:spPr>
      </p:pic>
      <p:pic>
        <p:nvPicPr>
          <p:cNvPr id="14" name="Image 8">
            <a:extLst>
              <a:ext uri="{FF2B5EF4-FFF2-40B4-BE49-F238E27FC236}">
                <a16:creationId xmlns:a16="http://schemas.microsoft.com/office/drawing/2014/main" id="{FCB2E844-DFED-D5F6-445F-9D7A7D074858}"/>
              </a:ext>
            </a:extLst>
          </p:cNvPr>
          <p:cNvPicPr/>
          <p:nvPr userDrawn="1"/>
        </p:nvPicPr>
        <p:blipFill>
          <a:blip r:embed="rId4"/>
          <a:stretch>
            <a:fillRect/>
          </a:stretch>
        </p:blipFill>
        <p:spPr>
          <a:xfrm>
            <a:off x="7685590" y="6137246"/>
            <a:ext cx="1682188" cy="505887"/>
          </a:xfrm>
          <a:prstGeom prst="rect">
            <a:avLst/>
          </a:prstGeom>
        </p:spPr>
      </p:pic>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93110" y="421407"/>
            <a:ext cx="7971585" cy="1325563"/>
          </a:xfrm>
        </p:spPr>
        <p:txBody>
          <a:bodyPr/>
          <a:lstStyle/>
          <a:p>
            <a:r>
              <a:rPr lang="fr-FR"/>
              <a:t>Modifiez le style du titre</a:t>
            </a:r>
          </a:p>
        </p:txBody>
      </p:sp>
      <p:sp>
        <p:nvSpPr>
          <p:cNvPr id="3" name="Espace réservé du contenu 2"/>
          <p:cNvSpPr>
            <a:spLocks noGrp="1"/>
          </p:cNvSpPr>
          <p:nvPr>
            <p:ph idx="1"/>
          </p:nvPr>
        </p:nvSpPr>
        <p:spPr>
          <a:xfrm>
            <a:off x="3693110" y="1861211"/>
            <a:ext cx="7971585" cy="43323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a:extLst>
              <a:ext uri="{FF2B5EF4-FFF2-40B4-BE49-F238E27FC236}">
                <a16:creationId xmlns:a16="http://schemas.microsoft.com/office/drawing/2014/main" id="{5F5DB40F-5D8B-45C2-6192-D3329457BFD4}"/>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B9AE22DA-8FE4-2668-62FD-7C99F0959ADB}"/>
              </a:ext>
            </a:extLst>
          </p:cNvPr>
          <p:cNvSpPr>
            <a:spLocks noGrp="1"/>
          </p:cNvSpPr>
          <p:nvPr>
            <p:ph idx="13" hasCustomPrompt="1"/>
          </p:nvPr>
        </p:nvSpPr>
        <p:spPr>
          <a:xfrm>
            <a:off x="248575" y="1330030"/>
            <a:ext cx="2373578" cy="4332325"/>
          </a:xfrm>
        </p:spPr>
        <p:txBody>
          <a:bodyPr>
            <a:normAutofit/>
          </a:bodyPr>
          <a:lstStyle>
            <a:lvl1pPr marL="0" indent="0">
              <a:buNone/>
              <a:defRPr sz="2000" b="1" i="0">
                <a:solidFill>
                  <a:srgbClr val="FFFFFF"/>
                </a:solidFill>
                <a:latin typeface="Source Sans Pro" panose="020B0503030403020204" pitchFamily="34" charset="0"/>
                <a:ea typeface="Source Sans Pro" panose="020B0503030403020204" pitchFamily="34" charset="0"/>
              </a:defRPr>
            </a:lvl1pPr>
          </a:lstStyle>
          <a:p>
            <a:pPr lvl="0"/>
            <a:r>
              <a:rPr lang="fr-FR"/>
              <a:t>Modifiez le style du titre</a:t>
            </a: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04/10/2024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04/10/2024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04/10/2024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35014" y="421407"/>
            <a:ext cx="1022968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1435014" y="1861211"/>
            <a:ext cx="10229681" cy="43323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7" name="Rectangle 6">
            <a:extLst>
              <a:ext uri="{FF2B5EF4-FFF2-40B4-BE49-F238E27FC236}">
                <a16:creationId xmlns:a16="http://schemas.microsoft.com/office/drawing/2014/main" id="{C983E28B-3DC0-16DA-A5FE-493BA11A9D37}"/>
              </a:ext>
            </a:extLst>
          </p:cNvPr>
          <p:cNvSpPr/>
          <p:nvPr userDrawn="1"/>
        </p:nvSpPr>
        <p:spPr>
          <a:xfrm>
            <a:off x="0" y="0"/>
            <a:ext cx="843516"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AB96D8A3-DEA5-362F-D8B5-6928D6AEADA9}"/>
              </a:ext>
            </a:extLst>
          </p:cNvPr>
          <p:cNvPicPr>
            <a:picLocks noChangeAspect="1"/>
          </p:cNvPicPr>
          <p:nvPr userDrawn="1"/>
        </p:nvPicPr>
        <p:blipFill>
          <a:blip r:embed="rId13"/>
          <a:stretch>
            <a:fillRect/>
          </a:stretch>
        </p:blipFill>
        <p:spPr>
          <a:xfrm>
            <a:off x="10917430" y="6484487"/>
            <a:ext cx="531881" cy="171942"/>
          </a:xfrm>
          <a:prstGeom prst="rect">
            <a:avLst/>
          </a:prstGeom>
        </p:spPr>
      </p:pic>
      <p:pic>
        <p:nvPicPr>
          <p:cNvPr id="9" name="Image 5">
            <a:extLst>
              <a:ext uri="{FF2B5EF4-FFF2-40B4-BE49-F238E27FC236}">
                <a16:creationId xmlns:a16="http://schemas.microsoft.com/office/drawing/2014/main" id="{60EF1877-A2C8-8628-4EE1-0B987BD283A6}"/>
              </a:ext>
            </a:extLst>
          </p:cNvPr>
          <p:cNvPicPr/>
          <p:nvPr userDrawn="1"/>
        </p:nvPicPr>
        <p:blipFill>
          <a:blip r:embed="rId14" cstate="print">
            <a:extLst>
              <a:ext uri="{28A0092B-C50C-407E-A947-70E740481C1C}">
                <a14:useLocalDpi xmlns:a14="http://schemas.microsoft.com/office/drawing/2010/main" val="0"/>
              </a:ext>
            </a:extLst>
          </a:blip>
          <a:srcRect/>
          <a:stretch/>
        </p:blipFill>
        <p:spPr>
          <a:xfrm>
            <a:off x="253242" y="5601104"/>
            <a:ext cx="1180548" cy="1180548"/>
          </a:xfrm>
          <a:prstGeom prst="rect">
            <a:avLst/>
          </a:prstGeom>
        </p:spPr>
      </p:pic>
      <p:sp>
        <p:nvSpPr>
          <p:cNvPr id="10" name="Espace réservé du numéro de diapositive 7">
            <a:extLst>
              <a:ext uri="{FF2B5EF4-FFF2-40B4-BE49-F238E27FC236}">
                <a16:creationId xmlns:a16="http://schemas.microsoft.com/office/drawing/2014/main" id="{BCA81FC7-54AB-FE6F-6351-452E9B671E34}"/>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C3D65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latin typeface="Source Sans Pro"/>
                <a:ea typeface="Source Sans Pro"/>
              </a:rPr>
              <a:t>Conseil municipal d’Eybens 26/09/2024</a:t>
            </a:r>
            <a:endParaRPr lang="fr-FR">
              <a:highlight>
                <a:srgbClr val="FFFF00"/>
              </a:highlight>
            </a:endParaRPr>
          </a:p>
        </p:txBody>
      </p:sp>
    </p:spTree>
    <p:extLst>
      <p:ext uri="{BB962C8B-B14F-4D97-AF65-F5344CB8AC3E}">
        <p14:creationId xmlns:p14="http://schemas.microsoft.com/office/powerpoint/2010/main" val="48061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DEL20240926_6 EDUCATION, SPORT ET CULTURE –</a:t>
            </a:r>
          </a:p>
          <a:p>
            <a:pPr marL="0" indent="0">
              <a:buNone/>
            </a:pPr>
            <a:r>
              <a:rPr lang="fr-FR" sz="2000" b="1">
                <a:solidFill>
                  <a:schemeClr val="bg1"/>
                </a:solidFill>
              </a:rPr>
              <a:t> Convention de partenariat avec l’Institut Éducatif (IME la Clé de sol) dans les locaux de l’école du Val </a:t>
            </a:r>
          </a:p>
        </p:txBody>
      </p:sp>
      <p:sp>
        <p:nvSpPr>
          <p:cNvPr id="5" name="Titre 1">
            <a:extLst>
              <a:ext uri="{FF2B5EF4-FFF2-40B4-BE49-F238E27FC236}">
                <a16:creationId xmlns:a16="http://schemas.microsoft.com/office/drawing/2014/main" id="{71342A25-A1E2-85F1-BDD6-94A866F46474}"/>
              </a:ext>
            </a:extLst>
          </p:cNvPr>
          <p:cNvSpPr txBox="1">
            <a:spLocks/>
          </p:cNvSpPr>
          <p:nvPr/>
        </p:nvSpPr>
        <p:spPr>
          <a:xfrm>
            <a:off x="3287620" y="561025"/>
            <a:ext cx="8906698" cy="548652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Convention annuelle signée entre l'IME (APAJH 38) et la Ville d'Eybens</a:t>
            </a: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Elle définit les modalités d'accueil de 11 enfants de l'IME au sein de l'école élémentaire du Val sur le temps de restauration scolaire pour l'année 2024-2025.</a:t>
            </a:r>
            <a:endParaRPr lang="fr-FR" sz="3000" b="0">
              <a:solidFill>
                <a:schemeClr val="tx1"/>
              </a:solidFill>
            </a:endParaRPr>
          </a:p>
          <a:p>
            <a:endParaRPr lang="fr-FR" sz="3000" b="0">
              <a:solidFill>
                <a:schemeClr val="tx1"/>
              </a:solidFill>
            </a:endParaRPr>
          </a:p>
          <a:p>
            <a:r>
              <a:rPr lang="fr-FR" sz="3000" b="0">
                <a:solidFill>
                  <a:schemeClr val="tx1"/>
                </a:solidFill>
                <a:latin typeface="Source Sans Pro"/>
                <a:ea typeface="Source Sans Pro"/>
              </a:rPr>
              <a:t>Objectifs pédagogiques et partenariaux retenus : Permettre la socialisation et l’inclusion des enfants </a:t>
            </a:r>
            <a:endParaRPr lang="fr-FR">
              <a:solidFill>
                <a:schemeClr val="tx1"/>
              </a:solidFill>
            </a:endParaRPr>
          </a:p>
          <a:p>
            <a:r>
              <a:rPr lang="fr-FR" sz="3000" b="0">
                <a:solidFill>
                  <a:schemeClr val="tx1"/>
                </a:solidFill>
                <a:latin typeface="Source Sans Pro"/>
                <a:ea typeface="Source Sans Pro"/>
              </a:rPr>
              <a:t>accueillis à l’IME la clé de sol, sensibilisation les enfants à la différence, développer leur adaptation au sein d’un environnement ordinaire</a:t>
            </a:r>
            <a:endParaRPr lang="fr-FR">
              <a:solidFill>
                <a:schemeClr val="tx1"/>
              </a:solidFill>
            </a:endParaRPr>
          </a:p>
          <a:p>
            <a:endParaRPr lang="fr-FR" sz="3000" b="0">
              <a:solidFill>
                <a:schemeClr val="tx1"/>
              </a:solidFill>
            </a:endParaRPr>
          </a:p>
          <a:p>
            <a:r>
              <a:rPr lang="fr-FR" sz="3000" b="0">
                <a:solidFill>
                  <a:schemeClr val="tx1"/>
                </a:solidFill>
                <a:latin typeface="Source Sans Pro"/>
                <a:ea typeface="Source Sans Pro"/>
              </a:rPr>
              <a:t>La délibération autorise le maire à signer la convention et les documents s'y afférant.</a:t>
            </a:r>
            <a:endParaRPr lang="fr-FR" sz="3000" b="0">
              <a:solidFill>
                <a:schemeClr val="tx1"/>
              </a:solidFill>
            </a:endParaRPr>
          </a:p>
        </p:txBody>
      </p:sp>
    </p:spTree>
    <p:extLst>
      <p:ext uri="{BB962C8B-B14F-4D97-AF65-F5344CB8AC3E}">
        <p14:creationId xmlns:p14="http://schemas.microsoft.com/office/powerpoint/2010/main" val="164113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DEL20240926_7 EDUCATION, SPORT ET CULTURE –</a:t>
            </a:r>
          </a:p>
          <a:p>
            <a:pPr marL="0" indent="0">
              <a:buNone/>
            </a:pPr>
            <a:r>
              <a:rPr lang="fr-FR" sz="2000" b="1">
                <a:solidFill>
                  <a:schemeClr val="bg1"/>
                </a:solidFill>
              </a:rPr>
              <a:t> Convention de partenariat avec le collège Les Saules d’Eybens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45519" y="-37969"/>
            <a:ext cx="8317227" cy="686481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La politique enfance jeunesse de la Ville d’Eybens s’inscrit dans un cadre général de promotion de la </a:t>
            </a:r>
            <a:endParaRPr lang="fr-FR">
              <a:solidFill>
                <a:schemeClr val="tx1"/>
              </a:solidFill>
              <a:latin typeface="Source Sans Pro"/>
              <a:ea typeface="Source Sans Pro"/>
            </a:endParaRPr>
          </a:p>
          <a:p>
            <a:r>
              <a:rPr lang="fr-FR" sz="3000" b="0">
                <a:solidFill>
                  <a:schemeClr val="tx1"/>
                </a:solidFill>
              </a:rPr>
              <a:t>citoyenneté, de la cohésion sociale et de l’égalité des chances. </a:t>
            </a:r>
            <a:endParaRPr lang="fr-F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Dans le cadre de l’année scolaire 2024-2025  </a:t>
            </a:r>
            <a:endParaRPr lang="fr-FR">
              <a:solidFill>
                <a:schemeClr val="tx1"/>
              </a:solidFill>
              <a:latin typeface="Source Sans Pro"/>
              <a:ea typeface="Source Sans Pro"/>
            </a:endParaRPr>
          </a:p>
          <a:p>
            <a:r>
              <a:rPr lang="fr-FR" sz="3000" b="0">
                <a:solidFill>
                  <a:schemeClr val="tx1"/>
                </a:solidFill>
              </a:rPr>
              <a:t>Des agents de la Ville, du CCAS de la Ville d’Eybens et/ou des partenaires conventionnés avec cette dernière, </a:t>
            </a:r>
            <a:endParaRPr lang="fr-FR"/>
          </a:p>
          <a:p>
            <a:r>
              <a:rPr lang="fr-FR" sz="3000" b="0">
                <a:solidFill>
                  <a:schemeClr val="tx1"/>
                </a:solidFill>
                <a:latin typeface="Source Sans Pro"/>
                <a:ea typeface="Source Sans Pro"/>
              </a:rPr>
              <a:t>peuvent intervenir au sein du collège en accord avec Madame la Principale </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Les interventions s’inscrivent dans un projet du collège ou dans un projet initié par la ville ou le CCAS de la ville d’Eybens </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a:solidFill>
                  <a:schemeClr val="tx1"/>
                </a:solidFill>
                <a:latin typeface="Source Sans Pro"/>
                <a:ea typeface="Source Sans Pro"/>
              </a:rPr>
              <a:t>Il est proposé au Conseil municipal : </a:t>
            </a:r>
            <a:endParaRPr lang="fr-FR">
              <a:solidFill>
                <a:schemeClr val="tx1"/>
              </a:solidFill>
              <a:latin typeface="Source Sans Pro"/>
              <a:ea typeface="Source Sans Pro"/>
            </a:endParaRPr>
          </a:p>
          <a:p>
            <a:r>
              <a:rPr lang="fr-FR" sz="3000">
                <a:solidFill>
                  <a:schemeClr val="tx1"/>
                </a:solidFill>
                <a:latin typeface="Source Sans Pro"/>
                <a:ea typeface="Source Sans Pro"/>
              </a:rPr>
              <a:t>- D'autoriser le Maire à signer au nom et pour le compte de la Ville d'Eybens la convention définissant les conditions dans lesquelles les acteurs et partenaires de la commune collaboreront avec le collège Les Saules</a:t>
            </a:r>
            <a:endParaRPr lang="fr-FR">
              <a:solidFill>
                <a:schemeClr val="tx1"/>
              </a:solidFill>
              <a:latin typeface="Source Sans Pro"/>
              <a:ea typeface="Source Sans Pro"/>
            </a:endParaRPr>
          </a:p>
        </p:txBody>
      </p:sp>
    </p:spTree>
    <p:extLst>
      <p:ext uri="{BB962C8B-B14F-4D97-AF65-F5344CB8AC3E}">
        <p14:creationId xmlns:p14="http://schemas.microsoft.com/office/powerpoint/2010/main" val="141530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DEL20240926_8 EDUCATION, SPORT ET CULTURE –</a:t>
            </a:r>
          </a:p>
          <a:p>
            <a:pPr marL="0" indent="0">
              <a:buNone/>
            </a:pPr>
            <a:r>
              <a:rPr lang="fr-FR" sz="2000" b="1">
                <a:solidFill>
                  <a:schemeClr val="bg1"/>
                </a:solidFill>
              </a:rPr>
              <a:t>Cadre des conventions de partenariats de la billetterie spectacle</a:t>
            </a:r>
          </a:p>
        </p:txBody>
      </p:sp>
      <p:sp>
        <p:nvSpPr>
          <p:cNvPr id="2" name="ZoneTexte 1">
            <a:extLst>
              <a:ext uri="{FF2B5EF4-FFF2-40B4-BE49-F238E27FC236}">
                <a16:creationId xmlns:a16="http://schemas.microsoft.com/office/drawing/2014/main" id="{5D294344-6A0E-01A0-9119-2F74676C1DAF}"/>
              </a:ext>
            </a:extLst>
          </p:cNvPr>
          <p:cNvSpPr txBox="1"/>
          <p:nvPr/>
        </p:nvSpPr>
        <p:spPr>
          <a:xfrm>
            <a:off x="3466142" y="-4384"/>
            <a:ext cx="8048445"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Source Sans Pro"/>
                <a:ea typeface="Source Sans Pro"/>
                <a:cs typeface="Calibri"/>
              </a:rPr>
              <a:t>La ville cherche à</a:t>
            </a:r>
            <a:r>
              <a:rPr lang="fr-FR" sz="2400" b="1">
                <a:latin typeface="Source Sans Pro"/>
                <a:ea typeface="Source Sans Pro"/>
                <a:cs typeface="Calibri"/>
              </a:rPr>
              <a:t> élargir ses publics</a:t>
            </a:r>
            <a:r>
              <a:rPr lang="fr-FR" sz="2400">
                <a:latin typeface="Source Sans Pro"/>
                <a:ea typeface="Source Sans Pro"/>
                <a:cs typeface="Calibri"/>
              </a:rPr>
              <a:t> pour  la programmation culturelle.</a:t>
            </a:r>
          </a:p>
          <a:p>
            <a:endParaRPr lang="fr-FR" sz="2400">
              <a:latin typeface="Source Sans Pro"/>
              <a:ea typeface="Source Sans Pro"/>
              <a:cs typeface="Calibri"/>
            </a:endParaRPr>
          </a:p>
          <a:p>
            <a:r>
              <a:rPr lang="fr-FR" sz="2400">
                <a:latin typeface="Source Sans Pro"/>
                <a:ea typeface="Source Sans Pro"/>
                <a:cs typeface="Calibri"/>
              </a:rPr>
              <a:t>Développer des partenariats avec des associations et des entreprises :</a:t>
            </a:r>
          </a:p>
          <a:p>
            <a:pPr marL="342900" indent="-342900">
              <a:buFont typeface="Calibri"/>
              <a:buChar char="-"/>
            </a:pPr>
            <a:r>
              <a:rPr lang="fr-FR" sz="2400" b="1">
                <a:latin typeface="Source Sans Pro"/>
                <a:ea typeface="Source Sans Pro"/>
                <a:cs typeface="Calibri"/>
              </a:rPr>
              <a:t>Tarifs accessibles</a:t>
            </a:r>
            <a:r>
              <a:rPr lang="fr-FR" sz="2400">
                <a:latin typeface="Source Sans Pro"/>
                <a:ea typeface="Source Sans Pro"/>
                <a:cs typeface="Calibri"/>
              </a:rPr>
              <a:t>  =&gt; "Culture du cœur"</a:t>
            </a:r>
          </a:p>
          <a:p>
            <a:pPr marL="342900" indent="-342900">
              <a:buFont typeface="Calibri"/>
              <a:buChar char="-"/>
            </a:pPr>
            <a:r>
              <a:rPr lang="fr-FR" sz="2400">
                <a:latin typeface="Source Sans Pro"/>
                <a:ea typeface="Source Sans Pro"/>
                <a:cs typeface="Calibri"/>
              </a:rPr>
              <a:t>Donner une plus grande visibilité aux 2 salles eybinoises, en proposant le </a:t>
            </a:r>
            <a:r>
              <a:rPr lang="fr-FR" sz="2400" b="1">
                <a:latin typeface="Source Sans Pro"/>
                <a:ea typeface="Source Sans Pro"/>
                <a:cs typeface="Calibri"/>
              </a:rPr>
              <a:t>tarif "carte" 15€/12€ </a:t>
            </a:r>
            <a:r>
              <a:rPr lang="fr-FR" sz="2400">
                <a:latin typeface="Source Sans Pro"/>
                <a:ea typeface="Source Sans Pro"/>
                <a:cs typeface="Calibri"/>
              </a:rPr>
              <a:t>:</a:t>
            </a:r>
          </a:p>
          <a:p>
            <a:pPr lvl="2"/>
            <a:r>
              <a:rPr lang="fr-FR" sz="2400" err="1">
                <a:latin typeface="Source Sans Pro"/>
                <a:ea typeface="Source Sans Pro"/>
                <a:cs typeface="Calibri"/>
              </a:rPr>
              <a:t>Savatou</a:t>
            </a:r>
            <a:endParaRPr lang="fr-FR" sz="2400">
              <a:latin typeface="Source Sans Pro"/>
              <a:ea typeface="Source Sans Pro"/>
              <a:cs typeface="Calibri"/>
            </a:endParaRPr>
          </a:p>
          <a:p>
            <a:pPr lvl="2"/>
            <a:r>
              <a:rPr lang="fr-FR" sz="2400">
                <a:latin typeface="Source Sans Pro"/>
                <a:ea typeface="Source Sans Pro"/>
                <a:cs typeface="Times New Roman"/>
              </a:rPr>
              <a:t>L’Amicale du personnel - CHU de Grenoble :</a:t>
            </a:r>
          </a:p>
          <a:p>
            <a:pPr lvl="2"/>
            <a:r>
              <a:rPr lang="fr-FR" sz="2400">
                <a:latin typeface="Source Sans Pro"/>
                <a:ea typeface="Source Sans Pro"/>
                <a:cs typeface="Times New Roman"/>
              </a:rPr>
              <a:t>Association Machin</a:t>
            </a:r>
          </a:p>
          <a:p>
            <a:pPr lvl="2"/>
            <a:r>
              <a:rPr lang="fr-FR" sz="2400">
                <a:latin typeface="Source Sans Pro"/>
                <a:ea typeface="Source Sans Pro"/>
                <a:cs typeface="Times New Roman"/>
              </a:rPr>
              <a:t>CSE Schneider Electric Grenoble</a:t>
            </a:r>
          </a:p>
          <a:p>
            <a:pPr lvl="2"/>
            <a:r>
              <a:rPr lang="fr-FR" sz="2400" err="1">
                <a:latin typeface="Source Sans Pro"/>
                <a:ea typeface="Source Sans Pro"/>
                <a:cs typeface="Times New Roman"/>
              </a:rPr>
              <a:t>Cézam</a:t>
            </a:r>
            <a:r>
              <a:rPr lang="fr-FR" sz="2400">
                <a:latin typeface="Source Sans Pro"/>
                <a:ea typeface="Source Sans Pro"/>
                <a:cs typeface="Times New Roman"/>
              </a:rPr>
              <a:t> Auvergne Rhône Alpes</a:t>
            </a:r>
          </a:p>
          <a:p>
            <a:pPr lvl="2"/>
            <a:r>
              <a:rPr lang="fr-FR" sz="2400">
                <a:latin typeface="Source Sans Pro"/>
                <a:ea typeface="Source Sans Pro"/>
                <a:cs typeface="Times New Roman"/>
              </a:rPr>
              <a:t>COS 38</a:t>
            </a:r>
          </a:p>
          <a:p>
            <a:r>
              <a:rPr lang="fr-FR" sz="2400">
                <a:latin typeface="Source Sans Pro"/>
                <a:ea typeface="Source Sans Pro"/>
                <a:cs typeface="Times New Roman"/>
              </a:rPr>
              <a:t>Ces associations ou CSE s’engagent à donner une visibilité de l’offre de spectacles L’Odyssée/L’autre rive dans leurs différents supports de communication.</a:t>
            </a:r>
            <a:endParaRPr lang="fr-FR" sz="2400">
              <a:latin typeface="Source Sans Pro"/>
              <a:ea typeface="Source Sans Pro"/>
            </a:endParaRPr>
          </a:p>
        </p:txBody>
      </p:sp>
    </p:spTree>
    <p:extLst>
      <p:ext uri="{BB962C8B-B14F-4D97-AF65-F5344CB8AC3E}">
        <p14:creationId xmlns:p14="http://schemas.microsoft.com/office/powerpoint/2010/main" val="106362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70239" y="1310475"/>
            <a:ext cx="2450238" cy="4986174"/>
          </a:xfrm>
        </p:spPr>
        <p:txBody>
          <a:bodyPr>
            <a:noAutofit/>
          </a:bodyPr>
          <a:lstStyle/>
          <a:p>
            <a:pPr marL="0" indent="0">
              <a:buNone/>
            </a:pPr>
            <a:r>
              <a:rPr lang="fr-FR" sz="2000" b="1">
                <a:solidFill>
                  <a:schemeClr val="bg1"/>
                </a:solidFill>
              </a:rPr>
              <a:t>DEL20240926_9 EDUCATION, SPORT ET CULTURE –</a:t>
            </a:r>
          </a:p>
          <a:p>
            <a:pPr marL="0" indent="0">
              <a:buNone/>
            </a:pPr>
            <a:r>
              <a:rPr lang="fr-FR" sz="2000" b="1">
                <a:solidFill>
                  <a:schemeClr val="bg1"/>
                </a:solidFill>
              </a:rPr>
              <a:t> Autorisation des services compétents pour la réalisation des déclarations de droits d’auteur et de taxes sur les spectacles en dématérialisation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49812" y="259022"/>
            <a:ext cx="8690609" cy="62101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400">
                <a:solidFill>
                  <a:schemeClr val="tx1"/>
                </a:solidFill>
                <a:latin typeface="Source Sans Pro"/>
                <a:ea typeface="Source Sans Pro"/>
              </a:rPr>
              <a:t>Conformité aux obligations légales en matière de droits d'auteur et de taxes sur les spectacles</a:t>
            </a:r>
          </a:p>
          <a:p>
            <a:endParaRPr lang="fr-FR" sz="2400" b="0">
              <a:solidFill>
                <a:schemeClr val="tx1"/>
              </a:solidFill>
              <a:latin typeface="Source Sans Pro"/>
              <a:ea typeface="Source Sans Pro"/>
            </a:endParaRPr>
          </a:p>
          <a:p>
            <a:r>
              <a:rPr lang="fr-FR" sz="2400" b="0">
                <a:solidFill>
                  <a:schemeClr val="tx1"/>
                </a:solidFill>
                <a:latin typeface="Source Sans Pro"/>
                <a:ea typeface="Source Sans Pro"/>
              </a:rPr>
              <a:t> Les organismes de gestion de ces droits, SACEM, SACD  ont mis en place un système de </a:t>
            </a:r>
            <a:r>
              <a:rPr lang="fr-FR" sz="2400">
                <a:solidFill>
                  <a:schemeClr val="tx1"/>
                </a:solidFill>
                <a:latin typeface="Source Sans Pro"/>
                <a:ea typeface="Source Sans Pro"/>
              </a:rPr>
              <a:t>déclaration dématérialisée</a:t>
            </a:r>
            <a:r>
              <a:rPr lang="fr-FR" sz="2400" b="0">
                <a:solidFill>
                  <a:schemeClr val="tx1"/>
                </a:solidFill>
                <a:latin typeface="Source Sans Pro"/>
                <a:ea typeface="Source Sans Pro"/>
              </a:rPr>
              <a:t> :</a:t>
            </a:r>
            <a:endParaRPr lang="fr-FR" sz="2400" b="0">
              <a:solidFill>
                <a:schemeClr val="tx1"/>
              </a:solidFill>
            </a:endParaRPr>
          </a:p>
          <a:p>
            <a:pPr marL="342900" indent="-342900">
              <a:buFont typeface="Calibri"/>
              <a:buChar char="-"/>
            </a:pPr>
            <a:r>
              <a:rPr lang="fr-FR" sz="2400" b="0">
                <a:solidFill>
                  <a:schemeClr val="tx1"/>
                </a:solidFill>
                <a:latin typeface="Source Sans Pro"/>
                <a:ea typeface="Source Sans Pro"/>
              </a:rPr>
              <a:t>Démarche simplifiée</a:t>
            </a:r>
          </a:p>
          <a:p>
            <a:pPr marL="342900" indent="-342900">
              <a:buFont typeface="Calibri"/>
              <a:buChar char="-"/>
            </a:pPr>
            <a:r>
              <a:rPr lang="fr-FR" sz="2400" b="0">
                <a:solidFill>
                  <a:schemeClr val="tx1"/>
                </a:solidFill>
                <a:latin typeface="Source Sans Pro"/>
                <a:ea typeface="Source Sans Pro"/>
              </a:rPr>
              <a:t>Gain de temps pour Mr le Maire</a:t>
            </a:r>
          </a:p>
          <a:p>
            <a:pPr marL="342900" indent="-342900">
              <a:buFont typeface="Calibri"/>
              <a:buChar char="-"/>
            </a:pPr>
            <a:endParaRPr lang="fr-FR" sz="2400" b="0">
              <a:solidFill>
                <a:schemeClr val="tx1"/>
              </a:solidFill>
            </a:endParaRPr>
          </a:p>
          <a:p>
            <a:r>
              <a:rPr lang="fr-FR" sz="2400" b="0">
                <a:solidFill>
                  <a:schemeClr val="tx1"/>
                </a:solidFill>
                <a:latin typeface="Source Sans Pro"/>
                <a:ea typeface="Source Sans Pro"/>
              </a:rPr>
              <a:t>Il est demandé au Conseil Municipal :</a:t>
            </a:r>
          </a:p>
          <a:p>
            <a:endParaRPr lang="fr-FR" sz="2400" b="0">
              <a:solidFill>
                <a:schemeClr val="tx1"/>
              </a:solidFill>
              <a:latin typeface="Source Sans Pro"/>
              <a:ea typeface="Source Sans Pro"/>
            </a:endParaRPr>
          </a:p>
          <a:p>
            <a:pPr marL="342900" indent="-342900">
              <a:buFont typeface="Calibri"/>
              <a:buChar char="-"/>
            </a:pPr>
            <a:r>
              <a:rPr lang="fr-FR" sz="2400" b="0">
                <a:solidFill>
                  <a:schemeClr val="tx1"/>
                </a:solidFill>
                <a:latin typeface="Source Sans Pro"/>
                <a:ea typeface="Source Sans Pro"/>
              </a:rPr>
              <a:t>d'autoriser les services compétents de la ville à réaliser au nom du maire les déclarations de droits d'auteur et de taxes sur les spectacles par voie dématérialisée</a:t>
            </a:r>
            <a:endParaRPr lang="fr-FR" sz="2400">
              <a:solidFill>
                <a:schemeClr val="tx1"/>
              </a:solidFill>
            </a:endParaRPr>
          </a:p>
          <a:p>
            <a:pPr marL="342900" indent="-342900">
              <a:buFont typeface="Calibri"/>
              <a:buChar char="-"/>
            </a:pPr>
            <a:r>
              <a:rPr lang="fr-FR" sz="2400" b="0">
                <a:solidFill>
                  <a:schemeClr val="tx1"/>
                </a:solidFill>
                <a:latin typeface="Source Sans Pro"/>
                <a:ea typeface="Source Sans Pro"/>
              </a:rPr>
              <a:t>de préciser que cette autorisation inclut la déclaration des droits d'auteur et la déclaration et le paiement des taxes sur les spectacles</a:t>
            </a:r>
            <a:endParaRPr lang="fr-FR" sz="2400" b="0">
              <a:solidFill>
                <a:schemeClr val="tx1"/>
              </a:solidFill>
            </a:endParaRPr>
          </a:p>
          <a:p>
            <a:pPr marL="342900" indent="-342900">
              <a:buFont typeface="Calibri"/>
              <a:buChar char="-"/>
            </a:pPr>
            <a:r>
              <a:rPr lang="fr-FR" sz="2400" b="0">
                <a:solidFill>
                  <a:schemeClr val="tx1"/>
                </a:solidFill>
                <a:latin typeface="Source Sans Pro"/>
                <a:ea typeface="Source Sans Pro"/>
              </a:rPr>
              <a:t>de charger les services municipaux compétents de la mise en </a:t>
            </a:r>
            <a:r>
              <a:rPr lang="fr-FR" sz="2400" b="0" err="1">
                <a:solidFill>
                  <a:schemeClr val="tx1"/>
                </a:solidFill>
                <a:latin typeface="Source Sans Pro"/>
                <a:ea typeface="Source Sans Pro"/>
              </a:rPr>
              <a:t>oeuvre</a:t>
            </a:r>
            <a:r>
              <a:rPr lang="fr-FR" sz="2400" b="0">
                <a:solidFill>
                  <a:schemeClr val="tx1"/>
                </a:solidFill>
                <a:latin typeface="Source Sans Pro"/>
                <a:ea typeface="Source Sans Pro"/>
              </a:rPr>
              <a:t> et du suivi de ces procédures dématérialisées</a:t>
            </a:r>
            <a:endParaRPr lang="fr-FR" sz="2400" b="0">
              <a:solidFill>
                <a:schemeClr val="tx1"/>
              </a:solidFill>
            </a:endParaRPr>
          </a:p>
          <a:p>
            <a:endParaRPr lang="fr-FR" sz="2400" b="0">
              <a:solidFill>
                <a:schemeClr val="tx1"/>
              </a:solidFill>
            </a:endParaRPr>
          </a:p>
        </p:txBody>
      </p:sp>
    </p:spTree>
    <p:extLst>
      <p:ext uri="{BB962C8B-B14F-4D97-AF65-F5344CB8AC3E}">
        <p14:creationId xmlns:p14="http://schemas.microsoft.com/office/powerpoint/2010/main" val="410432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buNone/>
            </a:pPr>
            <a:r>
              <a:rPr lang="fr-FR" sz="2000" b="1">
                <a:solidFill>
                  <a:schemeClr val="bg1"/>
                </a:solidFill>
                <a:latin typeface="Source Sans Pro"/>
                <a:ea typeface="Source Sans Pro"/>
              </a:rPr>
              <a:t>DEL20240926_10 EDUCATION, SPORT ET CULTURE –</a:t>
            </a:r>
          </a:p>
          <a:p>
            <a:pPr marL="0" indent="0">
              <a:buNone/>
            </a:pPr>
            <a:r>
              <a:rPr lang="fr-FR" sz="2000" b="1">
                <a:solidFill>
                  <a:schemeClr val="bg1"/>
                </a:solidFill>
                <a:latin typeface="Source Sans Pro"/>
                <a:ea typeface="Source Sans Pro"/>
              </a:rPr>
              <a:t> Cadre pour le conventionnement en </a:t>
            </a:r>
            <a:r>
              <a:rPr lang="fr-FR" sz="2000" b="1" err="1">
                <a:solidFill>
                  <a:schemeClr val="bg1"/>
                </a:solidFill>
                <a:latin typeface="Source Sans Pro"/>
                <a:ea typeface="Source Sans Pro"/>
              </a:rPr>
              <a:t>co</a:t>
            </a:r>
            <a:r>
              <a:rPr lang="fr-FR" sz="2000" b="1">
                <a:solidFill>
                  <a:schemeClr val="bg1"/>
                </a:solidFill>
                <a:latin typeface="Source Sans Pro"/>
                <a:ea typeface="Source Sans Pro"/>
              </a:rPr>
              <a:t>-accueil ou coréalisation pour les spectacles de la saison culturelle 2024-2025</a:t>
            </a:r>
          </a:p>
          <a:p>
            <a:pPr marL="0" indent="0">
              <a:buNone/>
            </a:pP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81574" y="202155"/>
            <a:ext cx="9009056" cy="6619537"/>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2400">
              <a:solidFill>
                <a:schemeClr val="tx1"/>
              </a:solidFill>
              <a:latin typeface="Source Sans Pro"/>
              <a:ea typeface="Source Sans Pro"/>
            </a:endParaRPr>
          </a:p>
          <a:p>
            <a:r>
              <a:rPr lang="fr-FR" sz="2400">
                <a:solidFill>
                  <a:schemeClr val="tx1"/>
                </a:solidFill>
                <a:latin typeface="Source Sans Pro"/>
                <a:ea typeface="Source Sans Pro"/>
              </a:rPr>
              <a:t>Co-accueil et coréalisation / saison culturelle 2024/2025</a:t>
            </a:r>
            <a:endParaRPr lang="fr-FR">
              <a:solidFill>
                <a:schemeClr val="tx1"/>
              </a:solidFill>
            </a:endParaRPr>
          </a:p>
          <a:p>
            <a:endParaRPr lang="fr-FR" sz="2400">
              <a:solidFill>
                <a:schemeClr val="tx1"/>
              </a:solidFill>
              <a:latin typeface="Source Sans Pro"/>
              <a:ea typeface="Source Sans Pro"/>
            </a:endParaRPr>
          </a:p>
          <a:p>
            <a:r>
              <a:rPr lang="fr-FR" sz="2400" b="0">
                <a:solidFill>
                  <a:schemeClr val="tx1"/>
                </a:solidFill>
                <a:latin typeface="Source Sans Pro"/>
                <a:ea typeface="Source Sans Pro"/>
              </a:rPr>
              <a:t>La ville développe des partenariats avec d'autres salles de l'agglomération, pour :</a:t>
            </a:r>
            <a:endParaRPr lang="fr-FR" sz="2400" b="0">
              <a:solidFill>
                <a:schemeClr val="tx1"/>
              </a:solidFill>
            </a:endParaRPr>
          </a:p>
          <a:p>
            <a:pPr marL="342900" indent="-342900">
              <a:buFont typeface="Calibri"/>
              <a:buChar char="-"/>
            </a:pPr>
            <a:r>
              <a:rPr lang="fr-FR" sz="2400" b="0">
                <a:solidFill>
                  <a:schemeClr val="tx1"/>
                </a:solidFill>
                <a:latin typeface="Source Sans Pro"/>
                <a:ea typeface="Source Sans Pro"/>
              </a:rPr>
              <a:t>Diminuer les coûts de cession des spectacles</a:t>
            </a:r>
            <a:endParaRPr lang="fr-FR" sz="2400" b="0">
              <a:solidFill>
                <a:schemeClr val="tx1"/>
              </a:solidFill>
            </a:endParaRPr>
          </a:p>
          <a:p>
            <a:pPr marL="342900" indent="-342900">
              <a:buFont typeface="Calibri"/>
              <a:buChar char="-"/>
            </a:pPr>
            <a:r>
              <a:rPr lang="fr-FR" sz="2400" b="0">
                <a:solidFill>
                  <a:schemeClr val="tx1"/>
                </a:solidFill>
                <a:latin typeface="Source Sans Pro"/>
                <a:ea typeface="Source Sans Pro"/>
              </a:rPr>
              <a:t>Diversifier l'offre de spectacles pour les habitants</a:t>
            </a:r>
            <a:endParaRPr lang="fr-FR" sz="2400" b="0">
              <a:solidFill>
                <a:schemeClr val="tx1"/>
              </a:solidFill>
            </a:endParaRPr>
          </a:p>
          <a:p>
            <a:pPr marL="342900" indent="-342900">
              <a:buFont typeface="Calibri"/>
              <a:buChar char="-"/>
            </a:pPr>
            <a:endParaRPr lang="fr-FR" sz="2400" b="0">
              <a:solidFill>
                <a:schemeClr val="tx1"/>
              </a:solidFill>
              <a:latin typeface="Source Sans Pro"/>
              <a:ea typeface="Source Sans Pro"/>
            </a:endParaRPr>
          </a:p>
          <a:p>
            <a:r>
              <a:rPr lang="fr-FR" sz="2400" b="0">
                <a:solidFill>
                  <a:schemeClr val="tx1"/>
                </a:solidFill>
                <a:latin typeface="Source Sans Pro"/>
                <a:ea typeface="Source Sans Pro"/>
              </a:rPr>
              <a:t>Mais la finalisation de ces partenariats se faisait souvent après le vote du spectacle en CM. Il est donc important de faire voter en amont  la possibilité pour le maire de contractualiser.</a:t>
            </a:r>
            <a:endParaRPr lang="fr-FR" sz="2400" b="0" err="1">
              <a:solidFill>
                <a:schemeClr val="tx1"/>
              </a:solidFill>
            </a:endParaRPr>
          </a:p>
          <a:p>
            <a:endParaRPr lang="fr-FR" sz="2400" b="0">
              <a:solidFill>
                <a:schemeClr val="tx1"/>
              </a:solidFill>
              <a:latin typeface="Source Sans Pro"/>
              <a:ea typeface="Source Sans Pro"/>
            </a:endParaRPr>
          </a:p>
          <a:p>
            <a:r>
              <a:rPr lang="fr-FR" sz="2400" b="0">
                <a:solidFill>
                  <a:schemeClr val="tx1"/>
                </a:solidFill>
                <a:latin typeface="Source Sans Pro"/>
                <a:ea typeface="Source Sans Pro"/>
              </a:rPr>
              <a:t>Il est proposé au Conseil municipal :</a:t>
            </a:r>
            <a:endParaRPr lang="fr-FR">
              <a:solidFill>
                <a:schemeClr val="tx1"/>
              </a:solidFill>
              <a:latin typeface="Source Sans Pro"/>
              <a:ea typeface="Source Sans Pro"/>
            </a:endParaRPr>
          </a:p>
          <a:p>
            <a:endParaRPr lang="fr-FR" sz="2400" b="0">
              <a:solidFill>
                <a:schemeClr val="tx1"/>
              </a:solidFill>
              <a:latin typeface="Source Sans Pro"/>
              <a:ea typeface="Source Sans Pro"/>
            </a:endParaRPr>
          </a:p>
          <a:p>
            <a:r>
              <a:rPr lang="fr-FR" sz="2400" b="0">
                <a:solidFill>
                  <a:schemeClr val="tx1"/>
                </a:solidFill>
                <a:latin typeface="Source Sans Pro"/>
                <a:ea typeface="Source Sans Pro"/>
              </a:rPr>
              <a:t>- D’autoriser Monsieur le Maire à signer des conventions de </a:t>
            </a:r>
            <a:r>
              <a:rPr lang="fr-FR" sz="2400" b="0" err="1">
                <a:solidFill>
                  <a:schemeClr val="tx1"/>
                </a:solidFill>
                <a:latin typeface="Source Sans Pro"/>
                <a:ea typeface="Source Sans Pro"/>
              </a:rPr>
              <a:t>co</a:t>
            </a:r>
            <a:r>
              <a:rPr lang="fr-FR" sz="2400" b="0">
                <a:solidFill>
                  <a:schemeClr val="tx1"/>
                </a:solidFill>
                <a:latin typeface="Source Sans Pro"/>
                <a:ea typeface="Source Sans Pro"/>
              </a:rPr>
              <a:t>-accueil ou de </a:t>
            </a:r>
            <a:r>
              <a:rPr lang="fr-FR" sz="2400" b="0" err="1">
                <a:solidFill>
                  <a:schemeClr val="tx1"/>
                </a:solidFill>
                <a:latin typeface="Source Sans Pro"/>
                <a:ea typeface="Source Sans Pro"/>
              </a:rPr>
              <a:t>co-réalisation</a:t>
            </a:r>
            <a:r>
              <a:rPr lang="fr-FR" sz="2400" b="0">
                <a:solidFill>
                  <a:schemeClr val="tx1"/>
                </a:solidFill>
                <a:latin typeface="Source Sans Pro"/>
                <a:ea typeface="Source Sans Pro"/>
              </a:rPr>
              <a:t> des spectacles avec les partenaires suivants : </a:t>
            </a:r>
            <a:endParaRPr lang="fr-FR">
              <a:solidFill>
                <a:schemeClr val="tx1"/>
              </a:solidFill>
              <a:latin typeface="Source Sans Pro"/>
              <a:ea typeface="Source Sans Pro"/>
            </a:endParaRPr>
          </a:p>
          <a:p>
            <a:endParaRPr lang="fr-FR" sz="2400" b="0">
              <a:solidFill>
                <a:schemeClr val="tx1"/>
              </a:solidFill>
              <a:latin typeface="Source Sans Pro"/>
              <a:ea typeface="Source Sans Pro"/>
            </a:endParaRPr>
          </a:p>
          <a:p>
            <a:pPr marL="342900" indent="-342900">
              <a:buFont typeface="Calibri"/>
              <a:buChar char="-"/>
            </a:pPr>
            <a:r>
              <a:rPr lang="fr-FR" sz="2400" b="0">
                <a:solidFill>
                  <a:schemeClr val="tx1"/>
                </a:solidFill>
                <a:latin typeface="Source Sans Pro"/>
                <a:ea typeface="Source Sans Pro"/>
              </a:rPr>
              <a:t>REPAC La Rampe/la </a:t>
            </a:r>
            <a:r>
              <a:rPr lang="fr-FR" sz="2400" b="0" err="1">
                <a:solidFill>
                  <a:schemeClr val="tx1"/>
                </a:solidFill>
                <a:latin typeface="Source Sans Pro"/>
                <a:ea typeface="Source Sans Pro"/>
              </a:rPr>
              <a:t>Ponatière</a:t>
            </a:r>
            <a:r>
              <a:rPr lang="fr-FR" sz="2400" b="0">
                <a:solidFill>
                  <a:schemeClr val="tx1"/>
                </a:solidFill>
                <a:latin typeface="Source Sans Pro"/>
                <a:ea typeface="Source Sans Pro"/>
              </a:rPr>
              <a:t>, pour la </a:t>
            </a:r>
            <a:r>
              <a:rPr lang="fr-FR" sz="2400" b="0" err="1">
                <a:solidFill>
                  <a:schemeClr val="tx1"/>
                </a:solidFill>
                <a:latin typeface="Source Sans Pro"/>
                <a:ea typeface="Source Sans Pro"/>
              </a:rPr>
              <a:t>co-réalisation</a:t>
            </a:r>
            <a:r>
              <a:rPr lang="fr-FR" sz="2400" b="0">
                <a:solidFill>
                  <a:schemeClr val="tx1"/>
                </a:solidFill>
                <a:latin typeface="Source Sans Pro"/>
                <a:ea typeface="Source Sans Pro"/>
              </a:rPr>
              <a:t> du spectacle “Les Désaxés”,</a:t>
            </a:r>
            <a:endParaRPr lang="fr-FR">
              <a:solidFill>
                <a:schemeClr val="tx1"/>
              </a:solidFill>
              <a:latin typeface="Source Sans Pro"/>
              <a:ea typeface="Source Sans Pro"/>
            </a:endParaRPr>
          </a:p>
          <a:p>
            <a:pPr marL="342900" indent="-342900">
              <a:buFont typeface="Calibri"/>
              <a:buChar char="-"/>
            </a:pPr>
            <a:endParaRPr lang="fr-FR" sz="2400" b="0">
              <a:solidFill>
                <a:schemeClr val="tx1"/>
              </a:solidFill>
              <a:latin typeface="Source Sans Pro"/>
              <a:ea typeface="Source Sans Pro"/>
            </a:endParaRPr>
          </a:p>
          <a:p>
            <a:pPr marL="342900" indent="-342900">
              <a:buFont typeface="Calibri"/>
              <a:buChar char="-"/>
            </a:pPr>
            <a:r>
              <a:rPr lang="fr-FR" sz="2400" b="0">
                <a:solidFill>
                  <a:schemeClr val="tx1"/>
                </a:solidFill>
                <a:latin typeface="Source Sans Pro"/>
                <a:ea typeface="Source Sans Pro"/>
              </a:rPr>
              <a:t>L’Hexagone Scène Nationale de Meylan, Festival Expérimenta 2025,</a:t>
            </a:r>
            <a:endParaRPr lang="fr-FR">
              <a:solidFill>
                <a:schemeClr val="tx1"/>
              </a:solidFill>
            </a:endParaRPr>
          </a:p>
          <a:p>
            <a:pPr lvl="1"/>
            <a:r>
              <a:rPr lang="fr-FR" sz="2400" b="0">
                <a:latin typeface="Source Sans Pro"/>
                <a:ea typeface="Source Sans Pro"/>
              </a:rPr>
              <a:t>Co-accueil de la lecture théâtralisée de “Soif” de la compagnie Bougier Toto (spectacle en cours de création)</a:t>
            </a:r>
            <a:endParaRPr lang="fr-FR" sz="2400">
              <a:cs typeface="Calibri"/>
            </a:endParaRPr>
          </a:p>
          <a:p>
            <a:pPr>
              <a:buFont typeface="Calibri"/>
            </a:pPr>
            <a:endParaRPr lang="fr-FR" sz="2400" b="0">
              <a:solidFill>
                <a:schemeClr val="tx1"/>
              </a:solidFill>
            </a:endParaRPr>
          </a:p>
          <a:p>
            <a:endParaRPr lang="fr-FR" sz="2400" b="0">
              <a:solidFill>
                <a:schemeClr val="tx1"/>
              </a:solidFill>
            </a:endParaRPr>
          </a:p>
          <a:p>
            <a:endParaRPr lang="fr-FR" sz="2400" b="0">
              <a:solidFill>
                <a:schemeClr val="tx1"/>
              </a:solidFill>
              <a:latin typeface="Source Sans Pro"/>
              <a:ea typeface="Source Sans Pro"/>
            </a:endParaRPr>
          </a:p>
        </p:txBody>
      </p:sp>
    </p:spTree>
    <p:extLst>
      <p:ext uri="{BB962C8B-B14F-4D97-AF65-F5344CB8AC3E}">
        <p14:creationId xmlns:p14="http://schemas.microsoft.com/office/powerpoint/2010/main" val="3183006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DEL20240926_10 EDUCATION, SPORT ET CULTURE –</a:t>
            </a:r>
          </a:p>
          <a:p>
            <a:pPr marL="0" indent="0">
              <a:buNone/>
            </a:pPr>
            <a:r>
              <a:rPr lang="fr-FR" sz="2000" b="1">
                <a:solidFill>
                  <a:schemeClr val="bg1"/>
                </a:solidFill>
              </a:rPr>
              <a:t> Cadre pour le conventionnement en </a:t>
            </a:r>
            <a:r>
              <a:rPr lang="fr-FR" sz="2000" b="1" err="1">
                <a:solidFill>
                  <a:schemeClr val="bg1"/>
                </a:solidFill>
              </a:rPr>
              <a:t>co</a:t>
            </a:r>
            <a:r>
              <a:rPr lang="fr-FR" sz="2000" b="1">
                <a:solidFill>
                  <a:schemeClr val="bg1"/>
                </a:solidFill>
              </a:rPr>
              <a:t>-accueil ou coréalisation pour les spectacles de la saison culturelle 2024-2025</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81574" y="202155"/>
            <a:ext cx="9009056" cy="66195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400">
                <a:solidFill>
                  <a:schemeClr val="tx1"/>
                </a:solidFill>
                <a:latin typeface="Source Sans Pro"/>
                <a:ea typeface="Source Sans Pro"/>
              </a:rPr>
              <a:t>Co-accueil et coréalisation / saison culturelle 2024/2025</a:t>
            </a:r>
          </a:p>
          <a:p>
            <a:endParaRPr lang="fr-FR" sz="2400">
              <a:solidFill>
                <a:schemeClr val="tx1"/>
              </a:solidFill>
              <a:latin typeface="Source Sans Pro"/>
              <a:ea typeface="Source Sans Pro"/>
            </a:endParaRPr>
          </a:p>
          <a:p>
            <a:pPr marL="342900" indent="-342900">
              <a:buFont typeface="Calibri"/>
              <a:buChar char="-"/>
            </a:pPr>
            <a:r>
              <a:rPr lang="fr-FR" sz="2400" b="0">
                <a:solidFill>
                  <a:schemeClr val="tx1"/>
                </a:solidFill>
                <a:latin typeface="Source Sans Pro"/>
                <a:ea typeface="Source Sans Pro"/>
              </a:rPr>
              <a:t>Le Centre International des Musique Nomades pour le </a:t>
            </a:r>
            <a:r>
              <a:rPr lang="fr-FR" sz="2400" b="0" err="1">
                <a:solidFill>
                  <a:schemeClr val="tx1"/>
                </a:solidFill>
                <a:latin typeface="Source Sans Pro"/>
                <a:ea typeface="Source Sans Pro"/>
              </a:rPr>
              <a:t>co</a:t>
            </a:r>
            <a:r>
              <a:rPr lang="fr-FR" sz="2400" b="0">
                <a:solidFill>
                  <a:schemeClr val="tx1"/>
                </a:solidFill>
                <a:latin typeface="Source Sans Pro"/>
                <a:ea typeface="Source Sans Pro"/>
              </a:rPr>
              <a:t>-accueil de “Qui-Vive !” par la Compagnie </a:t>
            </a:r>
            <a:r>
              <a:rPr lang="fr-FR" sz="2400" b="0" err="1">
                <a:solidFill>
                  <a:schemeClr val="tx1"/>
                </a:solidFill>
                <a:latin typeface="Source Sans Pro"/>
                <a:ea typeface="Source Sans Pro"/>
              </a:rPr>
              <a:t>Rassegna</a:t>
            </a:r>
            <a:r>
              <a:rPr lang="fr-FR" sz="2400" b="0">
                <a:solidFill>
                  <a:schemeClr val="tx1"/>
                </a:solidFill>
                <a:latin typeface="Source Sans Pro"/>
                <a:ea typeface="Source Sans Pro"/>
              </a:rPr>
              <a:t>, dans le cadre du festival des Détours de Babel.</a:t>
            </a:r>
            <a:endParaRPr lang="fr-FR">
              <a:solidFill>
                <a:schemeClr val="tx1"/>
              </a:solidFill>
              <a:latin typeface="Source Sans Pro"/>
              <a:ea typeface="Source Sans Pro"/>
            </a:endParaRPr>
          </a:p>
          <a:p>
            <a:endParaRPr lang="fr-FR" sz="2400" b="0">
              <a:solidFill>
                <a:schemeClr val="tx1"/>
              </a:solidFill>
              <a:latin typeface="Source Sans Pro"/>
              <a:ea typeface="Source Sans Pro"/>
            </a:endParaRPr>
          </a:p>
          <a:p>
            <a:pPr marL="342900" indent="-342900">
              <a:buFont typeface="Calibri"/>
              <a:buChar char="-"/>
            </a:pPr>
            <a:r>
              <a:rPr lang="fr-FR" sz="2400" b="0">
                <a:solidFill>
                  <a:schemeClr val="tx1"/>
                </a:solidFill>
                <a:latin typeface="Source Sans Pro"/>
                <a:ea typeface="Source Sans Pro"/>
              </a:rPr>
              <a:t>L’association Les Arts du Récit, dans le cadre du festival éponyme, pour le </a:t>
            </a:r>
            <a:r>
              <a:rPr lang="fr-FR" sz="2400" b="0" err="1">
                <a:solidFill>
                  <a:schemeClr val="tx1"/>
                </a:solidFill>
                <a:latin typeface="Source Sans Pro"/>
                <a:ea typeface="Source Sans Pro"/>
              </a:rPr>
              <a:t>co</a:t>
            </a:r>
            <a:r>
              <a:rPr lang="fr-FR" sz="2400" b="0">
                <a:solidFill>
                  <a:schemeClr val="tx1"/>
                </a:solidFill>
                <a:latin typeface="Source Sans Pro"/>
                <a:ea typeface="Source Sans Pro"/>
              </a:rPr>
              <a:t>-accueil du spectacle “La langue de mon père” par la Compagnie du Grand Chêne </a:t>
            </a:r>
            <a:r>
              <a:rPr lang="fr-FR" sz="2400" b="0" err="1">
                <a:solidFill>
                  <a:schemeClr val="tx1"/>
                </a:solidFill>
                <a:latin typeface="Source Sans Pro"/>
                <a:ea typeface="Source Sans Pro"/>
              </a:rPr>
              <a:t>Chevelü</a:t>
            </a:r>
            <a:r>
              <a:rPr lang="fr-FR" sz="2400" b="0">
                <a:solidFill>
                  <a:schemeClr val="tx1"/>
                </a:solidFill>
                <a:latin typeface="Source Sans Pro"/>
                <a:ea typeface="Source Sans Pro"/>
              </a:rPr>
              <a:t>.</a:t>
            </a:r>
            <a:endParaRPr lang="fr-FR">
              <a:solidFill>
                <a:schemeClr val="tx1"/>
              </a:solidFill>
              <a:latin typeface="Source Sans Pro"/>
              <a:ea typeface="Source Sans Pro"/>
            </a:endParaRPr>
          </a:p>
          <a:p>
            <a:pPr marL="342900" indent="-342900">
              <a:buFont typeface="Calibri"/>
              <a:buChar char="-"/>
            </a:pPr>
            <a:endParaRPr lang="fr-FR" sz="2400" b="0">
              <a:solidFill>
                <a:schemeClr val="tx1"/>
              </a:solidFill>
              <a:latin typeface="Source Sans Pro"/>
              <a:ea typeface="Source Sans Pro"/>
            </a:endParaRPr>
          </a:p>
          <a:p>
            <a:pPr marL="342900" indent="-342900">
              <a:buFont typeface="Calibri"/>
              <a:buChar char="-"/>
            </a:pPr>
            <a:r>
              <a:rPr lang="fr-FR" sz="2400" b="0">
                <a:solidFill>
                  <a:schemeClr val="tx1"/>
                </a:solidFill>
                <a:latin typeface="Source Sans Pro"/>
                <a:ea typeface="Source Sans Pro"/>
              </a:rPr>
              <a:t>De mandater Monsieur le Maire pour négocier et conclure les termes de ces conventions, dans le respect des intérêts de la commune.</a:t>
            </a:r>
            <a:endParaRPr lang="fr-FR">
              <a:solidFill>
                <a:schemeClr val="tx1"/>
              </a:solidFill>
              <a:latin typeface="Source Sans Pro"/>
              <a:ea typeface="Source Sans Pro"/>
            </a:endParaRPr>
          </a:p>
          <a:p>
            <a:pPr marL="342900" indent="-342900">
              <a:buFont typeface="Calibri"/>
              <a:buChar char="-"/>
            </a:pPr>
            <a:endParaRPr lang="fr-FR" sz="2400" b="0">
              <a:solidFill>
                <a:schemeClr val="tx1"/>
              </a:solidFill>
            </a:endParaRPr>
          </a:p>
          <a:p>
            <a:pPr marL="342900" indent="-342900">
              <a:buFont typeface="Calibri"/>
              <a:buChar char="-"/>
            </a:pPr>
            <a:r>
              <a:rPr lang="fr-FR" sz="2400" b="0">
                <a:solidFill>
                  <a:schemeClr val="tx1"/>
                </a:solidFill>
                <a:latin typeface="Source Sans Pro"/>
                <a:ea typeface="Source Sans Pro"/>
              </a:rPr>
              <a:t>De charger les services municipaux compétents de la mise en œuvre et du suivi de ces conventions.</a:t>
            </a:r>
          </a:p>
          <a:p>
            <a:endParaRPr lang="fr-FR" sz="2400" b="0">
              <a:solidFill>
                <a:schemeClr val="tx1"/>
              </a:solidFill>
            </a:endParaRPr>
          </a:p>
          <a:p>
            <a:pPr>
              <a:buFont typeface="Calibri"/>
            </a:pPr>
            <a:endParaRPr lang="fr-FR" sz="2400" b="0">
              <a:solidFill>
                <a:schemeClr val="tx1"/>
              </a:solidFill>
            </a:endParaRPr>
          </a:p>
          <a:p>
            <a:endParaRPr lang="fr-FR" sz="2400" b="0">
              <a:solidFill>
                <a:schemeClr val="tx1"/>
              </a:solidFill>
            </a:endParaRPr>
          </a:p>
          <a:p>
            <a:endParaRPr lang="fr-FR" sz="2400" b="0">
              <a:solidFill>
                <a:schemeClr val="tx1"/>
              </a:solidFill>
            </a:endParaRPr>
          </a:p>
        </p:txBody>
      </p:sp>
    </p:spTree>
    <p:extLst>
      <p:ext uri="{BB962C8B-B14F-4D97-AF65-F5344CB8AC3E}">
        <p14:creationId xmlns:p14="http://schemas.microsoft.com/office/powerpoint/2010/main" val="1413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45740" y="0"/>
            <a:ext cx="2450238" cy="4986174"/>
          </a:xfrm>
        </p:spPr>
        <p:txBody>
          <a:bodyPr>
            <a:noAutofit/>
          </a:bodyPr>
          <a:lstStyle/>
          <a:p>
            <a:pPr marL="0" indent="0">
              <a:buNone/>
            </a:pPr>
            <a:r>
              <a:rPr lang="fr-FR" sz="2000" b="1">
                <a:solidFill>
                  <a:schemeClr val="bg1"/>
                </a:solidFill>
              </a:rPr>
              <a:t>DEL20240926_11 EDUCATION, SPORT ET CULTURE –</a:t>
            </a:r>
          </a:p>
          <a:p>
            <a:pPr marL="0" indent="0">
              <a:buNone/>
            </a:pPr>
            <a:r>
              <a:rPr lang="fr-FR" sz="2000" b="1">
                <a:solidFill>
                  <a:schemeClr val="bg1"/>
                </a:solidFill>
              </a:rPr>
              <a:t> Signature d’une convention de partenariat pour missions d’intérêt général avec l’association Handball Club Echirolles Eybens (HBC2E)</a:t>
            </a:r>
          </a:p>
          <a:p>
            <a:pPr marL="0" indent="0">
              <a:buNone/>
            </a:pPr>
            <a:r>
              <a:rPr lang="fr-FR" sz="2000" b="1">
                <a:solidFill>
                  <a:schemeClr val="bg1"/>
                </a:solidFill>
              </a:rPr>
              <a:t> DEL20240926_12 EDUCATION, SPORT ET CULTURE –</a:t>
            </a:r>
          </a:p>
          <a:p>
            <a:pPr marL="0" indent="0">
              <a:buNone/>
            </a:pPr>
            <a:r>
              <a:rPr lang="fr-FR" sz="2000" b="1">
                <a:solidFill>
                  <a:schemeClr val="bg1"/>
                </a:solidFill>
              </a:rPr>
              <a:t> Signature d’une convention de partenariat pour missions d’intérêt général avec l’association Olympique Club d’Eybens (OCE)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74273" y="393352"/>
            <a:ext cx="8475379" cy="6275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000" b="0">
                <a:solidFill>
                  <a:schemeClr val="tx1"/>
                </a:solidFill>
                <a:latin typeface="Source Sans Pro"/>
                <a:ea typeface="Source Sans Pro"/>
              </a:rPr>
              <a:t>Le décret n°2001-495 du 6 juillet 2001 fixe le seuil au-delà duquel une convention doit être établie à la somme de 23 000 euros.</a:t>
            </a:r>
            <a:endParaRPr lang="fr-FR">
              <a:solidFill>
                <a:schemeClr val="tx1"/>
              </a:solidFill>
            </a:endParaRPr>
          </a:p>
          <a:p>
            <a:pPr algn="just"/>
            <a:endParaRPr lang="fr-FR" sz="2000" b="0">
              <a:solidFill>
                <a:schemeClr val="tx1"/>
              </a:solidFill>
              <a:latin typeface="Source Sans Pro"/>
              <a:ea typeface="Source Sans Pro"/>
            </a:endParaRPr>
          </a:p>
          <a:p>
            <a:pPr algn="just"/>
            <a:r>
              <a:rPr lang="fr-FR" sz="2000" b="0">
                <a:solidFill>
                  <a:schemeClr val="tx1"/>
                </a:solidFill>
                <a:latin typeface="Source Sans Pro"/>
                <a:ea typeface="Source Sans Pro"/>
              </a:rPr>
              <a:t>Le Conseil municipal a attribué pour la saison 2024-2025 à l’Olympique Club d’Eybens une subvention d’un montant de 41 660 € et au </a:t>
            </a:r>
            <a:r>
              <a:rPr lang="fr-FR" sz="2000" b="0" err="1">
                <a:solidFill>
                  <a:schemeClr val="tx1"/>
                </a:solidFill>
                <a:latin typeface="Source Sans Pro"/>
                <a:ea typeface="Source Sans Pro"/>
              </a:rPr>
              <a:t>HandBall</a:t>
            </a:r>
            <a:r>
              <a:rPr lang="fr-FR" sz="2000" b="0">
                <a:solidFill>
                  <a:schemeClr val="tx1"/>
                </a:solidFill>
                <a:latin typeface="Source Sans Pro"/>
                <a:ea typeface="Source Sans Pro"/>
              </a:rPr>
              <a:t> Club Echirolles Eybens une subvention d'un montant de 26 040 €.</a:t>
            </a:r>
            <a:endParaRPr lang="fr-FR">
              <a:solidFill>
                <a:schemeClr val="tx1"/>
              </a:solidFill>
            </a:endParaRPr>
          </a:p>
          <a:p>
            <a:pPr algn="just"/>
            <a:endParaRPr lang="fr-FR" sz="2000" b="0">
              <a:solidFill>
                <a:schemeClr val="tx1"/>
              </a:solidFill>
            </a:endParaRPr>
          </a:p>
          <a:p>
            <a:pPr algn="just"/>
            <a:r>
              <a:rPr lang="fr-FR" sz="2000" b="0">
                <a:solidFill>
                  <a:schemeClr val="tx1"/>
                </a:solidFill>
                <a:latin typeface="Source Sans Pro"/>
                <a:ea typeface="Source Sans Pro"/>
              </a:rPr>
              <a:t>Les objectifs fixés sont en adéquation avec le projet sportif municipal :</a:t>
            </a:r>
          </a:p>
          <a:p>
            <a:pPr marL="342900" indent="-342900" algn="just">
              <a:buFont typeface="Arial"/>
              <a:buChar char="•"/>
            </a:pPr>
            <a:r>
              <a:rPr lang="fr-FR" sz="2000" b="0">
                <a:solidFill>
                  <a:schemeClr val="tx1"/>
                </a:solidFill>
                <a:latin typeface="Source Sans Pro"/>
                <a:ea typeface="Source Sans Pro"/>
              </a:rPr>
              <a:t>accès au sport pour tous, avec en particulier le développement de la pratique féminine ; </a:t>
            </a:r>
            <a:endParaRPr lang="fr-FR">
              <a:solidFill>
                <a:schemeClr val="tx1"/>
              </a:solidFill>
            </a:endParaRPr>
          </a:p>
          <a:p>
            <a:pPr marL="342900" indent="-342900" algn="just">
              <a:buFont typeface="Arial"/>
              <a:buChar char="•"/>
            </a:pPr>
            <a:r>
              <a:rPr lang="fr-FR" sz="2000" b="0">
                <a:solidFill>
                  <a:schemeClr val="tx1"/>
                </a:solidFill>
                <a:latin typeface="Source Sans Pro"/>
                <a:ea typeface="Source Sans Pro"/>
              </a:rPr>
              <a:t>la promotion du sport santé ; </a:t>
            </a:r>
            <a:endParaRPr lang="fr-FR">
              <a:solidFill>
                <a:schemeClr val="tx1"/>
              </a:solidFill>
            </a:endParaRPr>
          </a:p>
          <a:p>
            <a:pPr marL="342900" indent="-342900" algn="just">
              <a:buFont typeface="Arial"/>
              <a:buChar char="•"/>
            </a:pPr>
            <a:r>
              <a:rPr lang="fr-FR" sz="2000" b="0">
                <a:solidFill>
                  <a:schemeClr val="tx1"/>
                </a:solidFill>
                <a:latin typeface="Source Sans Pro"/>
                <a:ea typeface="Source Sans Pro"/>
              </a:rPr>
              <a:t>le développement d'actions de cohésion sociale, d'intégration et de solidarité ;</a:t>
            </a:r>
            <a:endParaRPr lang="fr-FR">
              <a:solidFill>
                <a:schemeClr val="tx1"/>
              </a:solidFill>
            </a:endParaRPr>
          </a:p>
          <a:p>
            <a:pPr marL="342900" indent="-342900" algn="just">
              <a:buFont typeface="Arial"/>
              <a:buChar char="•"/>
            </a:pPr>
            <a:r>
              <a:rPr lang="fr-FR" sz="2000" b="0">
                <a:solidFill>
                  <a:schemeClr val="tx1"/>
                </a:solidFill>
                <a:latin typeface="Source Sans Pro"/>
                <a:ea typeface="Source Sans Pro"/>
              </a:rPr>
              <a:t>la pratique au niveau de compétition en adéquation avec les moyens du club et les équipements sportifs de la ville.</a:t>
            </a:r>
            <a:endParaRPr lang="fr-FR">
              <a:solidFill>
                <a:schemeClr val="tx1"/>
              </a:solidFill>
            </a:endParaRPr>
          </a:p>
          <a:p>
            <a:pPr algn="just"/>
            <a:endParaRPr lang="fr-FR" sz="2000" b="0">
              <a:solidFill>
                <a:schemeClr val="tx1"/>
              </a:solidFill>
            </a:endParaRPr>
          </a:p>
          <a:p>
            <a:pPr algn="just"/>
            <a:r>
              <a:rPr lang="fr-FR" sz="2000" b="0">
                <a:solidFill>
                  <a:schemeClr val="tx1"/>
                </a:solidFill>
                <a:latin typeface="Source Sans Pro"/>
                <a:ea typeface="Source Sans Pro"/>
              </a:rPr>
              <a:t>La commune se réserve le droit de contrôler l’utilisation des sommes allouées conformément à la législation en vigueur. L’attribution de l’ensemble des aides restera soumise à délibération du Conseil municipal.</a:t>
            </a:r>
          </a:p>
          <a:p>
            <a:pPr algn="just"/>
            <a:endParaRPr lang="fr-FR" sz="2000" b="0">
              <a:solidFill>
                <a:schemeClr val="tx1"/>
              </a:solidFill>
            </a:endParaRPr>
          </a:p>
          <a:p>
            <a:pPr algn="just"/>
            <a:r>
              <a:rPr lang="fr-FR" sz="2000" b="0">
                <a:solidFill>
                  <a:schemeClr val="tx1"/>
                </a:solidFill>
                <a:latin typeface="Source Sans Pro"/>
                <a:ea typeface="Source Sans Pro"/>
              </a:rPr>
              <a:t>Il est proposé au conseil municipal d'autoriser le maire à signer ces conventions.</a:t>
            </a:r>
            <a:endParaRPr lang="fr-FR" sz="2000" b="0">
              <a:solidFill>
                <a:schemeClr val="tx1"/>
              </a:solidFill>
            </a:endParaRPr>
          </a:p>
        </p:txBody>
      </p:sp>
    </p:spTree>
    <p:extLst>
      <p:ext uri="{BB962C8B-B14F-4D97-AF65-F5344CB8AC3E}">
        <p14:creationId xmlns:p14="http://schemas.microsoft.com/office/powerpoint/2010/main" val="168331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DEL20240926_13 CITOYENNETE ET VIE ASSOCIATIVE –</a:t>
            </a:r>
          </a:p>
          <a:p>
            <a:pPr marL="0" indent="0">
              <a:buNone/>
            </a:pPr>
            <a:r>
              <a:rPr lang="fr-FR" sz="2000" b="1">
                <a:solidFill>
                  <a:schemeClr val="bg1"/>
                </a:solidFill>
              </a:rPr>
              <a:t> Lancement de la procédure de reprise des concessions abandonnées dans les cimetières I et II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14255" y="290944"/>
            <a:ext cx="8472223" cy="61990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000" b="0">
                <a:solidFill>
                  <a:schemeClr val="tx1"/>
                </a:solidFill>
                <a:latin typeface="Source Sans Pro"/>
                <a:ea typeface="Source Sans Pro"/>
              </a:rPr>
              <a:t>Sujet présenté </a:t>
            </a:r>
            <a:r>
              <a:rPr lang="fr-FR" sz="2000">
                <a:effectLst/>
                <a:latin typeface="Source Sans Pro"/>
                <a:ea typeface="Calibri" panose="020F0502020204030204" pitchFamily="34" charset="0"/>
                <a:cs typeface="Arial"/>
              </a:rPr>
              <a:t>en commission générale du 11 juin 2024</a:t>
            </a:r>
          </a:p>
          <a:p>
            <a:endParaRPr lang="fr-FR" sz="2000" b="0">
              <a:solidFill>
                <a:schemeClr val="tx1"/>
              </a:solidFill>
              <a:latin typeface="Source Sans Pro"/>
              <a:ea typeface="Calibri" panose="020F0502020204030204" pitchFamily="34" charset="0"/>
              <a:cs typeface="Arial" panose="020B0604020202020204" pitchFamily="34" charset="0"/>
            </a:endParaRPr>
          </a:p>
          <a:p>
            <a:r>
              <a:rPr lang="fr-FR" sz="2000" b="0">
                <a:solidFill>
                  <a:schemeClr val="tx1"/>
                </a:solidFill>
                <a:latin typeface="Source Sans Pro"/>
                <a:ea typeface="Source Sans Pro"/>
              </a:rPr>
              <a:t>Etat des lieux et constat sur Cimetières I et II:</a:t>
            </a:r>
          </a:p>
          <a:p>
            <a:r>
              <a:rPr lang="fr-FR" sz="2000">
                <a:latin typeface="Source Sans Pro"/>
                <a:ea typeface="Calibri" panose="020F0502020204030204" pitchFamily="34" charset="0"/>
                <a:cs typeface="Arial"/>
              </a:rPr>
              <a:t>70 concessions en état d’abandon</a:t>
            </a:r>
          </a:p>
          <a:p>
            <a:r>
              <a:rPr lang="fr-FR" sz="2000" b="0">
                <a:solidFill>
                  <a:schemeClr val="tx1"/>
                </a:solidFill>
                <a:latin typeface="Source Sans Pro"/>
                <a:ea typeface="Source Sans Pro"/>
              </a:rPr>
              <a:t>plus entretenues et qui remplissent les 2 conditions de reprise : 30 années écoulées, aucune inhumation depuis au moins 10 ans</a:t>
            </a:r>
          </a:p>
          <a:p>
            <a:r>
              <a:rPr lang="fr-FR" sz="2000">
                <a:effectLst/>
                <a:latin typeface="Source Sans Pro"/>
                <a:ea typeface="Calibri" panose="020F0502020204030204" pitchFamily="34" charset="0"/>
                <a:cs typeface="Arial"/>
              </a:rPr>
              <a:t>Les familles ont l’obligation d’entretenir leur concession</a:t>
            </a:r>
          </a:p>
          <a:p>
            <a:endParaRPr lang="fr-FR" sz="2000">
              <a:effectLst/>
              <a:latin typeface="Source Sans Pro"/>
              <a:ea typeface="Calibri" panose="020F0502020204030204" pitchFamily="34" charset="0"/>
              <a:cs typeface="Arial" panose="020B0604020202020204" pitchFamily="34" charset="0"/>
            </a:endParaRPr>
          </a:p>
          <a:p>
            <a:pPr marL="457200" indent="-457200">
              <a:buFont typeface="Wingdings" panose="05000000000000000000" pitchFamily="2" charset="2"/>
              <a:buChar char="à"/>
            </a:pPr>
            <a:r>
              <a:rPr lang="fr-FR" sz="2000">
                <a:effectLst/>
                <a:latin typeface="Source Sans Pro"/>
                <a:ea typeface="Calibri" panose="020F0502020204030204" pitchFamily="34" charset="0"/>
                <a:cs typeface="Arial"/>
              </a:rPr>
              <a:t>nécessaire d’engager une procédure pour remédier à la situation des concessions en état d’abandon</a:t>
            </a:r>
          </a:p>
          <a:p>
            <a:pPr marL="457200" indent="-457200">
              <a:buFont typeface="Wingdings" panose="05000000000000000000" pitchFamily="2" charset="2"/>
              <a:buChar char="à"/>
            </a:pPr>
            <a:endParaRPr lang="fr-FR" sz="2000" b="0">
              <a:solidFill>
                <a:schemeClr val="tx1"/>
              </a:solidFill>
              <a:latin typeface="Source Sans Pro"/>
              <a:ea typeface="Calibri" panose="020F0502020204030204" pitchFamily="34" charset="0"/>
              <a:cs typeface="Arial" panose="020B0604020202020204" pitchFamily="34" charset="0"/>
            </a:endParaRPr>
          </a:p>
          <a:p>
            <a:r>
              <a:rPr lang="fr-FR" sz="2000" b="0">
                <a:solidFill>
                  <a:schemeClr val="tx1"/>
                </a:solidFill>
                <a:latin typeface="Source Sans Pro"/>
                <a:ea typeface="Calibri" panose="020F0502020204030204" pitchFamily="34" charset="0"/>
                <a:cs typeface="Arial"/>
              </a:rPr>
              <a:t>Procédure qui exige un respect rigoureux et absolu des formalités et délais fixés par le CGCT. </a:t>
            </a:r>
          </a:p>
          <a:p>
            <a:r>
              <a:rPr lang="fr-FR" sz="2000">
                <a:latin typeface="Source Sans Pro"/>
                <a:ea typeface="Calibri" panose="020F0502020204030204" pitchFamily="34" charset="0"/>
                <a:cs typeface="Arial"/>
              </a:rPr>
              <a:t>La commune sera accompagnée par un prestataire pour la réalisation de cette procédure complexe :</a:t>
            </a:r>
          </a:p>
          <a:p>
            <a:r>
              <a:rPr lang="fr-FR" sz="2000" b="0">
                <a:solidFill>
                  <a:schemeClr val="tx1"/>
                </a:solidFill>
                <a:latin typeface="Source Sans Pro"/>
                <a:ea typeface="Calibri" panose="020F0502020204030204" pitchFamily="34" charset="0"/>
                <a:cs typeface="Arial"/>
              </a:rPr>
              <a:t>Convocation par Lettres recommandées de la famille, PV de constat d’abandon dressé par le maire; affichage du constat d’abandon, re PV puis délibération</a:t>
            </a:r>
          </a:p>
          <a:p>
            <a:endParaRPr lang="fr-FR" sz="2000" b="0">
              <a:solidFill>
                <a:schemeClr val="tx1"/>
              </a:solidFill>
              <a:latin typeface="Source Sans Pro"/>
              <a:ea typeface="Calibri" panose="020F0502020204030204" pitchFamily="34" charset="0"/>
              <a:cs typeface="Arial" panose="020B0604020202020204" pitchFamily="34" charset="0"/>
            </a:endParaRPr>
          </a:p>
          <a:p>
            <a:r>
              <a:rPr lang="fr-FR" sz="2000" b="0">
                <a:solidFill>
                  <a:schemeClr val="tx1"/>
                </a:solidFill>
                <a:latin typeface="Source Sans Pro"/>
                <a:ea typeface="Calibri" panose="020F0502020204030204" pitchFamily="34" charset="0"/>
                <a:cs typeface="Arial"/>
              </a:rPr>
              <a:t>Durée de la procédure : environ 1 an 1,5 an</a:t>
            </a:r>
            <a:endParaRPr lang="fr-FR" sz="2000" b="0">
              <a:solidFill>
                <a:schemeClr val="tx1"/>
              </a:solidFill>
              <a:latin typeface="Source Sans Pro"/>
              <a:ea typeface="Source Sans Pro"/>
              <a:cs typeface="Arial"/>
            </a:endParaRPr>
          </a:p>
          <a:p>
            <a:endParaRPr lang="fr-FR" sz="2000" b="0">
              <a:solidFill>
                <a:schemeClr val="tx1"/>
              </a:solidFill>
              <a:latin typeface="Source Sans Pro"/>
              <a:ea typeface="Source Sans Pro"/>
            </a:endParaRPr>
          </a:p>
          <a:p>
            <a:endParaRPr lang="fr-FR" sz="2000" b="0">
              <a:solidFill>
                <a:schemeClr val="tx1"/>
              </a:solidFill>
              <a:latin typeface="+mn-lt"/>
            </a:endParaRPr>
          </a:p>
        </p:txBody>
      </p:sp>
      <p:pic>
        <p:nvPicPr>
          <p:cNvPr id="2" name="Image 1" descr="Une image contenant plein air, ciel, plante, grave&#10;&#10;Description générée automatiquement">
            <a:extLst>
              <a:ext uri="{FF2B5EF4-FFF2-40B4-BE49-F238E27FC236}">
                <a16:creationId xmlns:a16="http://schemas.microsoft.com/office/drawing/2014/main" id="{349C70CD-0195-2E51-C5DC-FDF015C9959F}"/>
              </a:ext>
            </a:extLst>
          </p:cNvPr>
          <p:cNvPicPr>
            <a:picLocks noChangeAspect="1"/>
          </p:cNvPicPr>
          <p:nvPr/>
        </p:nvPicPr>
        <p:blipFill>
          <a:blip r:embed="rId3"/>
          <a:stretch>
            <a:fillRect/>
          </a:stretch>
        </p:blipFill>
        <p:spPr>
          <a:xfrm>
            <a:off x="466491" y="7418"/>
            <a:ext cx="2002593" cy="2171231"/>
          </a:xfrm>
          <a:prstGeom prst="rect">
            <a:avLst/>
          </a:prstGeom>
        </p:spPr>
      </p:pic>
    </p:spTree>
    <p:extLst>
      <p:ext uri="{BB962C8B-B14F-4D97-AF65-F5344CB8AC3E}">
        <p14:creationId xmlns:p14="http://schemas.microsoft.com/office/powerpoint/2010/main" val="63383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090651"/>
            <a:ext cx="2450238" cy="4986174"/>
          </a:xfrm>
        </p:spPr>
        <p:txBody>
          <a:bodyPr>
            <a:noAutofit/>
          </a:bodyPr>
          <a:lstStyle/>
          <a:p>
            <a:pPr marL="0" indent="0">
              <a:buNone/>
            </a:pPr>
            <a:r>
              <a:rPr lang="fr-FR" sz="2000" b="1">
                <a:solidFill>
                  <a:schemeClr val="bg1"/>
                </a:solidFill>
              </a:rPr>
              <a:t>DEL20240926_14 CITOYENNETE ET VIE ASSOCIATIVE –</a:t>
            </a:r>
          </a:p>
          <a:p>
            <a:pPr marL="0" indent="0">
              <a:buNone/>
            </a:pPr>
            <a:r>
              <a:rPr lang="fr-FR" sz="2000" b="1">
                <a:solidFill>
                  <a:schemeClr val="bg1"/>
                </a:solidFill>
              </a:rPr>
              <a:t> Constitution d’une équipe communale pour la campagne de recensement de la population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05909" y="348343"/>
            <a:ext cx="8337524" cy="641127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400">
                <a:effectLst/>
                <a:latin typeface="Source Sans Pro"/>
                <a:ea typeface="Calibri" panose="020F0502020204030204" pitchFamily="34" charset="0"/>
                <a:cs typeface="Arial"/>
              </a:rPr>
              <a:t>Depuis 2018, Ville d’Eybens, &gt;10 000 habitants</a:t>
            </a:r>
          </a:p>
          <a:p>
            <a:pPr algn="just"/>
            <a:r>
              <a:rPr lang="fr-FR" sz="2000" b="0">
                <a:solidFill>
                  <a:schemeClr val="tx1"/>
                </a:solidFill>
                <a:latin typeface="Source Sans Pro"/>
                <a:ea typeface="Source Sans Pro"/>
              </a:rPr>
              <a:t>recensement annuel par sondage d’un échantillon de 8% de la population; sur 5 ans. Après 5 ans, le sondage de 40% de la population permet d’estimer la population officielle de la commune.</a:t>
            </a:r>
          </a:p>
          <a:p>
            <a:pPr algn="just"/>
            <a:endParaRPr lang="fr-FR" sz="1000">
              <a:latin typeface="Source Sans Pro"/>
              <a:ea typeface="Calibri" panose="020F0502020204030204" pitchFamily="34" charset="0"/>
              <a:cs typeface="Arial" panose="020B0604020202020204" pitchFamily="34" charset="0"/>
            </a:endParaRPr>
          </a:p>
          <a:p>
            <a:pPr algn="just"/>
            <a:r>
              <a:rPr lang="fr-FR" sz="2000" b="0">
                <a:solidFill>
                  <a:schemeClr val="tx1"/>
                </a:solidFill>
                <a:effectLst/>
                <a:latin typeface="Source Sans Pro"/>
                <a:ea typeface="Calibri" panose="020F0502020204030204" pitchFamily="34" charset="0"/>
                <a:cs typeface="Arial"/>
              </a:rPr>
              <a:t>Il convient de désigner :</a:t>
            </a:r>
          </a:p>
          <a:p>
            <a:pPr marL="285750" indent="-285750" algn="just">
              <a:buFont typeface="Arial" panose="020B0604020202020204" pitchFamily="34" charset="0"/>
              <a:buChar char="•"/>
            </a:pPr>
            <a:r>
              <a:rPr lang="fr-FR" sz="2000" b="0">
                <a:solidFill>
                  <a:schemeClr val="tx1"/>
                </a:solidFill>
                <a:effectLst/>
                <a:latin typeface="Source Sans Pro"/>
                <a:ea typeface="Calibri" panose="020F0502020204030204" pitchFamily="34" charset="0"/>
                <a:cs typeface="Arial"/>
              </a:rPr>
              <a:t>Un coordonnateur communal et son suppléant : chargés de piloter l'enquête de recensement. </a:t>
            </a:r>
          </a:p>
          <a:p>
            <a:pPr marL="285750" indent="-285750" algn="just">
              <a:buFont typeface="Arial" panose="020B0604020202020204" pitchFamily="34" charset="0"/>
              <a:buChar char="•"/>
            </a:pPr>
            <a:r>
              <a:rPr lang="fr-FR" sz="2000" b="0">
                <a:solidFill>
                  <a:schemeClr val="tx1"/>
                </a:solidFill>
                <a:effectLst/>
                <a:latin typeface="Source Sans Pro"/>
                <a:ea typeface="Calibri" panose="020F0502020204030204" pitchFamily="34" charset="0"/>
                <a:cs typeface="Arial"/>
              </a:rPr>
              <a:t>un correspondant RIL (Répertoire d'Immeubles Localisés) et son suppléant : tenir à jour le répertoire des immeubles et des logements de la commune.</a:t>
            </a:r>
          </a:p>
          <a:p>
            <a:pPr algn="just"/>
            <a:endParaRPr lang="fr-FR" sz="2000" b="0">
              <a:solidFill>
                <a:schemeClr val="tx1"/>
              </a:solidFill>
              <a:latin typeface="Source Sans Pro"/>
              <a:ea typeface="Calibri" panose="020F0502020204030204" pitchFamily="34" charset="0"/>
              <a:cs typeface="Arial" panose="020B0604020202020204" pitchFamily="34" charset="0"/>
            </a:endParaRPr>
          </a:p>
          <a:p>
            <a:pPr algn="just"/>
            <a:r>
              <a:rPr lang="fr-FR" sz="2000" b="0">
                <a:solidFill>
                  <a:schemeClr val="tx1"/>
                </a:solidFill>
                <a:latin typeface="Source Sans Pro"/>
                <a:ea typeface="Calibri" panose="020F0502020204030204" pitchFamily="34" charset="0"/>
                <a:cs typeface="Arial"/>
              </a:rPr>
              <a:t>Jusqu’à présent une délibération était prise chaque année courant septembre pour autoriser le Maire à prendre ces arrêtés. Or l’INSEE demande aux communes la prise de ces arrêtés avant le 30 août.</a:t>
            </a:r>
          </a:p>
          <a:p>
            <a:pPr algn="just"/>
            <a:endParaRPr lang="fr-FR" sz="2000" b="0">
              <a:solidFill>
                <a:schemeClr val="tx1"/>
              </a:solidFill>
              <a:latin typeface="Source Sans Pro"/>
              <a:ea typeface="Calibri" panose="020F0502020204030204" pitchFamily="34" charset="0"/>
              <a:cs typeface="Arial" panose="020B0604020202020204" pitchFamily="34" charset="0"/>
            </a:endParaRPr>
          </a:p>
          <a:p>
            <a:pPr algn="just"/>
            <a:r>
              <a:rPr lang="fr-FR" sz="2000" b="0">
                <a:solidFill>
                  <a:schemeClr val="tx1"/>
                </a:solidFill>
                <a:latin typeface="Source Sans Pro"/>
                <a:ea typeface="Calibri" panose="020F0502020204030204" pitchFamily="34" charset="0"/>
                <a:cs typeface="Arial"/>
              </a:rPr>
              <a:t>Objectif : Afin de simplifier la procédure et de respecter les délais conseillés par l’INSEE, </a:t>
            </a:r>
            <a:r>
              <a:rPr lang="fr-FR" sz="2400">
                <a:latin typeface="Source Sans Pro"/>
                <a:ea typeface="Calibri" panose="020F0502020204030204" pitchFamily="34" charset="0"/>
                <a:cs typeface="Arial"/>
              </a:rPr>
              <a:t>Il est proposé au Conseil municipal, d’autoriser le Maire, chaque année, à nommer l’équipe municipale nécessaire pour assurer le bon déroulement des opérations de recensement.</a:t>
            </a:r>
          </a:p>
          <a:p>
            <a:pPr algn="just"/>
            <a:endParaRPr lang="fr-FR" sz="2400">
              <a:latin typeface="Source Sans Pro"/>
              <a:ea typeface="Calibri" panose="020F0502020204030204" pitchFamily="34" charset="0"/>
              <a:cs typeface="Arial" panose="020B0604020202020204" pitchFamily="34" charset="0"/>
            </a:endParaRPr>
          </a:p>
          <a:p>
            <a:pPr algn="just"/>
            <a:r>
              <a:rPr lang="fr-FR" sz="2400">
                <a:latin typeface="Source Sans Pro"/>
                <a:ea typeface="Calibri" panose="020F0502020204030204" pitchFamily="34" charset="0"/>
                <a:cs typeface="Arial"/>
              </a:rPr>
              <a:t>Ainsi les années suivantes, les arrêtés de nomination pourront être pris dans les délais indiqués par l’INSEE</a:t>
            </a:r>
            <a:r>
              <a:rPr lang="fr-FR" sz="2400">
                <a:latin typeface="Calibri"/>
                <a:ea typeface="Calibri" panose="020F0502020204030204" pitchFamily="34" charset="0"/>
                <a:cs typeface="Arial"/>
              </a:rPr>
              <a:t>.</a:t>
            </a:r>
          </a:p>
        </p:txBody>
      </p:sp>
    </p:spTree>
    <p:extLst>
      <p:ext uri="{BB962C8B-B14F-4D97-AF65-F5344CB8AC3E}">
        <p14:creationId xmlns:p14="http://schemas.microsoft.com/office/powerpoint/2010/main" val="1827634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45740" y="2099040"/>
            <a:ext cx="2450238" cy="4986174"/>
          </a:xfrm>
        </p:spPr>
        <p:txBody>
          <a:bodyPr>
            <a:noAutofit/>
          </a:bodyPr>
          <a:lstStyle/>
          <a:p>
            <a:pPr marL="0" indent="0">
              <a:buNone/>
            </a:pPr>
            <a:r>
              <a:rPr lang="fr-FR" sz="2000" b="1">
                <a:solidFill>
                  <a:schemeClr val="bg1"/>
                </a:solidFill>
              </a:rPr>
              <a:t>DEL20240926_15 CITOYENNETE ET VIE ASSOCIATIVE –</a:t>
            </a:r>
          </a:p>
          <a:p>
            <a:pPr marL="0" indent="0">
              <a:buNone/>
            </a:pPr>
            <a:r>
              <a:rPr lang="fr-FR" sz="2000" b="1">
                <a:solidFill>
                  <a:schemeClr val="bg1"/>
                </a:solidFill>
              </a:rPr>
              <a:t> Recrutement et rémunération des agents recenseurs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38945" y="221674"/>
            <a:ext cx="7949541" cy="610985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fr-FR" sz="2400" b="0" i="0" u="none" strike="noStrike" kern="1200" cap="none" spc="0" normalizeH="0" baseline="0" noProof="0">
                <a:ln>
                  <a:noFill/>
                </a:ln>
                <a:solidFill>
                  <a:srgbClr val="000000"/>
                </a:solidFill>
                <a:effectLst/>
                <a:uLnTx/>
                <a:uFillTx/>
                <a:latin typeface="Source Sans Pro"/>
                <a:ea typeface="Source Sans Pro"/>
                <a:cs typeface="+mn-lt"/>
              </a:rPr>
              <a:t>Préparation et réalisation des enquêtes de recensement qui auront lieu du </a:t>
            </a:r>
            <a:r>
              <a:rPr lang="fr-FR" sz="2600">
                <a:effectLst/>
                <a:latin typeface="Source Sans Pro"/>
                <a:ea typeface="Calibri" panose="020F0502020204030204" pitchFamily="34" charset="0"/>
                <a:cs typeface="Arial"/>
              </a:rPr>
              <a:t>16 janvier au 22 février 2025</a:t>
            </a:r>
            <a:endParaRPr lang="fr-FR" sz="2600" b="0" i="0" u="none" strike="noStrike" kern="1200" cap="none" spc="0" normalizeH="0" baseline="0" noProof="0">
              <a:ln>
                <a:noFill/>
              </a:ln>
              <a:solidFill>
                <a:srgbClr val="000000"/>
              </a:solidFill>
              <a:effectLst/>
              <a:uLnTx/>
              <a:uFillTx/>
              <a:latin typeface="Source Sans Pro"/>
              <a:ea typeface="Source Sans Pro"/>
              <a:cs typeface="Arial"/>
            </a:endParaRPr>
          </a:p>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fr-FR" sz="2400" b="0" i="0" u="none" strike="noStrike" kern="1200" cap="none" spc="0" normalizeH="0" baseline="0" noProof="0">
                <a:ln>
                  <a:noFill/>
                </a:ln>
                <a:solidFill>
                  <a:srgbClr val="000000"/>
                </a:solidFill>
                <a:effectLst/>
                <a:uLnTx/>
                <a:uFillTx/>
                <a:latin typeface="Source Sans Pro"/>
                <a:ea typeface="Source Sans Pro"/>
                <a:cs typeface="+mn-lt"/>
              </a:rPr>
              <a:t>Objectif : recruter le nombre nécessaire de recenseurs (3 max) et fixer leur rémunération.</a:t>
            </a:r>
            <a:endParaRPr lang="fr-FR" sz="2400" b="0" i="0" u="none" strike="noStrike" kern="1200" cap="none" spc="0" normalizeH="0" baseline="0" noProof="0">
              <a:ln>
                <a:noFill/>
              </a:ln>
              <a:solidFill>
                <a:srgbClr val="000000"/>
              </a:solidFill>
              <a:effectLst/>
              <a:uLnTx/>
              <a:uFillTx/>
              <a:latin typeface="Source Sans Pro"/>
              <a:ea typeface="Source Sans Pro"/>
              <a:cs typeface="+mn-lt"/>
            </a:endParaRPr>
          </a:p>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endParaRPr lang="fr-FR" sz="2400" b="0" i="0" u="none" strike="noStrike" kern="1200" cap="none" spc="0" normalizeH="0" baseline="0" noProof="0">
              <a:ln>
                <a:noFill/>
              </a:ln>
              <a:solidFill>
                <a:srgbClr val="000000"/>
              </a:solidFill>
              <a:effectLst/>
              <a:uLnTx/>
              <a:uFillTx/>
              <a:latin typeface="Source Sans Pro"/>
              <a:ea typeface="Source Sans Pro"/>
              <a:cs typeface="+mn-lt"/>
            </a:endParaRPr>
          </a:p>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fr-FR" sz="2400" b="0" i="0" u="none" strike="noStrike" kern="1200" cap="none" spc="0" normalizeH="0" baseline="0" noProof="0">
                <a:ln>
                  <a:noFill/>
                </a:ln>
                <a:solidFill>
                  <a:srgbClr val="000000"/>
                </a:solidFill>
                <a:effectLst/>
                <a:uLnTx/>
                <a:uFillTx/>
                <a:latin typeface="Source Sans Pro"/>
                <a:ea typeface="Source Sans Pro"/>
                <a:cs typeface="+mn-lt"/>
              </a:rPr>
              <a:t>Il est proposé de rémunérer les agents de la façon suivante :</a:t>
            </a:r>
            <a:endParaRPr lang="fr-FR" sz="2400" b="0" i="0" u="none" strike="noStrike" kern="1200" cap="none" spc="0" normalizeH="0" baseline="0" noProof="0">
              <a:ln>
                <a:noFill/>
              </a:ln>
              <a:solidFill>
                <a:srgbClr val="000000"/>
              </a:solidFill>
              <a:effectLst/>
              <a:uLnTx/>
              <a:uFillTx/>
              <a:latin typeface="Source Sans Pro"/>
              <a:ea typeface="Source Sans Pro"/>
              <a:cs typeface="+mn-lt"/>
            </a:endParaRP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fr-FR" sz="2400" b="0" i="0" u="none" strike="noStrike" kern="1200" cap="none" spc="0" normalizeH="0" baseline="0" noProof="0">
                <a:ln>
                  <a:noFill/>
                </a:ln>
                <a:solidFill>
                  <a:srgbClr val="000000"/>
                </a:solidFill>
                <a:effectLst/>
                <a:uLnTx/>
                <a:uFillTx/>
                <a:latin typeface="Source Sans Pro"/>
                <a:ea typeface="Source Sans Pro"/>
                <a:cs typeface="+mn-lt"/>
              </a:rPr>
              <a:t>2 € brut / feuille de logement, 2, 60 € brut / bulletin individuel,</a:t>
            </a:r>
            <a:endParaRPr lang="fr-FR" sz="2400" b="0" i="0" u="none" strike="noStrike" kern="1200" cap="none" spc="0" normalizeH="0" baseline="0" noProof="0">
              <a:ln>
                <a:noFill/>
              </a:ln>
              <a:solidFill>
                <a:srgbClr val="000000"/>
              </a:solidFill>
              <a:effectLst/>
              <a:uLnTx/>
              <a:uFillTx/>
              <a:latin typeface="Source Sans Pro"/>
              <a:ea typeface="Source Sans Pro"/>
              <a:cs typeface="+mn-lt"/>
            </a:endParaRP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fr-FR" sz="2400" b="0" i="0" u="none" strike="noStrike" kern="1200" cap="none" spc="0" normalizeH="0" baseline="0" noProof="0">
                <a:ln>
                  <a:noFill/>
                </a:ln>
                <a:solidFill>
                  <a:srgbClr val="000000"/>
                </a:solidFill>
                <a:effectLst/>
                <a:uLnTx/>
                <a:uFillTx/>
                <a:latin typeface="Source Sans Pro"/>
                <a:ea typeface="Source Sans Pro"/>
                <a:cs typeface="+mn-lt"/>
              </a:rPr>
              <a:t>12,50 € brut / heure de formation INSEE, de tournée et de réunions de suivi</a:t>
            </a:r>
            <a:endParaRPr lang="fr-FR" sz="2400" b="0" i="0" u="none" strike="noStrike" kern="1200" cap="none" spc="0" normalizeH="0" baseline="0" noProof="0">
              <a:ln>
                <a:noFill/>
              </a:ln>
              <a:solidFill>
                <a:srgbClr val="000000"/>
              </a:solidFill>
              <a:effectLst/>
              <a:uLnTx/>
              <a:uFillTx/>
              <a:latin typeface="Source Sans Pro"/>
              <a:ea typeface="Source Sans Pro"/>
              <a:cs typeface="+mn-lt"/>
            </a:endParaRP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fr-FR" sz="2400" b="0" i="0" u="none" strike="noStrike" kern="1200" cap="none" spc="0" normalizeH="0" baseline="0" noProof="0">
                <a:ln>
                  <a:noFill/>
                </a:ln>
                <a:solidFill>
                  <a:srgbClr val="000000"/>
                </a:solidFill>
                <a:effectLst/>
                <a:uLnTx/>
                <a:uFillTx/>
                <a:latin typeface="Source Sans Pro"/>
                <a:ea typeface="Source Sans Pro"/>
                <a:cs typeface="+mn-lt"/>
              </a:rPr>
              <a:t>100 € brut d’indemnité de défraiements </a:t>
            </a:r>
            <a:endParaRPr lang="fr-FR" sz="2400" b="0" i="0" u="none" strike="noStrike" kern="1200" cap="none" spc="0" normalizeH="0" baseline="0" noProof="0">
              <a:ln>
                <a:noFill/>
              </a:ln>
              <a:solidFill>
                <a:srgbClr val="000000"/>
              </a:solidFill>
              <a:effectLst/>
              <a:uLnTx/>
              <a:uFillTx/>
              <a:latin typeface="Source Sans Pro"/>
              <a:ea typeface="Source Sans Pro"/>
              <a:cs typeface="+mn-lt"/>
            </a:endParaRPr>
          </a:p>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endParaRPr lang="fr-FR" sz="2400" b="0">
              <a:solidFill>
                <a:srgbClr val="000000"/>
              </a:solidFill>
              <a:latin typeface="Source Sans Pro"/>
              <a:ea typeface="Source Sans Pro"/>
              <a:cs typeface="+mn-lt"/>
            </a:endParaRPr>
          </a:p>
          <a:p>
            <a:pPr>
              <a:spcBef>
                <a:spcPts val="1200"/>
              </a:spcBef>
              <a:buClr>
                <a:srgbClr val="40BAD2"/>
              </a:buClr>
              <a:defRPr/>
            </a:pPr>
            <a:r>
              <a:rPr lang="fr-FR" sz="2400" b="0">
                <a:solidFill>
                  <a:srgbClr val="000000"/>
                </a:solidFill>
                <a:latin typeface="Source Sans Pro"/>
                <a:ea typeface="Source Sans Pro"/>
                <a:cs typeface="+mn-lt"/>
              </a:rPr>
              <a:t>A titre indicatif, au vu du nombre de logements à recenser (plus de 400 pour un échantillon de 8% de la population), le montant de la rémunération pour 3 agents est estimé à: </a:t>
            </a:r>
          </a:p>
          <a:p>
            <a:pPr>
              <a:spcBef>
                <a:spcPts val="1200"/>
              </a:spcBef>
              <a:buClr>
                <a:srgbClr val="40BAD2"/>
              </a:buClr>
              <a:defRPr/>
            </a:pPr>
            <a:r>
              <a:rPr kumimoji="0" lang="fr-FR" sz="2400" b="0" i="0" u="none" strike="noStrike" kern="1200" cap="none" spc="0" normalizeH="0" baseline="0" noProof="0">
                <a:ln>
                  <a:noFill/>
                </a:ln>
                <a:solidFill>
                  <a:srgbClr val="000000"/>
                </a:solidFill>
                <a:effectLst/>
                <a:uLnTx/>
                <a:uFillTx/>
                <a:latin typeface="Source Sans Pro"/>
                <a:ea typeface="Source Sans Pro"/>
                <a:cs typeface="+mn-lt"/>
                <a:sym typeface="Wingdings" panose="05000000000000000000" pitchFamily="2" charset="2"/>
              </a:rPr>
              <a:t>   </a:t>
            </a:r>
            <a:r>
              <a:rPr lang="fr-FR" sz="2600">
                <a:latin typeface="Source Sans Pro"/>
                <a:ea typeface="Calibri" panose="020F0502020204030204" pitchFamily="34" charset="0"/>
                <a:cs typeface="Arial"/>
              </a:rPr>
              <a:t>3 500€ brut</a:t>
            </a:r>
          </a:p>
          <a:p>
            <a:pPr>
              <a:spcBef>
                <a:spcPts val="1200"/>
              </a:spcBef>
              <a:buClr>
                <a:srgbClr val="40BAD2"/>
              </a:buClr>
              <a:defRPr/>
            </a:pPr>
            <a:endParaRPr lang="fr-FR" sz="2400" b="0">
              <a:solidFill>
                <a:srgbClr val="000000"/>
              </a:solidFill>
              <a:latin typeface="Source Sans Pro"/>
              <a:ea typeface="Source Sans Pro"/>
              <a:cs typeface="+mn-lt"/>
            </a:endParaRPr>
          </a:p>
          <a:p>
            <a:pPr>
              <a:spcBef>
                <a:spcPts val="1200"/>
              </a:spcBef>
              <a:buClr>
                <a:srgbClr val="40BAD2"/>
              </a:buClr>
              <a:defRPr/>
            </a:pPr>
            <a:r>
              <a:rPr lang="fr-FR" sz="2400" b="0">
                <a:solidFill>
                  <a:srgbClr val="000000"/>
                </a:solidFill>
                <a:latin typeface="Source Sans Pro"/>
                <a:ea typeface="Source Sans Pro"/>
                <a:cs typeface="+mn-lt"/>
              </a:rPr>
              <a:t>Il est proposé au Conseil municipal d'approuver ces modalités de recrutement</a:t>
            </a:r>
          </a:p>
        </p:txBody>
      </p:sp>
    </p:spTree>
    <p:extLst>
      <p:ext uri="{BB962C8B-B14F-4D97-AF65-F5344CB8AC3E}">
        <p14:creationId xmlns:p14="http://schemas.microsoft.com/office/powerpoint/2010/main" val="408736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a:bodyPr>
          <a:lstStyle/>
          <a:p>
            <a:r>
              <a:rPr lang="fr-FR">
                <a:latin typeface="Source Sans Pro"/>
                <a:ea typeface="Source Sans Pro"/>
              </a:rPr>
              <a:t>Décisions</a:t>
            </a:r>
            <a:endParaRPr lang="fr-FR"/>
          </a:p>
        </p:txBody>
      </p:sp>
    </p:spTree>
    <p:extLst>
      <p:ext uri="{BB962C8B-B14F-4D97-AF65-F5344CB8AC3E}">
        <p14:creationId xmlns:p14="http://schemas.microsoft.com/office/powerpoint/2010/main" val="300982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DEL20240926_16 CITOYENNETE ET VIE ASSOCIATIVE –</a:t>
            </a:r>
          </a:p>
          <a:p>
            <a:pPr marL="0" indent="0">
              <a:buNone/>
            </a:pPr>
            <a:r>
              <a:rPr lang="fr-FR" sz="2000" b="1">
                <a:solidFill>
                  <a:schemeClr val="bg1"/>
                </a:solidFill>
              </a:rPr>
              <a:t> Subvention à projet pour le Collectif de Solidarité Internationale</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79382" y="851"/>
            <a:ext cx="8841385" cy="67251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200" b="0">
                <a:solidFill>
                  <a:schemeClr val="tx1"/>
                </a:solidFill>
                <a:latin typeface="Source Sans Pro"/>
                <a:ea typeface="Source Sans Pro"/>
                <a:cs typeface="Times New Roman"/>
              </a:rPr>
              <a:t>Subvention pour le Collectif de Solidarité internationale pour son projet </a:t>
            </a:r>
            <a:r>
              <a:rPr lang="fr-FR" sz="2200" b="0" err="1">
                <a:solidFill>
                  <a:schemeClr val="tx1"/>
                </a:solidFill>
                <a:latin typeface="Source Sans Pro"/>
                <a:ea typeface="Source Sans Pro"/>
                <a:cs typeface="Times New Roman"/>
              </a:rPr>
              <a:t>Festisol</a:t>
            </a:r>
            <a:r>
              <a:rPr lang="fr-FR" sz="2200" b="0">
                <a:solidFill>
                  <a:schemeClr val="tx1"/>
                </a:solidFill>
                <a:latin typeface="Source Sans Pro"/>
                <a:ea typeface="Source Sans Pro"/>
                <a:cs typeface="Times New Roman"/>
              </a:rPr>
              <a:t> 2024.</a:t>
            </a:r>
            <a:endParaRPr lang="fr-FR" sz="2200">
              <a:solidFill>
                <a:schemeClr val="tx1"/>
              </a:solidFill>
              <a:latin typeface="Source Sans Pro"/>
              <a:ea typeface="Source Sans Pro"/>
              <a:cs typeface="Times New Roman"/>
            </a:endParaRPr>
          </a:p>
          <a:p>
            <a:r>
              <a:rPr lang="fr-FR" sz="2200" b="0">
                <a:solidFill>
                  <a:schemeClr val="tx1"/>
                </a:solidFill>
                <a:latin typeface="Source Sans Pro"/>
                <a:ea typeface="Source Sans Pro"/>
                <a:cs typeface="Times New Roman"/>
              </a:rPr>
              <a:t> Le Collectif de Solidarité internationale est constitué des associations de solidarité internationale des quatre communes (Eybens, Gières, Poisat et </a:t>
            </a:r>
            <a:r>
              <a:rPr lang="fr-FR" sz="2200" b="0" err="1">
                <a:solidFill>
                  <a:schemeClr val="tx1"/>
                </a:solidFill>
                <a:latin typeface="Source Sans Pro"/>
                <a:ea typeface="Source Sans Pro"/>
                <a:cs typeface="Times New Roman"/>
              </a:rPr>
              <a:t>Venon</a:t>
            </a:r>
            <a:r>
              <a:rPr lang="fr-FR" sz="2200" b="0">
                <a:solidFill>
                  <a:schemeClr val="tx1"/>
                </a:solidFill>
                <a:latin typeface="Source Sans Pro"/>
                <a:ea typeface="Source Sans Pro"/>
                <a:cs typeface="Times New Roman"/>
              </a:rPr>
              <a:t>) et des représentants de ces communes. Sa raison d'être est d'animer le festival des solidarités, événement national et international, chaque année, fin novembre. </a:t>
            </a:r>
            <a:endParaRPr lang="fr-FR" sz="2200">
              <a:solidFill>
                <a:schemeClr val="tx1"/>
              </a:solidFill>
              <a:latin typeface="Source Sans Pro"/>
              <a:ea typeface="Source Sans Pro"/>
              <a:cs typeface="Times New Roman"/>
            </a:endParaRPr>
          </a:p>
          <a:p>
            <a:r>
              <a:rPr lang="fr-FR" sz="2200" b="0">
                <a:solidFill>
                  <a:schemeClr val="tx1"/>
                </a:solidFill>
                <a:latin typeface="Source Sans Pro"/>
                <a:ea typeface="Source Sans Pro"/>
                <a:cs typeface="Times New Roman"/>
              </a:rPr>
              <a:t>Le Festival des solidarités se déroulera cette année, du 15 novembre au 1er décembre 2024, sur le thème « Environnement et droit des peuples ».</a:t>
            </a:r>
            <a:endParaRPr lang="fr-FR" sz="2200">
              <a:solidFill>
                <a:schemeClr val="tx1"/>
              </a:solidFill>
              <a:latin typeface="Source Sans Pro"/>
              <a:ea typeface="Source Sans Pro"/>
            </a:endParaRPr>
          </a:p>
          <a:p>
            <a:pPr algn="just"/>
            <a:r>
              <a:rPr lang="fr-FR" sz="2200" b="0">
                <a:solidFill>
                  <a:schemeClr val="tx1"/>
                </a:solidFill>
                <a:latin typeface="Source Sans Pro"/>
                <a:ea typeface="Source Sans Pro"/>
                <a:cs typeface="Times New Roman"/>
              </a:rPr>
              <a:t>Les animations sont réalisées en direction des citoyens, et également des enfants des écoles des quatre communes, avec pour objet, l'éducation à la citoyenneté et à la solidarité internationale.</a:t>
            </a:r>
            <a:endParaRPr lang="fr-FR" sz="2200">
              <a:solidFill>
                <a:schemeClr val="tx1"/>
              </a:solidFill>
              <a:latin typeface="Source Sans Pro"/>
              <a:ea typeface="Source Sans Pro"/>
            </a:endParaRPr>
          </a:p>
          <a:p>
            <a:r>
              <a:rPr lang="fr-FR" sz="2200" b="0">
                <a:solidFill>
                  <a:schemeClr val="tx1"/>
                </a:solidFill>
                <a:latin typeface="Source Sans Pro"/>
                <a:ea typeface="Source Sans Pro"/>
                <a:cs typeface="Times New Roman"/>
              </a:rPr>
              <a:t>Le soutien financier des quatre communes permet la bonne organisation de cette semaine des solidarités, qui prévoit notamment une conférence débat, des projections de film et un banquet des cultures.</a:t>
            </a:r>
            <a:endParaRPr lang="fr-FR" sz="2200">
              <a:solidFill>
                <a:schemeClr val="tx1"/>
              </a:solidFill>
              <a:latin typeface="Source Sans Pro"/>
              <a:ea typeface="Source Sans Pro"/>
            </a:endParaRPr>
          </a:p>
          <a:p>
            <a:r>
              <a:rPr lang="fr-FR" sz="2200" b="0">
                <a:solidFill>
                  <a:schemeClr val="tx1"/>
                </a:solidFill>
                <a:latin typeface="Source Sans Pro"/>
                <a:ea typeface="Source Sans Pro"/>
                <a:cs typeface="Times New Roman"/>
              </a:rPr>
              <a:t>BP de l’action : 12 191.20 €</a:t>
            </a:r>
            <a:endParaRPr lang="fr-FR" sz="2200">
              <a:solidFill>
                <a:schemeClr val="tx1"/>
              </a:solidFill>
              <a:latin typeface="Source Sans Pro"/>
              <a:ea typeface="Source Sans Pro"/>
            </a:endParaRPr>
          </a:p>
          <a:p>
            <a:r>
              <a:rPr lang="fr-FR" sz="2200" b="0">
                <a:solidFill>
                  <a:schemeClr val="tx1"/>
                </a:solidFill>
                <a:latin typeface="Source Sans Pro"/>
                <a:ea typeface="Source Sans Pro"/>
                <a:cs typeface="Times New Roman"/>
              </a:rPr>
              <a:t>La subvention demandée est de 1 000 € soit 8,20% du BP</a:t>
            </a:r>
          </a:p>
          <a:p>
            <a:endParaRPr lang="fr-FR" sz="2200" b="0">
              <a:solidFill>
                <a:schemeClr val="tx1"/>
              </a:solidFill>
              <a:latin typeface="Source Sans Pro"/>
              <a:ea typeface="Source Sans Pro"/>
              <a:cs typeface="Times New Roman"/>
            </a:endParaRPr>
          </a:p>
          <a:p>
            <a:r>
              <a:rPr lang="fr-FR" sz="2200" b="0">
                <a:solidFill>
                  <a:schemeClr val="tx1"/>
                </a:solidFill>
                <a:latin typeface="Source Sans Pro"/>
                <a:ea typeface="Source Sans Pro"/>
                <a:cs typeface="Times New Roman"/>
              </a:rPr>
              <a:t>Afin de soutenir ces actions, il est proposé au Conseil municipal :</a:t>
            </a:r>
            <a:endParaRPr lang="fr-FR" sz="2200">
              <a:solidFill>
                <a:schemeClr val="tx1"/>
              </a:solidFill>
              <a:latin typeface="Source Sans Pro"/>
              <a:ea typeface="Source Sans Pro"/>
            </a:endParaRPr>
          </a:p>
          <a:p>
            <a:r>
              <a:rPr lang="fr-FR" sz="2200" b="0">
                <a:solidFill>
                  <a:schemeClr val="tx1"/>
                </a:solidFill>
                <a:latin typeface="Source Sans Pro"/>
                <a:ea typeface="Source Sans Pro"/>
                <a:cs typeface="Times New Roman"/>
              </a:rPr>
              <a:t>- d’attribuer une subvention à projet de 1 000 € (dont la totalité sera versée à l’issue du Conseil municipal).</a:t>
            </a:r>
            <a:endParaRPr lang="fr-FR" sz="2200">
              <a:solidFill>
                <a:schemeClr val="tx1"/>
              </a:solidFill>
              <a:latin typeface="Source Sans Pro"/>
              <a:ea typeface="Source Sans Pro"/>
            </a:endParaRPr>
          </a:p>
        </p:txBody>
      </p:sp>
      <mc:AlternateContent xmlns:mc="http://schemas.openxmlformats.org/markup-compatibility/2006" xmlns:p14="http://schemas.microsoft.com/office/powerpoint/2010/main">
        <mc:Choice Requires="p14">
          <p:contentPart p14:bwMode="auto" r:id="rId2">
            <p14:nvContentPartPr>
              <p14:cNvPr id="2" name="Encre 1">
                <a:extLst>
                  <a:ext uri="{FF2B5EF4-FFF2-40B4-BE49-F238E27FC236}">
                    <a16:creationId xmlns:a16="http://schemas.microsoft.com/office/drawing/2014/main" id="{AF99A68E-89A6-4CD8-DAA4-AB1A1414F320}"/>
                  </a:ext>
                </a:extLst>
              </p14:cNvPr>
              <p14:cNvContentPartPr/>
              <p14:nvPr/>
            </p14:nvContentPartPr>
            <p14:xfrm>
              <a:off x="4452257" y="1698171"/>
              <a:ext cx="10885" cy="10885"/>
            </p14:xfrm>
          </p:contentPart>
        </mc:Choice>
        <mc:Fallback xmlns="">
          <p:pic>
            <p:nvPicPr>
              <p:cNvPr id="2" name="Encre 1">
                <a:extLst>
                  <a:ext uri="{FF2B5EF4-FFF2-40B4-BE49-F238E27FC236}">
                    <a16:creationId xmlns:a16="http://schemas.microsoft.com/office/drawing/2014/main" id="{AF99A68E-89A6-4CD8-DAA4-AB1A1414F320}"/>
                  </a:ext>
                </a:extLst>
              </p:cNvPr>
              <p:cNvPicPr/>
              <p:nvPr/>
            </p:nvPicPr>
            <p:blipFill>
              <a:blip r:embed="rId3"/>
              <a:stretch>
                <a:fillRect/>
              </a:stretch>
            </p:blipFill>
            <p:spPr>
              <a:xfrm>
                <a:off x="3908007" y="1153921"/>
                <a:ext cx="1088500" cy="1088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F221F1C8-18C9-0EB9-9F18-E21E282E3844}"/>
                  </a:ext>
                </a:extLst>
              </p14:cNvPr>
              <p14:cNvContentPartPr/>
              <p14:nvPr/>
            </p14:nvContentPartPr>
            <p14:xfrm>
              <a:off x="4452257" y="1698171"/>
              <a:ext cx="10885" cy="10885"/>
            </p14:xfrm>
          </p:contentPart>
        </mc:Choice>
        <mc:Fallback xmlns="">
          <p:pic>
            <p:nvPicPr>
              <p:cNvPr id="5" name="Encre 4">
                <a:extLst>
                  <a:ext uri="{FF2B5EF4-FFF2-40B4-BE49-F238E27FC236}">
                    <a16:creationId xmlns:a16="http://schemas.microsoft.com/office/drawing/2014/main" id="{F221F1C8-18C9-0EB9-9F18-E21E282E3844}"/>
                  </a:ext>
                </a:extLst>
              </p:cNvPr>
              <p:cNvPicPr/>
              <p:nvPr/>
            </p:nvPicPr>
            <p:blipFill>
              <a:blip r:embed="rId3"/>
              <a:stretch>
                <a:fillRect/>
              </a:stretch>
            </p:blipFill>
            <p:spPr>
              <a:xfrm>
                <a:off x="3908007" y="1153921"/>
                <a:ext cx="1088500" cy="1088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7DA35B30-D625-B218-CBAA-231FD3D07F96}"/>
                  </a:ext>
                </a:extLst>
              </p14:cNvPr>
              <p14:cNvContentPartPr/>
              <p14:nvPr/>
            </p14:nvContentPartPr>
            <p14:xfrm>
              <a:off x="4452257" y="1698171"/>
              <a:ext cx="10885" cy="10885"/>
            </p14:xfrm>
          </p:contentPart>
        </mc:Choice>
        <mc:Fallback xmlns="">
          <p:pic>
            <p:nvPicPr>
              <p:cNvPr id="6" name="Encre 5">
                <a:extLst>
                  <a:ext uri="{FF2B5EF4-FFF2-40B4-BE49-F238E27FC236}">
                    <a16:creationId xmlns:a16="http://schemas.microsoft.com/office/drawing/2014/main" id="{7DA35B30-D625-B218-CBAA-231FD3D07F96}"/>
                  </a:ext>
                </a:extLst>
              </p:cNvPr>
              <p:cNvPicPr/>
              <p:nvPr/>
            </p:nvPicPr>
            <p:blipFill>
              <a:blip r:embed="rId3"/>
              <a:stretch>
                <a:fillRect/>
              </a:stretch>
            </p:blipFill>
            <p:spPr>
              <a:xfrm>
                <a:off x="3908007" y="1153921"/>
                <a:ext cx="1088500" cy="1088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4C28253E-463C-6C4D-04AE-7C9469C91AF3}"/>
                  </a:ext>
                </a:extLst>
              </p14:cNvPr>
              <p14:cNvContentPartPr/>
              <p14:nvPr/>
            </p14:nvContentPartPr>
            <p14:xfrm>
              <a:off x="4332514" y="1719942"/>
              <a:ext cx="10885" cy="10885"/>
            </p14:xfrm>
          </p:contentPart>
        </mc:Choice>
        <mc:Fallback xmlns="">
          <p:pic>
            <p:nvPicPr>
              <p:cNvPr id="7" name="Encre 6">
                <a:extLst>
                  <a:ext uri="{FF2B5EF4-FFF2-40B4-BE49-F238E27FC236}">
                    <a16:creationId xmlns:a16="http://schemas.microsoft.com/office/drawing/2014/main" id="{4C28253E-463C-6C4D-04AE-7C9469C91AF3}"/>
                  </a:ext>
                </a:extLst>
              </p:cNvPr>
              <p:cNvPicPr/>
              <p:nvPr/>
            </p:nvPicPr>
            <p:blipFill>
              <a:blip r:embed="rId3"/>
              <a:stretch>
                <a:fillRect/>
              </a:stretch>
            </p:blipFill>
            <p:spPr>
              <a:xfrm>
                <a:off x="3788264" y="1175692"/>
                <a:ext cx="1088500" cy="1088500"/>
              </a:xfrm>
              <a:prstGeom prst="rect">
                <a:avLst/>
              </a:prstGeom>
            </p:spPr>
          </p:pic>
        </mc:Fallback>
      </mc:AlternateContent>
    </p:spTree>
    <p:extLst>
      <p:ext uri="{BB962C8B-B14F-4D97-AF65-F5344CB8AC3E}">
        <p14:creationId xmlns:p14="http://schemas.microsoft.com/office/powerpoint/2010/main" val="3933136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DEL20240926_17 CITOYENNETE ET VIE ASSOCIATIVE –</a:t>
            </a:r>
          </a:p>
          <a:p>
            <a:pPr marL="0" indent="0">
              <a:buNone/>
            </a:pPr>
            <a:r>
              <a:rPr lang="fr-FR" sz="2000" b="1">
                <a:solidFill>
                  <a:schemeClr val="bg1"/>
                </a:solidFill>
              </a:rPr>
              <a:t> Subvention à projet pour La Main à la Pâte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59640" y="77052"/>
            <a:ext cx="8841384" cy="677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300" b="0">
                <a:solidFill>
                  <a:schemeClr val="tx1"/>
                </a:solidFill>
                <a:latin typeface="Source Sans Pro"/>
                <a:ea typeface="Source Sans Pro"/>
                <a:cs typeface="Times New Roman"/>
              </a:rPr>
              <a:t>La Main à la Pâte est une association qui a pour but la promotion et l’animation du four à pain communal, situé dans la Halle Pierre Villain.</a:t>
            </a:r>
            <a:endParaRPr lang="fr-FR" sz="2300">
              <a:solidFill>
                <a:schemeClr val="tx1"/>
              </a:solidFill>
              <a:latin typeface="Source Sans Pro"/>
              <a:ea typeface="Source Sans Pro"/>
            </a:endParaRPr>
          </a:p>
          <a:p>
            <a:endParaRPr lang="fr-FR" sz="2300" b="0">
              <a:solidFill>
                <a:schemeClr val="tx1"/>
              </a:solidFill>
              <a:latin typeface="Source Sans Pro"/>
              <a:ea typeface="Source Sans Pro"/>
              <a:cs typeface="Times New Roman"/>
            </a:endParaRPr>
          </a:p>
          <a:p>
            <a:r>
              <a:rPr lang="fr-FR" sz="2300" b="0">
                <a:solidFill>
                  <a:schemeClr val="tx1"/>
                </a:solidFill>
                <a:latin typeface="Source Sans Pro"/>
                <a:ea typeface="Source Sans Pro"/>
                <a:cs typeface="Times New Roman"/>
              </a:rPr>
              <a:t>Le "Parcours de saveurs" est organisé deux fois dans l'année (Cette année le 15/06 et le 28/09). Ces manifestations festives sont ouvertes à tous. Partager un moment convivial autour du four à pain. Dégustation de pains confectionnés par l’association dans le four, avec le partage de charcuterie, de fromages et de boissons. Avec des animations musicales.</a:t>
            </a:r>
            <a:endParaRPr lang="fr-FR" sz="2300">
              <a:solidFill>
                <a:schemeClr val="tx1"/>
              </a:solidFill>
              <a:latin typeface="Source Sans Pro"/>
              <a:ea typeface="Source Sans Pro"/>
              <a:cs typeface="Times New Roman"/>
            </a:endParaRPr>
          </a:p>
          <a:p>
            <a:endParaRPr lang="fr-FR" sz="2300" b="0">
              <a:solidFill>
                <a:schemeClr val="tx1"/>
              </a:solidFill>
              <a:latin typeface="Source Sans Pro"/>
              <a:ea typeface="Source Sans Pro"/>
              <a:cs typeface="Times New Roman"/>
            </a:endParaRPr>
          </a:p>
          <a:p>
            <a:r>
              <a:rPr lang="fr-FR" sz="2300" b="0">
                <a:solidFill>
                  <a:schemeClr val="tx1"/>
                </a:solidFill>
                <a:latin typeface="Source Sans Pro"/>
                <a:ea typeface="Source Sans Pro"/>
                <a:cs typeface="Times New Roman"/>
              </a:rPr>
              <a:t>Montant de la subvention à projet demandée : 500€, soit 35,7% du BP (1400 €)</a:t>
            </a:r>
            <a:endParaRPr lang="fr-FR" sz="2300">
              <a:solidFill>
                <a:schemeClr val="tx1"/>
              </a:solidFill>
              <a:latin typeface="Source Sans Pro"/>
              <a:ea typeface="Source Sans Pro"/>
              <a:cs typeface="Times New Roman"/>
            </a:endParaRPr>
          </a:p>
          <a:p>
            <a:endParaRPr lang="fr-FR" sz="2300" b="0">
              <a:solidFill>
                <a:schemeClr val="tx1"/>
              </a:solidFill>
              <a:latin typeface="Source Sans Pro"/>
              <a:ea typeface="Source Sans Pro"/>
            </a:endParaRPr>
          </a:p>
          <a:p>
            <a:r>
              <a:rPr lang="fr-FR" sz="2300" b="0">
                <a:solidFill>
                  <a:schemeClr val="tx1"/>
                </a:solidFill>
                <a:latin typeface="Source Sans Pro"/>
                <a:ea typeface="Source Sans Pro"/>
                <a:cs typeface="Times New Roman"/>
              </a:rPr>
              <a:t>Depuis 2012, une convention d'objectifs est signée chaque année entre la Ville et l'association « LA MAIN A LA PATE ». L'objectif visé étant de faire du four à pain un pôle de convivialité pour les habitants d'Eybens, mais également de mettre en place des activités d'information en direction des membres d'associations eybinoises (dans le cadre du Conseil de la Vie Associative ou de manifestations de la Ville).</a:t>
            </a:r>
          </a:p>
          <a:p>
            <a:r>
              <a:rPr lang="fr-FR" sz="2300" b="0">
                <a:solidFill>
                  <a:schemeClr val="tx1"/>
                </a:solidFill>
                <a:latin typeface="Source Sans Pro"/>
                <a:ea typeface="Source Sans Pro"/>
                <a:cs typeface="Times New Roman"/>
              </a:rPr>
              <a:t>Le 15 février 2024, cette convention, cette-fois-ci triennale, a été renouvelée.</a:t>
            </a:r>
            <a:r>
              <a:rPr lang="fr-FR" sz="2200" b="0">
                <a:solidFill>
                  <a:schemeClr val="tx1"/>
                </a:solidFill>
                <a:latin typeface="Source Sans Pro"/>
                <a:ea typeface="Source Sans Pro"/>
                <a:cs typeface="Times New Roman"/>
              </a:rPr>
              <a:t> </a:t>
            </a:r>
          </a:p>
        </p:txBody>
      </p:sp>
    </p:spTree>
    <p:extLst>
      <p:ext uri="{BB962C8B-B14F-4D97-AF65-F5344CB8AC3E}">
        <p14:creationId xmlns:p14="http://schemas.microsoft.com/office/powerpoint/2010/main" val="2149850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DEL20240926_18 CITOYENNETE ET VIE ASSOCIATIVE –</a:t>
            </a:r>
          </a:p>
          <a:p>
            <a:pPr marL="0" indent="0">
              <a:buNone/>
            </a:pPr>
            <a:r>
              <a:rPr lang="fr-FR" sz="2000" b="1">
                <a:solidFill>
                  <a:schemeClr val="bg1"/>
                </a:solidFill>
              </a:rPr>
              <a:t> Subvention à projet à Eybens en Fête pour le Marché de Noël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68497" y="283879"/>
            <a:ext cx="8667213" cy="63441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100" b="0">
                <a:solidFill>
                  <a:schemeClr val="tx1"/>
                </a:solidFill>
                <a:latin typeface="Source Sans Pro"/>
                <a:ea typeface="Source Sans Pro"/>
                <a:cs typeface="Times New Roman"/>
              </a:rPr>
              <a:t>Depuis 2023, l’association « Eybens en Fête » a pris le relais de l’Union des commerçants d’Eybens (UCE) pour l’organisation du marché de Noël, en partenariat étroit avec la Ville. Cette édition se déroulera le samedi 14 décembre 2024 sur les places du Bourg.</a:t>
            </a:r>
            <a:endParaRPr lang="fr-FR" sz="2100">
              <a:solidFill>
                <a:schemeClr val="tx1"/>
              </a:solidFill>
              <a:latin typeface="Source Sans Pro"/>
              <a:ea typeface="Source Sans Pro"/>
            </a:endParaRPr>
          </a:p>
          <a:p>
            <a:r>
              <a:rPr lang="fr-FR" sz="2100" b="0">
                <a:solidFill>
                  <a:schemeClr val="tx1"/>
                </a:solidFill>
                <a:latin typeface="Source Sans Pro"/>
                <a:ea typeface="Source Sans Pro"/>
                <a:cs typeface="Times New Roman"/>
              </a:rPr>
              <a:t>Comme les années précédentes, l’objectif est d’animer le temps d’une journée, la Ville autour de festivités liées à Noël et de promouvoir le commerce et l’artisanat local.</a:t>
            </a:r>
            <a:endParaRPr lang="fr-FR" sz="2100">
              <a:solidFill>
                <a:schemeClr val="tx1"/>
              </a:solidFill>
              <a:latin typeface="Source Sans Pro"/>
              <a:ea typeface="Source Sans Pro"/>
            </a:endParaRPr>
          </a:p>
          <a:p>
            <a:r>
              <a:rPr lang="fr-FR" sz="2100" b="0">
                <a:solidFill>
                  <a:schemeClr val="tx1"/>
                </a:solidFill>
                <a:latin typeface="Source Sans Pro"/>
                <a:ea typeface="Source Sans Pro"/>
                <a:cs typeface="Times New Roman"/>
              </a:rPr>
              <a:t>En 2023, une subvention Ville de 9 500€ avait été attribuée pour le Marché de Noël pour un budget réalisé de 14 200€.</a:t>
            </a:r>
            <a:endParaRPr lang="fr-FR" sz="2100">
              <a:solidFill>
                <a:schemeClr val="tx1"/>
              </a:solidFill>
              <a:latin typeface="Source Sans Pro"/>
              <a:ea typeface="Source Sans Pro"/>
            </a:endParaRPr>
          </a:p>
          <a:p>
            <a:r>
              <a:rPr lang="fr-FR" sz="2100" b="0">
                <a:solidFill>
                  <a:schemeClr val="tx1"/>
                </a:solidFill>
                <a:latin typeface="Source Sans Pro"/>
                <a:ea typeface="Source Sans Pro"/>
                <a:cs typeface="Times New Roman"/>
              </a:rPr>
              <a:t>Cette année, leur demande de subvention à la Ville s'élève à 7000€ pour un budget de 19 700€ soit 35,5% du montant du projet. Ce budget se répartit entre les frais d’animations, de locations matériel (notamment les tonnelles) et les consommables.</a:t>
            </a:r>
            <a:endParaRPr lang="fr-FR" sz="2100">
              <a:solidFill>
                <a:schemeClr val="tx1"/>
              </a:solidFill>
              <a:latin typeface="Source Sans Pro"/>
              <a:ea typeface="Source Sans Pro"/>
            </a:endParaRPr>
          </a:p>
          <a:p>
            <a:r>
              <a:rPr lang="fr-FR" sz="2100" b="0">
                <a:solidFill>
                  <a:schemeClr val="tx1"/>
                </a:solidFill>
                <a:latin typeface="Source Sans Pro"/>
                <a:ea typeface="Source Sans Pro"/>
                <a:cs typeface="Times New Roman"/>
              </a:rPr>
              <a:t>Cette hausse de budget global s'explique notamment par des hausses du coût des animations (une ferme pédagogique plus étendue, sonorisation sur l’ensemble du Marché de Noël...)</a:t>
            </a:r>
            <a:endParaRPr lang="fr-FR" sz="2100">
              <a:solidFill>
                <a:schemeClr val="tx1"/>
              </a:solidFill>
              <a:latin typeface="Source Sans Pro"/>
              <a:ea typeface="Source Sans Pro"/>
            </a:endParaRPr>
          </a:p>
          <a:p>
            <a:r>
              <a:rPr lang="fr-FR" sz="2100" b="0">
                <a:solidFill>
                  <a:schemeClr val="tx1"/>
                </a:solidFill>
                <a:latin typeface="Source Sans Pro"/>
                <a:ea typeface="Source Sans Pro"/>
                <a:cs typeface="Times New Roman"/>
              </a:rPr>
              <a:t>L’association Eybens en fête a fait également une demande de subvention auprès du département et l’UCE qui participe au financement des animations, en a fait une auprès de la Métropole .</a:t>
            </a:r>
            <a:endParaRPr lang="fr-FR" sz="2100">
              <a:solidFill>
                <a:schemeClr val="tx1"/>
              </a:solidFill>
              <a:latin typeface="Source Sans Pro"/>
              <a:ea typeface="Source Sans Pro"/>
              <a:cs typeface="Times New Roman"/>
            </a:endParaRPr>
          </a:p>
          <a:p>
            <a:r>
              <a:rPr lang="fr-FR" sz="2100" b="0">
                <a:solidFill>
                  <a:schemeClr val="tx1"/>
                </a:solidFill>
                <a:latin typeface="Source Sans Pro"/>
                <a:ea typeface="Source Sans Pro"/>
                <a:cs typeface="Times New Roman"/>
              </a:rPr>
              <a:t>Afin de soutenir cette action, fortement appréciée par les eybinoises et eybinois, il est proposé au Conseil municipal :</a:t>
            </a:r>
            <a:endParaRPr lang="fr-FR" sz="2100">
              <a:solidFill>
                <a:schemeClr val="tx1"/>
              </a:solidFill>
              <a:latin typeface="Source Sans Pro"/>
              <a:ea typeface="Source Sans Pro"/>
            </a:endParaRPr>
          </a:p>
          <a:p>
            <a:r>
              <a:rPr lang="fr-FR" sz="2100" b="0">
                <a:solidFill>
                  <a:schemeClr val="tx1"/>
                </a:solidFill>
                <a:latin typeface="Source Sans Pro"/>
                <a:ea typeface="Source Sans Pro"/>
                <a:cs typeface="Times New Roman"/>
              </a:rPr>
              <a:t>- d'attribuer d’une subvention à projet de 7000 € </a:t>
            </a:r>
            <a:endParaRPr lang="fr-FR" sz="2100" b="0">
              <a:solidFill>
                <a:schemeClr val="tx1"/>
              </a:solidFill>
              <a:latin typeface="Source Sans Pro"/>
              <a:cs typeface="Times New Roman"/>
            </a:endParaRPr>
          </a:p>
        </p:txBody>
      </p:sp>
    </p:spTree>
    <p:extLst>
      <p:ext uri="{BB962C8B-B14F-4D97-AF65-F5344CB8AC3E}">
        <p14:creationId xmlns:p14="http://schemas.microsoft.com/office/powerpoint/2010/main" val="637167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DEL20240926_19 CITOYENNETE ET VIE ASSOCIATIVE –</a:t>
            </a:r>
          </a:p>
          <a:p>
            <a:pPr marL="0" indent="0">
              <a:buNone/>
            </a:pPr>
            <a:r>
              <a:rPr lang="fr-FR" sz="2000" b="1">
                <a:solidFill>
                  <a:schemeClr val="bg1"/>
                </a:solidFill>
              </a:rPr>
              <a:t> Sortie du dispositif départemental de démoustication</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60662" y="362800"/>
            <a:ext cx="8215820" cy="649382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Le Conseil départemental de l’Isère, a redéfini à la baisse le niveau d’intervention de son opérateur, l’EIRAD, (Entente Interdépartementale de Démoustication Rhône Alpes) concernant la lutte contre le moustique-tigre.</a:t>
            </a:r>
            <a:endParaRPr lang="fr-FR">
              <a:solidFill>
                <a:schemeClr val="tx1"/>
              </a:solidFill>
              <a:latin typeface="Source Sans Pro"/>
              <a:ea typeface="Source Sans Pro"/>
            </a:endParaRPr>
          </a:p>
          <a:p>
            <a:r>
              <a:rPr lang="fr-FR" sz="3000" b="0">
                <a:solidFill>
                  <a:schemeClr val="tx1"/>
                </a:solidFill>
                <a:latin typeface="Source Sans Pro"/>
                <a:ea typeface="Source Sans Pro"/>
              </a:rPr>
              <a:t>Il ne missionne plus son opérateur EIRAD pour effectuer une surveillance régulière des productions de moustique-tigre sur l’emprise des bâtiments municipaux et limite désormais  son intervention chez les particuliers, à une intervention par quartier tous les 5 ans</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Considérant l’importance de maintenir une vigilance sur les équipements communaux accueillant du public, et d’autre part l’importance des actions de diagnostics auprès de particuliers dans les différents quartiers d’Eybens, la ville opte pour sortir du dispositif Départemental à compter de 2025 et pour un conventionnement direct avec l’EIRAD lui permettant de poursuivre l’ensemble de ses actions de diagnostics et prévention sur la commune, dans la continuité des actions menées les années précédentes.</a:t>
            </a:r>
            <a:endParaRPr lang="fr-FR">
              <a:solidFill>
                <a:schemeClr val="tx1"/>
              </a:solidFill>
              <a:latin typeface="Source Sans Pro"/>
              <a:ea typeface="Source Sans Pro"/>
            </a:endParaRPr>
          </a:p>
        </p:txBody>
      </p:sp>
    </p:spTree>
    <p:extLst>
      <p:ext uri="{BB962C8B-B14F-4D97-AF65-F5344CB8AC3E}">
        <p14:creationId xmlns:p14="http://schemas.microsoft.com/office/powerpoint/2010/main" val="277372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DF27B9-88D1-B19E-3CB8-0D8E9578B4E8}"/>
              </a:ext>
            </a:extLst>
          </p:cNvPr>
          <p:cNvSpPr>
            <a:spLocks noGrp="1"/>
          </p:cNvSpPr>
          <p:nvPr>
            <p:ph idx="1"/>
          </p:nvPr>
        </p:nvSpPr>
        <p:spPr/>
        <p:txBody>
          <a:bodyPr vert="horz" lIns="91440" tIns="45720" rIns="91440" bIns="45720" rtlCol="0" anchor="t">
            <a:normAutofit/>
          </a:bodyPr>
          <a:lstStyle/>
          <a:p>
            <a:r>
              <a:rPr lang="fr-FR">
                <a:latin typeface="Source Sans Pro"/>
                <a:ea typeface="Source Sans Pro"/>
              </a:rPr>
              <a:t>Une convention de partenariat Eybens- EIRAD sera ainsi proposée au Conseil municipal du 14 novembre 2024 </a:t>
            </a:r>
          </a:p>
          <a:p>
            <a:r>
              <a:rPr lang="fr-FR">
                <a:latin typeface="Source Sans Pro"/>
                <a:ea typeface="Source Sans Pro"/>
              </a:rPr>
              <a:t>Il est proposé au conseil municipal d’autoriser le Maire, à demander le retrait de la Commune d’Eybens du périmètre de démoustication du Département de l’Isère</a:t>
            </a:r>
            <a:endParaRPr lang="fr-FR" err="1"/>
          </a:p>
          <a:p>
            <a:endParaRPr lang="fr-FR"/>
          </a:p>
        </p:txBody>
      </p:sp>
      <p:sp>
        <p:nvSpPr>
          <p:cNvPr id="4" name="Espace réservé du contenu 3">
            <a:extLst>
              <a:ext uri="{FF2B5EF4-FFF2-40B4-BE49-F238E27FC236}">
                <a16:creationId xmlns:a16="http://schemas.microsoft.com/office/drawing/2014/main" id="{6F051C08-A083-228B-41DB-EFA782FEA22F}"/>
              </a:ext>
            </a:extLst>
          </p:cNvPr>
          <p:cNvSpPr>
            <a:spLocks noGrp="1"/>
          </p:cNvSpPr>
          <p:nvPr>
            <p:ph idx="13"/>
          </p:nvPr>
        </p:nvSpPr>
        <p:spPr/>
        <p:txBody>
          <a:bodyPr vert="horz" lIns="91440" tIns="45720" rIns="91440" bIns="45720" rtlCol="0" anchor="t">
            <a:normAutofit/>
          </a:bodyPr>
          <a:lstStyle/>
          <a:p>
            <a:endParaRPr lang="fr-FR" b="0">
              <a:latin typeface="Source Sans Pro"/>
              <a:ea typeface="Source Sans Pro"/>
            </a:endParaRPr>
          </a:p>
          <a:p>
            <a:endParaRPr lang="fr-FR"/>
          </a:p>
        </p:txBody>
      </p:sp>
      <p:sp>
        <p:nvSpPr>
          <p:cNvPr id="6" name="ZoneTexte 5">
            <a:extLst>
              <a:ext uri="{FF2B5EF4-FFF2-40B4-BE49-F238E27FC236}">
                <a16:creationId xmlns:a16="http://schemas.microsoft.com/office/drawing/2014/main" id="{E595B31F-8C8D-B7AD-C663-1A14C1362360}"/>
              </a:ext>
            </a:extLst>
          </p:cNvPr>
          <p:cNvSpPr txBox="1"/>
          <p:nvPr/>
        </p:nvSpPr>
        <p:spPr>
          <a:xfrm flipV="1">
            <a:off x="7568293" y="5152998"/>
            <a:ext cx="212272" cy="293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rPr>
              <a:t>proposéEL20240926_19 CITOYENNETE ET VIE ASSOCIATIVE –</a:t>
            </a:r>
            <a:r>
              <a:rPr lang="en-US" sz="2000">
                <a:latin typeface="Source Sans Pro"/>
              </a:rPr>
              <a:t>​</a:t>
            </a:r>
          </a:p>
          <a:p>
            <a:r>
              <a:rPr lang="fr-FR" sz="2000" b="1">
                <a:solidFill>
                  <a:srgbClr val="FFFFFF"/>
                </a:solidFill>
                <a:latin typeface="Source Sans Pro"/>
              </a:rPr>
              <a:t>Sortie du dispositif départemental de démoustication</a:t>
            </a:r>
            <a:endParaRPr lang="fr-FR" sz="2000" b="1">
              <a:solidFill>
                <a:srgbClr val="FFFFFF"/>
              </a:solidFill>
              <a:latin typeface="Source Sans Pro"/>
              <a:ea typeface="Source Sans Pro"/>
            </a:endParaRPr>
          </a:p>
        </p:txBody>
      </p:sp>
    </p:spTree>
    <p:extLst>
      <p:ext uri="{BB962C8B-B14F-4D97-AF65-F5344CB8AC3E}">
        <p14:creationId xmlns:p14="http://schemas.microsoft.com/office/powerpoint/2010/main" val="3254053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42612" y="2166152"/>
            <a:ext cx="2768367" cy="4986174"/>
          </a:xfrm>
        </p:spPr>
        <p:txBody>
          <a:bodyPr>
            <a:noAutofit/>
          </a:bodyPr>
          <a:lstStyle/>
          <a:p>
            <a:pPr marL="0" indent="0">
              <a:buNone/>
            </a:pPr>
            <a:r>
              <a:rPr lang="fr-FR" sz="2000" b="1">
                <a:solidFill>
                  <a:schemeClr val="bg1"/>
                </a:solidFill>
              </a:rPr>
              <a:t>DEL20240926_20 AMENAGEMENT URBAIN ET INTERCOMMUNALITE –</a:t>
            </a:r>
          </a:p>
          <a:p>
            <a:pPr marL="0" indent="0">
              <a:buNone/>
            </a:pPr>
            <a:r>
              <a:rPr lang="fr-FR" sz="2000" b="1">
                <a:solidFill>
                  <a:schemeClr val="bg1"/>
                </a:solidFill>
              </a:rPr>
              <a:t> Echange foncier avec soulte pour l’opération le Clos Coquet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02139" y="108366"/>
            <a:ext cx="8666617" cy="389933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Le réaménagement du carrefour pour accéder au « Clos Coquet », a nécessité l'acquisition de tènements appartenant à la famille Salou et à la copropriété des Buissières.</a:t>
            </a:r>
            <a:endParaRPr lang="fr-FR" sz="3000" b="0">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 Il reste une régularisation foncière à effectuer entre la commune et la société </a:t>
            </a:r>
            <a:r>
              <a:rPr lang="fr-FR" sz="3000" b="0" err="1">
                <a:solidFill>
                  <a:schemeClr val="tx1"/>
                </a:solidFill>
                <a:latin typeface="Source Sans Pro"/>
                <a:ea typeface="Source Sans Pro"/>
              </a:rPr>
              <a:t>Trignat</a:t>
            </a:r>
            <a:r>
              <a:rPr lang="fr-FR" sz="3000" b="0">
                <a:solidFill>
                  <a:schemeClr val="tx1"/>
                </a:solidFill>
                <a:latin typeface="Source Sans Pro"/>
                <a:ea typeface="Source Sans Pro"/>
              </a:rPr>
              <a:t> qui doit rétrocéder à la commune une bande de terrain le long de chemin piéton entre la rue des Javaux et l’avenue Jaurès. Cette bande de terrain de 711m² devant permettre l’élargissement de cet espace public (sécurité, végétalisation). </a:t>
            </a:r>
            <a:br>
              <a:rPr lang="fr-FR" sz="3000" b="0">
                <a:latin typeface="Source Sans Pro"/>
                <a:ea typeface="Source Sans Pro"/>
              </a:rPr>
            </a:br>
            <a:r>
              <a:rPr lang="fr-FR" sz="3000" b="0">
                <a:solidFill>
                  <a:schemeClr val="tx1"/>
                </a:solidFill>
                <a:latin typeface="Source Sans Pro"/>
                <a:ea typeface="Source Sans Pro"/>
              </a:rPr>
              <a:t>Parallèlement, le nouvel accès à l’opération ayant été pour partie aménagée sur l’ancien chemin piéton, il convient de céder ces 55m² au groupe </a:t>
            </a:r>
            <a:r>
              <a:rPr lang="fr-FR" sz="3000" b="0" err="1">
                <a:solidFill>
                  <a:schemeClr val="tx1"/>
                </a:solidFill>
                <a:latin typeface="Source Sans Pro"/>
                <a:ea typeface="Source Sans Pro"/>
              </a:rPr>
              <a:t>Trignat</a:t>
            </a:r>
            <a:r>
              <a:rPr lang="fr-FR" sz="3000" b="0">
                <a:solidFill>
                  <a:schemeClr val="tx1"/>
                </a:solidFill>
                <a:latin typeface="Source Sans Pro"/>
                <a:ea typeface="Source Sans Pro"/>
              </a:rPr>
              <a:t>. </a:t>
            </a:r>
            <a:br>
              <a:rPr lang="fr-FR" sz="3000" b="0">
                <a:latin typeface="Source Sans Pro"/>
                <a:ea typeface="Source Sans Pro"/>
              </a:rPr>
            </a:br>
            <a:r>
              <a:rPr lang="fr-FR" sz="3000" b="0">
                <a:solidFill>
                  <a:schemeClr val="tx1"/>
                </a:solidFill>
                <a:latin typeface="Source Sans Pro"/>
                <a:ea typeface="Source Sans Pro"/>
              </a:rPr>
              <a:t>Considérant la différence de surface entre ces 2 fonciers, il a été convenu entre les parties que l’échange serait accompagné d’une soulte de 5 000 € au bénéfice de </a:t>
            </a:r>
            <a:r>
              <a:rPr lang="fr-FR" sz="3000" b="0" err="1">
                <a:solidFill>
                  <a:schemeClr val="tx1"/>
                </a:solidFill>
                <a:latin typeface="Source Sans Pro"/>
                <a:ea typeface="Source Sans Pro"/>
              </a:rPr>
              <a:t>Trignat</a:t>
            </a:r>
            <a:r>
              <a:rPr lang="fr-FR" sz="3000" b="0">
                <a:solidFill>
                  <a:schemeClr val="tx1"/>
                </a:solidFill>
                <a:latin typeface="Source Sans Pro"/>
                <a:ea typeface="Source Sans Pro"/>
              </a:rPr>
              <a:t>.</a:t>
            </a:r>
            <a:endParaRPr lang="fr-FR">
              <a:solidFill>
                <a:schemeClr val="tx1"/>
              </a:solidFill>
            </a:endParaRPr>
          </a:p>
        </p:txBody>
      </p:sp>
      <p:pic>
        <p:nvPicPr>
          <p:cNvPr id="2" name="Image 1" descr="Une image contenant texte, capture d’écran, logiciel, Logiciel multimédia&#10;&#10;Description générée automatiquement">
            <a:extLst>
              <a:ext uri="{FF2B5EF4-FFF2-40B4-BE49-F238E27FC236}">
                <a16:creationId xmlns:a16="http://schemas.microsoft.com/office/drawing/2014/main" id="{D44EF44A-E357-6AA7-76D0-3D4BA70A1080}"/>
              </a:ext>
            </a:extLst>
          </p:cNvPr>
          <p:cNvPicPr>
            <a:picLocks noChangeAspect="1"/>
          </p:cNvPicPr>
          <p:nvPr/>
        </p:nvPicPr>
        <p:blipFill>
          <a:blip r:embed="rId2"/>
          <a:srcRect l="37361" t="38720" r="20823" b="19665"/>
          <a:stretch/>
        </p:blipFill>
        <p:spPr>
          <a:xfrm>
            <a:off x="4008328" y="4008329"/>
            <a:ext cx="5098293" cy="2854019"/>
          </a:xfrm>
          <a:prstGeom prst="rect">
            <a:avLst/>
          </a:prstGeom>
        </p:spPr>
      </p:pic>
    </p:spTree>
    <p:extLst>
      <p:ext uri="{BB962C8B-B14F-4D97-AF65-F5344CB8AC3E}">
        <p14:creationId xmlns:p14="http://schemas.microsoft.com/office/powerpoint/2010/main" val="172953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01336" y="2166152"/>
            <a:ext cx="2785145" cy="4986174"/>
          </a:xfrm>
        </p:spPr>
        <p:txBody>
          <a:bodyPr>
            <a:noAutofit/>
          </a:bodyPr>
          <a:lstStyle/>
          <a:p>
            <a:pPr marL="0" indent="0">
              <a:buNone/>
            </a:pPr>
            <a:r>
              <a:rPr lang="fr-FR" sz="2000" b="1">
                <a:solidFill>
                  <a:schemeClr val="bg1"/>
                </a:solidFill>
              </a:rPr>
              <a:t>DEL20240926_21 AMENAGEMENT URBAIN ET INTERCOMMUNALITE –</a:t>
            </a:r>
          </a:p>
          <a:p>
            <a:pPr marL="0" indent="0">
              <a:buNone/>
            </a:pPr>
            <a:r>
              <a:rPr lang="fr-FR" sz="2000" b="1">
                <a:solidFill>
                  <a:schemeClr val="bg1"/>
                </a:solidFill>
              </a:rPr>
              <a:t> Régularisation accès parking Champ Fila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640549" y="609406"/>
            <a:ext cx="7641235" cy="341861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Le propriétaire de cette parcelle (72 sur le schéma) a sollicité la commune en vue de la lui rétrocéder gratuitement. En effet cette parcelle se retrouve être le seul accès au parking public de l’impasse Champ Fila. La commune va donc récupérer la propriété, l’entretien et la gestion de cet accès.</a:t>
            </a:r>
          </a:p>
          <a:p>
            <a:r>
              <a:rPr lang="fr-FR" sz="3000" b="0">
                <a:solidFill>
                  <a:schemeClr val="tx1"/>
                </a:solidFill>
                <a:latin typeface="Source Sans Pro"/>
                <a:ea typeface="Source Sans Pro"/>
              </a:rPr>
              <a:t>Il est proposé au Conseil municipal :</a:t>
            </a:r>
            <a:endParaRPr lang="fr-FR">
              <a:solidFill>
                <a:schemeClr val="tx1"/>
              </a:solidFill>
              <a:latin typeface="Source Sans Pro"/>
              <a:ea typeface="Source Sans Pro"/>
            </a:endParaRPr>
          </a:p>
          <a:p>
            <a:r>
              <a:rPr lang="fr-FR" sz="3000" b="0">
                <a:solidFill>
                  <a:schemeClr val="tx1"/>
                </a:solidFill>
                <a:latin typeface="Source Sans Pro"/>
                <a:ea typeface="Source Sans Pro"/>
              </a:rPr>
              <a:t>- D’acquérir la parcelle cadastrée section AR 72 pour une superficie de 169 m² à l’euro symbolique avec dispense de paiement. Les frais d’actes et de géomètre seront à la charge de la commune ;</a:t>
            </a:r>
            <a:endParaRPr lang="fr-FR">
              <a:solidFill>
                <a:schemeClr val="tx1"/>
              </a:solidFill>
              <a:latin typeface="Source Sans Pro"/>
              <a:ea typeface="Source Sans Pro"/>
            </a:endParaRPr>
          </a:p>
          <a:p>
            <a:r>
              <a:rPr lang="fr-FR" sz="3000" b="0">
                <a:solidFill>
                  <a:schemeClr val="tx1"/>
                </a:solidFill>
                <a:latin typeface="Source Sans Pro"/>
                <a:ea typeface="Source Sans Pro"/>
              </a:rPr>
              <a:t>- D’autoriser le Maire à signer tous actes et documents relatifs à cette affaire.</a:t>
            </a:r>
            <a:endParaRPr lang="fr-FR">
              <a:solidFill>
                <a:schemeClr val="tx1"/>
              </a:solidFill>
              <a:latin typeface="Source Sans Pro"/>
              <a:ea typeface="Source Sans Pro"/>
            </a:endParaRPr>
          </a:p>
        </p:txBody>
      </p:sp>
      <p:pic>
        <p:nvPicPr>
          <p:cNvPr id="2" name="Image 1" descr="Une image contenant texte, capture d’écran, logiciel, Logiciel multimédia&#10;&#10;Description générée automatiquement">
            <a:extLst>
              <a:ext uri="{FF2B5EF4-FFF2-40B4-BE49-F238E27FC236}">
                <a16:creationId xmlns:a16="http://schemas.microsoft.com/office/drawing/2014/main" id="{BB97E2B4-7F50-B6BC-8D05-B3C67FA33DB6}"/>
              </a:ext>
            </a:extLst>
          </p:cNvPr>
          <p:cNvPicPr>
            <a:picLocks noChangeAspect="1"/>
          </p:cNvPicPr>
          <p:nvPr/>
        </p:nvPicPr>
        <p:blipFill>
          <a:blip r:embed="rId2"/>
          <a:srcRect l="32031" t="31586" r="21007" b="27315"/>
          <a:stretch/>
        </p:blipFill>
        <p:spPr>
          <a:xfrm>
            <a:off x="4101797" y="4022771"/>
            <a:ext cx="7164928" cy="3078653"/>
          </a:xfrm>
          <a:prstGeom prst="rect">
            <a:avLst/>
          </a:prstGeom>
        </p:spPr>
      </p:pic>
    </p:spTree>
    <p:extLst>
      <p:ext uri="{BB962C8B-B14F-4D97-AF65-F5344CB8AC3E}">
        <p14:creationId xmlns:p14="http://schemas.microsoft.com/office/powerpoint/2010/main" val="2321532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09057" y="1717133"/>
            <a:ext cx="2759977" cy="6229537"/>
          </a:xfrm>
        </p:spPr>
        <p:txBody>
          <a:bodyPr vert="horz" lIns="91440" tIns="45720" rIns="91440" bIns="45720" rtlCol="0" anchor="t">
            <a:noAutofit/>
          </a:bodyPr>
          <a:lstStyle/>
          <a:p>
            <a:pPr marL="0" indent="0">
              <a:buNone/>
            </a:pPr>
            <a:r>
              <a:rPr lang="fr-FR" sz="2000" b="1">
                <a:solidFill>
                  <a:schemeClr val="bg1"/>
                </a:solidFill>
              </a:rPr>
              <a:t>DEL20240926_22 AMENAGEMENT URBAIN ET INTERCOMMUNALITE –</a:t>
            </a:r>
          </a:p>
          <a:p>
            <a:pPr marL="0" indent="0">
              <a:buNone/>
            </a:pPr>
            <a:r>
              <a:rPr lang="fr-FR" sz="2000" b="1">
                <a:solidFill>
                  <a:schemeClr val="bg1"/>
                </a:solidFill>
              </a:rPr>
              <a:t> Désaffection et déclassement 6 rue des </a:t>
            </a:r>
            <a:r>
              <a:rPr lang="fr-FR" sz="2000" b="1" err="1">
                <a:solidFill>
                  <a:schemeClr val="bg1"/>
                </a:solidFill>
              </a:rPr>
              <a:t>Arraults</a:t>
            </a:r>
            <a:endParaRPr lang="fr-FR" sz="2000" b="1">
              <a:solidFill>
                <a:schemeClr val="bg1"/>
              </a:solidFill>
            </a:endParaRPr>
          </a:p>
          <a:p>
            <a:pPr marL="0" indent="0">
              <a:buNone/>
            </a:pPr>
            <a:endParaRPr lang="fr-FR" sz="2000" b="1">
              <a:solidFill>
                <a:schemeClr val="bg1"/>
              </a:solidFill>
            </a:endParaRPr>
          </a:p>
        </p:txBody>
      </p:sp>
      <p:pic>
        <p:nvPicPr>
          <p:cNvPr id="4" name="Image 3" descr="Une image contenant carte, capture d’écran, Conception urbaine, Photographie aérienne&#10;&#10;Description générée automatiquement">
            <a:extLst>
              <a:ext uri="{FF2B5EF4-FFF2-40B4-BE49-F238E27FC236}">
                <a16:creationId xmlns:a16="http://schemas.microsoft.com/office/drawing/2014/main" id="{154830C6-D158-17B7-4410-28503E6DC3C7}"/>
              </a:ext>
            </a:extLst>
          </p:cNvPr>
          <p:cNvPicPr>
            <a:picLocks noChangeAspect="1"/>
          </p:cNvPicPr>
          <p:nvPr/>
        </p:nvPicPr>
        <p:blipFill>
          <a:blip r:embed="rId2"/>
          <a:srcRect l="-687" t="-1024" r="686" b="7832"/>
          <a:stretch/>
        </p:blipFill>
        <p:spPr>
          <a:xfrm>
            <a:off x="3508653" y="443948"/>
            <a:ext cx="5448547" cy="4963219"/>
          </a:xfrm>
          <a:prstGeom prst="rect">
            <a:avLst/>
          </a:prstGeom>
        </p:spPr>
      </p:pic>
      <p:cxnSp>
        <p:nvCxnSpPr>
          <p:cNvPr id="6" name="Connecteur droit avec flèche 5">
            <a:extLst>
              <a:ext uri="{FF2B5EF4-FFF2-40B4-BE49-F238E27FC236}">
                <a16:creationId xmlns:a16="http://schemas.microsoft.com/office/drawing/2014/main" id="{D55BB410-38F2-080E-119E-CDBD756420FB}"/>
              </a:ext>
            </a:extLst>
          </p:cNvPr>
          <p:cNvCxnSpPr/>
          <p:nvPr/>
        </p:nvCxnSpPr>
        <p:spPr>
          <a:xfrm flipH="1" flipV="1">
            <a:off x="6000860" y="2878212"/>
            <a:ext cx="3370537" cy="176072"/>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Connecteur droit avec flèche 7">
            <a:extLst>
              <a:ext uri="{FF2B5EF4-FFF2-40B4-BE49-F238E27FC236}">
                <a16:creationId xmlns:a16="http://schemas.microsoft.com/office/drawing/2014/main" id="{5A3B3528-EB4B-4CD4-2094-CED44D903B3B}"/>
              </a:ext>
            </a:extLst>
          </p:cNvPr>
          <p:cNvCxnSpPr/>
          <p:nvPr/>
        </p:nvCxnSpPr>
        <p:spPr>
          <a:xfrm flipH="1">
            <a:off x="6229681" y="2016287"/>
            <a:ext cx="3251751" cy="530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052F475D-7957-E31B-8150-1259A4A2E1BB}"/>
              </a:ext>
            </a:extLst>
          </p:cNvPr>
          <p:cNvSpPr txBox="1"/>
          <p:nvPr/>
        </p:nvSpPr>
        <p:spPr>
          <a:xfrm>
            <a:off x="9452225" y="1727852"/>
            <a:ext cx="2740925"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500">
                <a:cs typeface="Calibri"/>
              </a:rPr>
              <a:t>Maison</a:t>
            </a:r>
          </a:p>
        </p:txBody>
      </p:sp>
      <p:sp>
        <p:nvSpPr>
          <p:cNvPr id="11" name="ZoneTexte 10">
            <a:extLst>
              <a:ext uri="{FF2B5EF4-FFF2-40B4-BE49-F238E27FC236}">
                <a16:creationId xmlns:a16="http://schemas.microsoft.com/office/drawing/2014/main" id="{CCBBA1F7-A3BC-7076-7CCA-566325488A0A}"/>
              </a:ext>
            </a:extLst>
          </p:cNvPr>
          <p:cNvSpPr txBox="1"/>
          <p:nvPr/>
        </p:nvSpPr>
        <p:spPr>
          <a:xfrm>
            <a:off x="9380676" y="2925342"/>
            <a:ext cx="241110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500">
                <a:cs typeface="Calibri"/>
              </a:rPr>
              <a:t>Grange</a:t>
            </a:r>
            <a:endParaRPr lang="fr-FR" sz="2500"/>
          </a:p>
        </p:txBody>
      </p:sp>
    </p:spTree>
    <p:extLst>
      <p:ext uri="{BB962C8B-B14F-4D97-AF65-F5344CB8AC3E}">
        <p14:creationId xmlns:p14="http://schemas.microsoft.com/office/powerpoint/2010/main" val="717052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09057" y="721453"/>
            <a:ext cx="2759977" cy="6229537"/>
          </a:xfrm>
        </p:spPr>
        <p:txBody>
          <a:bodyPr vert="horz" lIns="91440" tIns="45720" rIns="91440" bIns="45720" rtlCol="0" anchor="t">
            <a:noAutofit/>
          </a:bodyPr>
          <a:lstStyle/>
          <a:p>
            <a:pPr marL="0" indent="0">
              <a:buNone/>
            </a:pPr>
            <a:endParaRPr lang="fr-FR" sz="2000" b="1">
              <a:solidFill>
                <a:schemeClr val="bg1"/>
              </a:solidFill>
            </a:endParaRPr>
          </a:p>
          <a:p>
            <a:pPr marL="0" indent="0">
              <a:buNone/>
            </a:pPr>
            <a:r>
              <a:rPr lang="fr-FR" sz="2000" b="1">
                <a:solidFill>
                  <a:schemeClr val="bg1"/>
                </a:solidFill>
              </a:rPr>
              <a:t> DEL20240926_23 AMENAGEMENT URBAIN ET INTERCOMMUNALITE –</a:t>
            </a:r>
          </a:p>
          <a:p>
            <a:pPr marL="0" indent="0">
              <a:buNone/>
            </a:pPr>
            <a:r>
              <a:rPr lang="fr-FR" sz="2000" b="1">
                <a:solidFill>
                  <a:schemeClr val="bg1"/>
                </a:solidFill>
              </a:rPr>
              <a:t> Vente de la dépendance 6 rue des </a:t>
            </a:r>
            <a:r>
              <a:rPr lang="fr-FR" sz="2000" b="1" err="1">
                <a:solidFill>
                  <a:schemeClr val="bg1"/>
                </a:solidFill>
              </a:rPr>
              <a:t>Arraults</a:t>
            </a:r>
            <a:endParaRPr lang="fr-FR" sz="2000" b="1">
              <a:solidFill>
                <a:schemeClr val="bg1"/>
              </a:solidFill>
            </a:endParaRPr>
          </a:p>
        </p:txBody>
      </p:sp>
      <p:sp>
        <p:nvSpPr>
          <p:cNvPr id="2" name="ZoneTexte 1">
            <a:extLst>
              <a:ext uri="{FF2B5EF4-FFF2-40B4-BE49-F238E27FC236}">
                <a16:creationId xmlns:a16="http://schemas.microsoft.com/office/drawing/2014/main" id="{0DA23046-5213-2B78-11C9-E9AF077884CB}"/>
              </a:ext>
            </a:extLst>
          </p:cNvPr>
          <p:cNvSpPr txBox="1"/>
          <p:nvPr/>
        </p:nvSpPr>
        <p:spPr>
          <a:xfrm>
            <a:off x="3367488" y="438713"/>
            <a:ext cx="860985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2000">
              <a:ea typeface="Calibri"/>
              <a:cs typeface="Calibri"/>
            </a:endParaRPr>
          </a:p>
          <a:p>
            <a:endParaRPr lang="fr-FR" sz="2000">
              <a:ea typeface="Calibri"/>
              <a:cs typeface="Calibri"/>
            </a:endParaRPr>
          </a:p>
          <a:p>
            <a:endParaRPr lang="fr-FR" sz="2000">
              <a:ea typeface="Calibri"/>
              <a:cs typeface="Calibri"/>
            </a:endParaRPr>
          </a:p>
          <a:p>
            <a:r>
              <a:rPr lang="fr-FR" sz="2000">
                <a:ea typeface="+mn-lt"/>
                <a:cs typeface="+mn-lt"/>
              </a:rPr>
              <a:t>Il est proposé </a:t>
            </a:r>
            <a:r>
              <a:rPr lang="fr-FR" sz="2000" b="1">
                <a:ea typeface="+mn-lt"/>
                <a:cs typeface="+mn-lt"/>
              </a:rPr>
              <a:t>par la délibération 23</a:t>
            </a:r>
            <a:r>
              <a:rPr lang="fr-FR" sz="2000">
                <a:ea typeface="+mn-lt"/>
                <a:cs typeface="+mn-lt"/>
              </a:rPr>
              <a:t>, de vendre la dépendance de la propriété (grange) à l'agent locataire actuel, en vue d’y établir son logement après rénovation. </a:t>
            </a:r>
            <a:endParaRPr lang="fr-FR" sz="2000">
              <a:ea typeface="Calibri"/>
              <a:cs typeface="Calibri"/>
            </a:endParaRPr>
          </a:p>
          <a:p>
            <a:endParaRPr lang="fr-FR" sz="2000">
              <a:ea typeface="Calibri"/>
              <a:cs typeface="Calibri"/>
            </a:endParaRPr>
          </a:p>
          <a:p>
            <a:r>
              <a:rPr lang="fr-FR" sz="2000">
                <a:ea typeface="+mn-lt"/>
                <a:cs typeface="+mn-lt"/>
              </a:rPr>
              <a:t>La délibération fixe les conditions de cette vente, délimitation et prix de vente à 50 000€ au regard des différentes évaluations et avis des domaines</a:t>
            </a:r>
            <a:endParaRPr lang="fr-FR" sz="2000"/>
          </a:p>
          <a:p>
            <a:endParaRPr lang="fr-FR"/>
          </a:p>
          <a:p>
            <a:endParaRPr lang="fr-FR"/>
          </a:p>
          <a:p>
            <a:endParaRPr lang="fr-FR"/>
          </a:p>
          <a:p>
            <a:endParaRPr lang="fr-FR"/>
          </a:p>
          <a:p>
            <a:pPr algn="l"/>
            <a:endParaRPr lang="fr-FR">
              <a:ea typeface="Calibri"/>
              <a:cs typeface="Calibri"/>
            </a:endParaRPr>
          </a:p>
        </p:txBody>
      </p:sp>
    </p:spTree>
    <p:extLst>
      <p:ext uri="{BB962C8B-B14F-4D97-AF65-F5344CB8AC3E}">
        <p14:creationId xmlns:p14="http://schemas.microsoft.com/office/powerpoint/2010/main" val="2405496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Question ou interpellation</a:t>
            </a:r>
            <a:endParaRPr lang="fr-FR">
              <a:highlight>
                <a:srgbClr val="FFFF00"/>
              </a:highlight>
            </a:endParaRPr>
          </a:p>
        </p:txBody>
      </p:sp>
    </p:spTree>
    <p:extLst>
      <p:ext uri="{BB962C8B-B14F-4D97-AF65-F5344CB8AC3E}">
        <p14:creationId xmlns:p14="http://schemas.microsoft.com/office/powerpoint/2010/main" val="423388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DEL20240926_1 FINANCES – RESSOURCES –</a:t>
            </a:r>
          </a:p>
          <a:p>
            <a:pPr marL="0" indent="0">
              <a:buNone/>
            </a:pPr>
            <a:r>
              <a:rPr lang="fr-FR" sz="2000" b="1">
                <a:solidFill>
                  <a:schemeClr val="bg1"/>
                </a:solidFill>
              </a:rPr>
              <a:t> Modification de la gestion des amortissements des immobilisations et de la fongibilité des crédits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22884" y="222527"/>
            <a:ext cx="8750123" cy="6759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Dans le cadre de l’expérimentation du compte financier unique (CFU), la Ville d’Eybens applique la nomenclature comptable M57 depuis le 1</a:t>
            </a:r>
            <a:r>
              <a:rPr lang="fr-FR" sz="3000" b="0" baseline="30000">
                <a:solidFill>
                  <a:schemeClr val="tx1"/>
                </a:solidFill>
                <a:latin typeface="Source Sans Pro"/>
                <a:ea typeface="Source Sans Pro"/>
              </a:rPr>
              <a:t>er</a:t>
            </a:r>
            <a:r>
              <a:rPr lang="fr-FR" sz="3000" b="0">
                <a:solidFill>
                  <a:schemeClr val="tx1"/>
                </a:solidFill>
                <a:latin typeface="Source Sans Pro"/>
                <a:ea typeface="Source Sans Pro"/>
              </a:rPr>
              <a:t> janvier 2022.</a:t>
            </a:r>
            <a:endParaRPr lang="fr-FR">
              <a:solidFill>
                <a:schemeClr val="tx1"/>
              </a:solidFill>
            </a:endParaRPr>
          </a:p>
          <a:p>
            <a:r>
              <a:rPr lang="fr-FR" sz="3000" b="0">
                <a:solidFill>
                  <a:schemeClr val="tx1"/>
                </a:solidFill>
                <a:latin typeface="Source Sans Pro"/>
                <a:ea typeface="Source Sans Pro"/>
              </a:rPr>
              <a:t>Cette nouvelle nomenclature impliquait de fixer le mode de gestion des amortissements des immobilisations et permet de mettre en place un assouplissement de gestion très encadré permettant des virements de crédits entre chapitres budgétaires. Le Conseil municipal a ainsi délibéré le 18 novembre 2021.</a:t>
            </a:r>
            <a:endParaRPr lang="fr-FR">
              <a:solidFill>
                <a:schemeClr val="tx1"/>
              </a:solidFill>
            </a:endParaRPr>
          </a:p>
          <a:p>
            <a:endParaRPr lang="fr-FR"/>
          </a:p>
          <a:p>
            <a:endParaRPr lang="fr-FR" sz="3000" b="0">
              <a:solidFill>
                <a:schemeClr val="tx1"/>
              </a:solidFill>
            </a:endParaRPr>
          </a:p>
        </p:txBody>
      </p:sp>
    </p:spTree>
    <p:extLst>
      <p:ext uri="{BB962C8B-B14F-4D97-AF65-F5344CB8AC3E}">
        <p14:creationId xmlns:p14="http://schemas.microsoft.com/office/powerpoint/2010/main" val="3976917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Rappel :</a:t>
            </a:r>
            <a:br>
              <a:rPr lang="fr-FR"/>
            </a:br>
            <a:r>
              <a:rPr lang="fr-FR"/>
              <a:t>Conseil municipal exceptionnel le 21 octobre à 19h</a:t>
            </a:r>
            <a:endParaRPr lang="fr-FR">
              <a:highlight>
                <a:srgbClr val="FFFF00"/>
              </a:highlight>
            </a:endParaRPr>
          </a:p>
        </p:txBody>
      </p:sp>
      <p:sp>
        <p:nvSpPr>
          <p:cNvPr id="3" name="Titre 1">
            <a:extLst>
              <a:ext uri="{FF2B5EF4-FFF2-40B4-BE49-F238E27FC236}">
                <a16:creationId xmlns:a16="http://schemas.microsoft.com/office/drawing/2014/main" id="{0AB3A03B-4E36-AE36-2DA2-3B2AEA1DD8DC}"/>
              </a:ext>
            </a:extLst>
          </p:cNvPr>
          <p:cNvSpPr txBox="1">
            <a:spLocks/>
          </p:cNvSpPr>
          <p:nvPr/>
        </p:nvSpPr>
        <p:spPr>
          <a:xfrm>
            <a:off x="4969963" y="3908058"/>
            <a:ext cx="6425184" cy="1671889"/>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b="1" kern="1200">
                <a:solidFill>
                  <a:srgbClr val="0080AA"/>
                </a:solidFill>
                <a:latin typeface="Source Sans Pro" panose="020B0503030403020204" pitchFamily="34" charset="0"/>
                <a:ea typeface="Source Sans Pro" panose="020B0503030403020204" pitchFamily="34" charset="0"/>
                <a:cs typeface="+mj-cs"/>
              </a:defRPr>
            </a:lvl1pPr>
          </a:lstStyle>
          <a:p>
            <a:r>
              <a:rPr lang="fr-FR"/>
              <a:t>Puis conseil municipal le 13 novembre</a:t>
            </a:r>
            <a:endParaRPr lang="fr-FR">
              <a:highlight>
                <a:srgbClr val="FFFF00"/>
              </a:highlight>
            </a:endParaRPr>
          </a:p>
        </p:txBody>
      </p:sp>
    </p:spTree>
    <p:extLst>
      <p:ext uri="{BB962C8B-B14F-4D97-AF65-F5344CB8AC3E}">
        <p14:creationId xmlns:p14="http://schemas.microsoft.com/office/powerpoint/2010/main" val="329912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Merci de votre participation</a:t>
            </a:r>
            <a:endParaRPr lang="fr-FR">
              <a:highlight>
                <a:srgbClr val="FFFF00"/>
              </a:highlight>
            </a:endParaRPr>
          </a:p>
        </p:txBody>
      </p:sp>
    </p:spTree>
    <p:extLst>
      <p:ext uri="{BB962C8B-B14F-4D97-AF65-F5344CB8AC3E}">
        <p14:creationId xmlns:p14="http://schemas.microsoft.com/office/powerpoint/2010/main" val="425042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DEL20240926_1 FINANCES – RESSOURCES –</a:t>
            </a:r>
          </a:p>
          <a:p>
            <a:pPr marL="0" indent="0">
              <a:buNone/>
            </a:pPr>
            <a:r>
              <a:rPr lang="fr-FR" sz="2000" b="1">
                <a:solidFill>
                  <a:schemeClr val="bg1"/>
                </a:solidFill>
              </a:rPr>
              <a:t> Modification de la gestion des amortissements des immobilisations et de la fongibilité des crédits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22884" y="222527"/>
            <a:ext cx="8750123" cy="675944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a:p>
          <a:p>
            <a:r>
              <a:rPr lang="fr-FR" sz="3000" b="0">
                <a:solidFill>
                  <a:schemeClr val="tx1"/>
                </a:solidFill>
                <a:latin typeface="Source Sans Pro"/>
                <a:ea typeface="Source Sans Pro"/>
              </a:rPr>
              <a:t>À la suite de l’ajout dans la M57 d’une nouvelle imputation comptable (21578 : </a:t>
            </a:r>
            <a:r>
              <a:rPr lang="fr-FR" sz="3000">
                <a:solidFill>
                  <a:schemeClr val="tx1"/>
                </a:solidFill>
                <a:latin typeface="Source Sans Pro"/>
                <a:ea typeface="Source Sans Pro"/>
              </a:rPr>
              <a:t>autres matériels techniques) , </a:t>
            </a:r>
            <a:r>
              <a:rPr lang="fr-FR" sz="3000" b="0">
                <a:solidFill>
                  <a:schemeClr val="tx1"/>
                </a:solidFill>
                <a:latin typeface="Source Sans Pro"/>
                <a:ea typeface="Source Sans Pro"/>
              </a:rPr>
              <a:t>Il convient de l’intégrer dans nos modes de gestion des amortissements des immobilisations et donc de modifier la délibération de 2021 en ajoutant cette nature comptable et sa durée d’amortissement :</a:t>
            </a:r>
            <a:endParaRPr lang="fr-FR">
              <a:solidFill>
                <a:schemeClr val="tx1"/>
              </a:solidFill>
            </a:endParaRPr>
          </a:p>
          <a:p>
            <a:pPr marL="285750" indent="-285750">
              <a:buFont typeface="Arial"/>
              <a:buChar char="•"/>
            </a:pPr>
            <a:r>
              <a:rPr lang="fr-FR" sz="3000">
                <a:solidFill>
                  <a:schemeClr val="tx1"/>
                </a:solidFill>
                <a:latin typeface="Source Sans Pro"/>
                <a:ea typeface="Source Sans Pro"/>
              </a:rPr>
              <a:t>21578 : autres matériels techniques, pour une durée d’amortissement de 5 ans. </a:t>
            </a:r>
            <a:endParaRPr lang="fr-FR">
              <a:solidFill>
                <a:schemeClr val="tx1"/>
              </a:solidFill>
            </a:endParaRPr>
          </a:p>
          <a:p>
            <a:pPr marL="285750" indent="-285750">
              <a:buFont typeface="Arial"/>
              <a:buChar char="•"/>
            </a:pPr>
            <a:endParaRPr lang="fr-FR" sz="3000">
              <a:solidFill>
                <a:schemeClr val="tx1"/>
              </a:solidFill>
              <a:latin typeface="Source Sans Pro"/>
              <a:ea typeface="Source Sans Pro"/>
            </a:endParaRPr>
          </a:p>
          <a:p>
            <a:pPr marL="285750" indent="-285750">
              <a:buFont typeface="Arial"/>
              <a:buChar char="•"/>
            </a:pPr>
            <a:endParaRPr lang="fr-FR" sz="3000">
              <a:solidFill>
                <a:schemeClr val="tx1"/>
              </a:solidFill>
              <a:latin typeface="Source Sans Pro"/>
              <a:ea typeface="Source Sans Pro"/>
            </a:endParaRPr>
          </a:p>
          <a:p>
            <a:r>
              <a:rPr lang="fr-FR" sz="3000" b="0">
                <a:solidFill>
                  <a:schemeClr val="tx1"/>
                </a:solidFill>
                <a:latin typeface="Source Sans Pro"/>
                <a:ea typeface="Source Sans Pro"/>
              </a:rPr>
              <a:t>Le reste de la délibération est sans changement.</a:t>
            </a:r>
            <a:endParaRPr lang="fr-FR">
              <a:solidFill>
                <a:schemeClr val="tx1"/>
              </a:solidFill>
            </a:endParaRPr>
          </a:p>
          <a:p>
            <a:r>
              <a:rPr lang="fr-FR" sz="3000" b="0">
                <a:solidFill>
                  <a:schemeClr val="tx1"/>
                </a:solidFill>
                <a:latin typeface="Source Sans Pro"/>
                <a:ea typeface="Source Sans Pro"/>
              </a:rPr>
              <a:t>Cette nouvelle délibération abroge et remplace la délibération n° DEL20211118_16 du 18 novembre 2021.</a:t>
            </a:r>
            <a:endParaRPr lang="fr-FR">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16038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DEL20240926_2 FINANCES – RESSOURCES –</a:t>
            </a:r>
          </a:p>
          <a:p>
            <a:pPr marL="0" indent="0">
              <a:buNone/>
            </a:pPr>
            <a:r>
              <a:rPr lang="fr-FR" sz="2000" b="1">
                <a:solidFill>
                  <a:schemeClr val="bg1"/>
                </a:solidFill>
              </a:rPr>
              <a:t>Délibération portant mise à jour des emplois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050848" y="1302037"/>
            <a:ext cx="9031960" cy="5193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Le tableau des emplois répond  à des modifications liées :</a:t>
            </a:r>
            <a:endParaRPr lang="fr-FR">
              <a:solidFill>
                <a:schemeClr val="tx1"/>
              </a:solidFill>
            </a:endParaRPr>
          </a:p>
          <a:p>
            <a:r>
              <a:rPr lang="fr-FR" sz="3000">
                <a:solidFill>
                  <a:schemeClr val="tx1"/>
                </a:solidFill>
                <a:latin typeface="Source Sans Pro"/>
                <a:ea typeface="Source Sans Pro"/>
              </a:rPr>
              <a:t>Au Service Atelier </a:t>
            </a:r>
            <a:r>
              <a:rPr lang="fr-FR" sz="3000" b="0">
                <a:solidFill>
                  <a:schemeClr val="tx1"/>
                </a:solidFill>
                <a:latin typeface="Source Sans Pro"/>
                <a:ea typeface="Source Sans Pro"/>
              </a:rPr>
              <a:t>: ajustement d’un poste suite à un départ en retraite et au recrutement de son successeur</a:t>
            </a:r>
            <a:endParaRPr lang="fr-FR">
              <a:solidFill>
                <a:schemeClr val="tx1"/>
              </a:solidFill>
            </a:endParaRPr>
          </a:p>
          <a:p>
            <a:endParaRPr lang="fr-FR" sz="3000" b="0">
              <a:solidFill>
                <a:schemeClr val="tx1"/>
              </a:solidFill>
              <a:latin typeface="Source Sans Pro"/>
              <a:ea typeface="Source Sans Pro"/>
            </a:endParaRPr>
          </a:p>
          <a:p>
            <a:r>
              <a:rPr lang="fr-FR" sz="3000">
                <a:solidFill>
                  <a:schemeClr val="tx1"/>
                </a:solidFill>
                <a:latin typeface="Source Sans Pro"/>
                <a:ea typeface="Source Sans Pro"/>
              </a:rPr>
              <a:t>A la Direction finances  et au service éducation</a:t>
            </a:r>
            <a:r>
              <a:rPr lang="fr-FR" sz="3000" b="0">
                <a:solidFill>
                  <a:schemeClr val="tx1"/>
                </a:solidFill>
                <a:latin typeface="Source Sans Pro"/>
                <a:ea typeface="Source Sans Pro"/>
              </a:rPr>
              <a:t> :  mise à jour de 2 postes suite à la nomination par voie de promotion interne</a:t>
            </a:r>
            <a:endParaRPr lang="fr-FR">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147476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buNone/>
            </a:pPr>
            <a:r>
              <a:rPr lang="fr-FR" sz="2000" b="1">
                <a:solidFill>
                  <a:schemeClr val="bg1"/>
                </a:solidFill>
                <a:latin typeface="Source Sans Pro"/>
                <a:ea typeface="Source Sans Pro"/>
              </a:rPr>
              <a:t>DEL20240926_3 FINANCES – RESSOURCES –</a:t>
            </a:r>
          </a:p>
          <a:p>
            <a:pPr marL="0" indent="0">
              <a:buNone/>
            </a:pPr>
            <a:r>
              <a:rPr lang="fr-FR" sz="2000" b="1">
                <a:solidFill>
                  <a:schemeClr val="bg1"/>
                </a:solidFill>
                <a:latin typeface="Source Sans Pro"/>
                <a:ea typeface="Source Sans Pro"/>
              </a:rPr>
              <a:t> Recours aux contrats d'apprentissage</a:t>
            </a:r>
            <a:endParaRPr lang="fr-FR" sz="2000" b="1">
              <a:solidFill>
                <a:schemeClr val="bg1"/>
              </a:solidFill>
            </a:endParaRPr>
          </a:p>
        </p:txBody>
      </p:sp>
      <p:graphicFrame>
        <p:nvGraphicFramePr>
          <p:cNvPr id="5" name="Tableau 4">
            <a:extLst>
              <a:ext uri="{FF2B5EF4-FFF2-40B4-BE49-F238E27FC236}">
                <a16:creationId xmlns:a16="http://schemas.microsoft.com/office/drawing/2014/main" id="{BAEF7188-5017-7197-3973-B720467761C9}"/>
              </a:ext>
            </a:extLst>
          </p:cNvPr>
          <p:cNvGraphicFramePr>
            <a:graphicFrameLocks noGrp="1"/>
          </p:cNvGraphicFramePr>
          <p:nvPr>
            <p:extLst>
              <p:ext uri="{D42A27DB-BD31-4B8C-83A1-F6EECF244321}">
                <p14:modId xmlns:p14="http://schemas.microsoft.com/office/powerpoint/2010/main" val="1228931526"/>
              </p:ext>
            </p:extLst>
          </p:nvPr>
        </p:nvGraphicFramePr>
        <p:xfrm>
          <a:off x="3569917" y="2567835"/>
          <a:ext cx="8005805" cy="3104956"/>
        </p:xfrm>
        <a:graphic>
          <a:graphicData uri="http://schemas.openxmlformats.org/drawingml/2006/table">
            <a:tbl>
              <a:tblPr firstRow="1" firstCol="1" bandRow="1">
                <a:tableStyleId>{5C22544A-7EE6-4342-B048-85BDC9FD1C3A}</a:tableStyleId>
              </a:tblPr>
              <a:tblGrid>
                <a:gridCol w="1842865">
                  <a:extLst>
                    <a:ext uri="{9D8B030D-6E8A-4147-A177-3AD203B41FA5}">
                      <a16:colId xmlns:a16="http://schemas.microsoft.com/office/drawing/2014/main" val="1414839112"/>
                    </a:ext>
                  </a:extLst>
                </a:gridCol>
                <a:gridCol w="3966448">
                  <a:extLst>
                    <a:ext uri="{9D8B030D-6E8A-4147-A177-3AD203B41FA5}">
                      <a16:colId xmlns:a16="http://schemas.microsoft.com/office/drawing/2014/main" val="3524028597"/>
                    </a:ext>
                  </a:extLst>
                </a:gridCol>
                <a:gridCol w="2196492">
                  <a:extLst>
                    <a:ext uri="{9D8B030D-6E8A-4147-A177-3AD203B41FA5}">
                      <a16:colId xmlns:a16="http://schemas.microsoft.com/office/drawing/2014/main" val="2206320529"/>
                    </a:ext>
                  </a:extLst>
                </a:gridCol>
              </a:tblGrid>
              <a:tr h="409791">
                <a:tc>
                  <a:txBody>
                    <a:bodyPr/>
                    <a:lstStyle/>
                    <a:p>
                      <a:pPr marL="90170" marR="85090" algn="ctr">
                        <a:lnSpc>
                          <a:spcPct val="115000"/>
                        </a:lnSpc>
                        <a:spcAft>
                          <a:spcPts val="600"/>
                        </a:spcAft>
                      </a:pPr>
                      <a:r>
                        <a:rPr lang="fr-FR" sz="1600" b="1">
                          <a:solidFill>
                            <a:schemeClr val="tx1"/>
                          </a:solidFill>
                          <a:effectLst/>
                          <a:latin typeface="Source Sans Pro"/>
                        </a:rPr>
                        <a:t>Service</a:t>
                      </a:r>
                      <a:endParaRPr lang="fr-FR">
                        <a:solidFill>
                          <a:schemeClr val="tx1"/>
                        </a:solidFill>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170" marR="85090" algn="ctr">
                        <a:lnSpc>
                          <a:spcPct val="115000"/>
                        </a:lnSpc>
                        <a:spcAft>
                          <a:spcPts val="600"/>
                        </a:spcAft>
                      </a:pPr>
                      <a:r>
                        <a:rPr lang="fr-FR" sz="1600" b="1">
                          <a:solidFill>
                            <a:schemeClr val="tx1"/>
                          </a:solidFill>
                          <a:effectLst/>
                          <a:latin typeface="Source Sans Pro"/>
                        </a:rPr>
                        <a:t>Diplôme préparé</a:t>
                      </a:r>
                      <a:endParaRPr lang="fr-FR">
                        <a:solidFill>
                          <a:schemeClr val="tx1"/>
                        </a:solidFill>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170" marR="85090" algn="ctr">
                        <a:lnSpc>
                          <a:spcPct val="115000"/>
                        </a:lnSpc>
                        <a:spcAft>
                          <a:spcPts val="600"/>
                        </a:spcAft>
                      </a:pPr>
                      <a:r>
                        <a:rPr lang="fr-FR" sz="1600" b="1">
                          <a:solidFill>
                            <a:schemeClr val="tx1"/>
                          </a:solidFill>
                          <a:effectLst/>
                          <a:latin typeface="Source Sans Pro"/>
                        </a:rPr>
                        <a:t>Durée formation</a:t>
                      </a:r>
                      <a:endParaRPr lang="fr-FR">
                        <a:solidFill>
                          <a:schemeClr val="tx1"/>
                        </a:solidFill>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814902"/>
                  </a:ext>
                </a:extLst>
              </a:tr>
              <a:tr h="677732">
                <a:tc>
                  <a:txBody>
                    <a:bodyPr/>
                    <a:lstStyle/>
                    <a:p>
                      <a:pPr marL="90170" marR="85090" algn="l">
                        <a:lnSpc>
                          <a:spcPct val="115000"/>
                        </a:lnSpc>
                        <a:spcAft>
                          <a:spcPts val="600"/>
                        </a:spcAft>
                      </a:pPr>
                      <a:r>
                        <a:rPr lang="fr-FR" sz="1600" b="0">
                          <a:solidFill>
                            <a:schemeClr val="tx1"/>
                          </a:solidFill>
                          <a:effectLst/>
                          <a:latin typeface="Source Sans Pro"/>
                        </a:rPr>
                        <a:t>Petite enfance</a:t>
                      </a:r>
                      <a:endParaRPr lang="fr-FR" b="0">
                        <a:solidFill>
                          <a:schemeClr val="tx1"/>
                        </a:solidFill>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85090" algn="l">
                        <a:lnSpc>
                          <a:spcPct val="115000"/>
                        </a:lnSpc>
                      </a:pPr>
                      <a:r>
                        <a:rPr lang="fr-FR" sz="1600">
                          <a:effectLst/>
                          <a:latin typeface="Source Sans Pro"/>
                        </a:rPr>
                        <a:t>CAP Accompagnant Éducatif Petite Enfance</a:t>
                      </a:r>
                      <a:endParaRPr lang="fr-FR">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170" marR="85090" algn="l">
                        <a:lnSpc>
                          <a:spcPct val="115000"/>
                        </a:lnSpc>
                        <a:spcAft>
                          <a:spcPts val="600"/>
                        </a:spcAft>
                      </a:pPr>
                      <a:r>
                        <a:rPr lang="fr-FR" sz="1600">
                          <a:effectLst/>
                          <a:latin typeface="Source Sans Pro"/>
                        </a:rPr>
                        <a:t>10 mois </a:t>
                      </a:r>
                      <a:endParaRPr lang="fr-FR">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2114837"/>
                  </a:ext>
                </a:extLst>
              </a:tr>
              <a:tr h="425552">
                <a:tc>
                  <a:txBody>
                    <a:bodyPr/>
                    <a:lstStyle/>
                    <a:p>
                      <a:pPr marL="90170" marR="85090" algn="l">
                        <a:lnSpc>
                          <a:spcPct val="115000"/>
                        </a:lnSpc>
                        <a:spcAft>
                          <a:spcPts val="600"/>
                        </a:spcAft>
                      </a:pPr>
                      <a:r>
                        <a:rPr lang="fr-FR" sz="1600" b="0">
                          <a:solidFill>
                            <a:schemeClr val="tx1"/>
                          </a:solidFill>
                          <a:effectLst/>
                          <a:latin typeface="Source Sans Pro"/>
                        </a:rPr>
                        <a:t>Jeunesse</a:t>
                      </a:r>
                      <a:endParaRPr lang="fr-FR" b="0">
                        <a:solidFill>
                          <a:schemeClr val="tx1"/>
                        </a:solidFill>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170" marR="85090" algn="l">
                        <a:lnSpc>
                          <a:spcPct val="115000"/>
                        </a:lnSpc>
                        <a:spcAft>
                          <a:spcPts val="600"/>
                        </a:spcAft>
                      </a:pPr>
                      <a:r>
                        <a:rPr lang="fr-FR" sz="1600">
                          <a:effectLst/>
                          <a:latin typeface="Source Sans Pro"/>
                        </a:rPr>
                        <a:t>BPJEPS Loisirs tout public </a:t>
                      </a:r>
                      <a:endParaRPr lang="fr-FR">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170" marR="85090" algn="l">
                        <a:lnSpc>
                          <a:spcPct val="115000"/>
                        </a:lnSpc>
                        <a:spcAft>
                          <a:spcPts val="600"/>
                        </a:spcAft>
                      </a:pPr>
                      <a:r>
                        <a:rPr lang="fr-FR" sz="1600">
                          <a:effectLst/>
                          <a:latin typeface="Source Sans Pro"/>
                        </a:rPr>
                        <a:t>23 mois </a:t>
                      </a:r>
                      <a:endParaRPr lang="fr-FR">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1949723"/>
                  </a:ext>
                </a:extLst>
              </a:tr>
              <a:tr h="583164">
                <a:tc>
                  <a:txBody>
                    <a:bodyPr/>
                    <a:lstStyle/>
                    <a:p>
                      <a:pPr marL="90170" marR="85090" algn="l">
                        <a:lnSpc>
                          <a:spcPct val="115000"/>
                        </a:lnSpc>
                        <a:spcAft>
                          <a:spcPts val="600"/>
                        </a:spcAft>
                      </a:pPr>
                      <a:r>
                        <a:rPr lang="fr-FR" sz="1600" b="0">
                          <a:solidFill>
                            <a:schemeClr val="tx1"/>
                          </a:solidFill>
                          <a:effectLst/>
                          <a:latin typeface="Source Sans Pro"/>
                        </a:rPr>
                        <a:t>Education</a:t>
                      </a:r>
                      <a:endParaRPr lang="fr-FR" b="0">
                        <a:solidFill>
                          <a:schemeClr val="tx1"/>
                        </a:solidFill>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170" marR="85090" algn="l">
                        <a:lnSpc>
                          <a:spcPct val="115000"/>
                        </a:lnSpc>
                        <a:spcAft>
                          <a:spcPts val="600"/>
                        </a:spcAft>
                      </a:pPr>
                      <a:r>
                        <a:rPr lang="fr-FR" sz="1600">
                          <a:effectLst/>
                          <a:latin typeface="Source Sans Pro"/>
                        </a:rPr>
                        <a:t>BPJEPS Loisirs tout public</a:t>
                      </a:r>
                      <a:endParaRPr lang="fr-FR">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170" marR="85090" algn="l">
                        <a:lnSpc>
                          <a:spcPct val="115000"/>
                        </a:lnSpc>
                        <a:spcAft>
                          <a:spcPts val="600"/>
                        </a:spcAft>
                      </a:pPr>
                      <a:r>
                        <a:rPr lang="fr-FR" sz="1600">
                          <a:effectLst/>
                          <a:latin typeface="Source Sans Pro"/>
                        </a:rPr>
                        <a:t>22 mois </a:t>
                      </a:r>
                      <a:endParaRPr lang="fr-FR">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0587517"/>
                  </a:ext>
                </a:extLst>
              </a:tr>
              <a:tr h="1008717">
                <a:tc>
                  <a:txBody>
                    <a:bodyPr/>
                    <a:lstStyle/>
                    <a:p>
                      <a:pPr marL="90170" marR="85090" algn="l">
                        <a:lnSpc>
                          <a:spcPct val="115000"/>
                        </a:lnSpc>
                        <a:spcAft>
                          <a:spcPts val="600"/>
                        </a:spcAft>
                      </a:pPr>
                      <a:r>
                        <a:rPr lang="fr-FR" sz="1600" b="0">
                          <a:solidFill>
                            <a:schemeClr val="tx1"/>
                          </a:solidFill>
                          <a:effectLst/>
                          <a:latin typeface="Source Sans Pro"/>
                        </a:rPr>
                        <a:t>Prévention</a:t>
                      </a:r>
                      <a:endParaRPr lang="fr-FR" b="0">
                        <a:solidFill>
                          <a:schemeClr val="tx1"/>
                        </a:solidFill>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170" marR="85090" algn="l">
                        <a:lnSpc>
                          <a:spcPct val="115000"/>
                        </a:lnSpc>
                        <a:spcAft>
                          <a:spcPts val="600"/>
                        </a:spcAft>
                      </a:pPr>
                      <a:r>
                        <a:rPr lang="fr-FR" sz="1600">
                          <a:effectLst/>
                          <a:latin typeface="Source Sans Pro"/>
                        </a:rPr>
                        <a:t>Master Management du développement des ressources humaines</a:t>
                      </a:r>
                      <a:endParaRPr lang="fr-FR">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170" marR="85090" algn="l">
                        <a:lnSpc>
                          <a:spcPct val="115000"/>
                        </a:lnSpc>
                        <a:spcAft>
                          <a:spcPts val="600"/>
                        </a:spcAft>
                      </a:pPr>
                      <a:r>
                        <a:rPr lang="fr-FR" sz="1600">
                          <a:effectLst/>
                          <a:latin typeface="Source Sans Pro"/>
                        </a:rPr>
                        <a:t>24 mois </a:t>
                      </a:r>
                      <a:endParaRPr lang="fr-FR">
                        <a:effectLst/>
                        <a:latin typeface="Source Sans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9955912"/>
                  </a:ext>
                </a:extLst>
              </a:tr>
            </a:tbl>
          </a:graphicData>
        </a:graphic>
      </p:graphicFrame>
      <p:sp>
        <p:nvSpPr>
          <p:cNvPr id="7" name="ZoneTexte 6">
            <a:extLst>
              <a:ext uri="{FF2B5EF4-FFF2-40B4-BE49-F238E27FC236}">
                <a16:creationId xmlns:a16="http://schemas.microsoft.com/office/drawing/2014/main" id="{4F12BCB2-B96B-B23D-2898-629922892325}"/>
              </a:ext>
            </a:extLst>
          </p:cNvPr>
          <p:cNvSpPr txBox="1"/>
          <p:nvPr/>
        </p:nvSpPr>
        <p:spPr>
          <a:xfrm>
            <a:off x="3573606" y="260669"/>
            <a:ext cx="828490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0170"/>
            <a:r>
              <a:rPr lang="en-US">
                <a:latin typeface="Source Sans Pro"/>
                <a:ea typeface="Calibri"/>
                <a:cs typeface="Calibri"/>
              </a:rPr>
              <a:t>Dans le cadre de la convention </a:t>
            </a:r>
            <a:r>
              <a:rPr lang="en-US" err="1">
                <a:latin typeface="Source Sans Pro"/>
                <a:ea typeface="Calibri"/>
                <a:cs typeface="Calibri"/>
              </a:rPr>
              <a:t>annuelle</a:t>
            </a:r>
            <a:r>
              <a:rPr lang="en-US">
                <a:latin typeface="Source Sans Pro"/>
                <a:ea typeface="Calibri"/>
                <a:cs typeface="Calibri"/>
              </a:rPr>
              <a:t> </a:t>
            </a:r>
            <a:r>
              <a:rPr lang="en-US" err="1">
                <a:latin typeface="Source Sans Pro"/>
                <a:ea typeface="Calibri"/>
                <a:cs typeface="Calibri"/>
              </a:rPr>
              <a:t>d’objectifs</a:t>
            </a:r>
            <a:r>
              <a:rPr lang="en-US">
                <a:latin typeface="Source Sans Pro"/>
                <a:ea typeface="Calibri"/>
                <a:cs typeface="Calibri"/>
              </a:rPr>
              <a:t> de </a:t>
            </a:r>
            <a:r>
              <a:rPr lang="en-US" err="1">
                <a:latin typeface="Source Sans Pro"/>
                <a:ea typeface="Calibri"/>
                <a:cs typeface="Calibri"/>
              </a:rPr>
              <a:t>moyens</a:t>
            </a:r>
            <a:r>
              <a:rPr lang="en-US">
                <a:latin typeface="Source Sans Pro"/>
                <a:ea typeface="Calibri"/>
                <a:cs typeface="Calibri"/>
              </a:rPr>
              <a:t> Etat/CNFPT </a:t>
            </a:r>
            <a:r>
              <a:rPr lang="en-US" err="1">
                <a:latin typeface="Source Sans Pro"/>
                <a:ea typeface="Calibri"/>
                <a:cs typeface="Calibri"/>
              </a:rPr>
              <a:t>signée</a:t>
            </a:r>
            <a:r>
              <a:rPr lang="en-US">
                <a:latin typeface="Source Sans Pro"/>
                <a:ea typeface="Calibri"/>
                <a:cs typeface="Calibri"/>
              </a:rPr>
              <a:t> le 23/02/2022, le CNFPT </a:t>
            </a:r>
            <a:r>
              <a:rPr lang="en-US" err="1">
                <a:latin typeface="Source Sans Pro"/>
                <a:ea typeface="Calibri"/>
                <a:cs typeface="Calibri"/>
              </a:rPr>
              <a:t>accompagne</a:t>
            </a:r>
            <a:r>
              <a:rPr lang="en-US">
                <a:latin typeface="Source Sans Pro"/>
                <a:ea typeface="Calibri"/>
                <a:cs typeface="Calibri"/>
              </a:rPr>
              <a:t> les </a:t>
            </a:r>
            <a:r>
              <a:rPr lang="en-US" err="1">
                <a:latin typeface="Source Sans Pro"/>
                <a:ea typeface="Calibri"/>
                <a:cs typeface="Calibri"/>
              </a:rPr>
              <a:t>collectivités</a:t>
            </a:r>
            <a:r>
              <a:rPr lang="en-US">
                <a:latin typeface="Source Sans Pro"/>
                <a:ea typeface="Calibri"/>
                <a:cs typeface="Calibri"/>
              </a:rPr>
              <a:t> </a:t>
            </a:r>
          </a:p>
          <a:p>
            <a:pPr marL="90170"/>
            <a:r>
              <a:rPr lang="en-US">
                <a:latin typeface="Source Sans Pro"/>
                <a:ea typeface="Calibri"/>
                <a:cs typeface="Calibri"/>
              </a:rPr>
              <a:t>Au regard de </a:t>
            </a:r>
            <a:r>
              <a:rPr lang="en-US" err="1">
                <a:latin typeface="Source Sans Pro"/>
                <a:ea typeface="Calibri"/>
                <a:cs typeface="Calibri"/>
              </a:rPr>
              <a:t>cette</a:t>
            </a:r>
            <a:r>
              <a:rPr lang="en-US">
                <a:latin typeface="Source Sans Pro"/>
                <a:ea typeface="Calibri"/>
                <a:cs typeface="Calibri"/>
              </a:rPr>
              <a:t> convention et des </a:t>
            </a:r>
            <a:r>
              <a:rPr lang="en-US" err="1">
                <a:latin typeface="Source Sans Pro"/>
                <a:ea typeface="Calibri"/>
                <a:cs typeface="Calibri"/>
              </a:rPr>
              <a:t>différents</a:t>
            </a:r>
            <a:r>
              <a:rPr lang="en-US">
                <a:latin typeface="Source Sans Pro"/>
                <a:ea typeface="Calibri"/>
                <a:cs typeface="Calibri"/>
              </a:rPr>
              <a:t> </a:t>
            </a:r>
            <a:r>
              <a:rPr lang="en-US" err="1">
                <a:latin typeface="Source Sans Pro"/>
                <a:ea typeface="Calibri"/>
                <a:cs typeface="Calibri"/>
              </a:rPr>
              <a:t>besoins</a:t>
            </a:r>
            <a:r>
              <a:rPr lang="en-US">
                <a:latin typeface="Source Sans Pro"/>
                <a:ea typeface="Calibri"/>
                <a:cs typeface="Calibri"/>
              </a:rPr>
              <a:t> </a:t>
            </a:r>
            <a:r>
              <a:rPr lang="en-US" err="1">
                <a:latin typeface="Source Sans Pro"/>
                <a:ea typeface="Calibri"/>
                <a:cs typeface="Calibri"/>
              </a:rPr>
              <a:t>transmis</a:t>
            </a:r>
            <a:r>
              <a:rPr lang="en-US">
                <a:latin typeface="Source Sans Pro"/>
                <a:ea typeface="Calibri"/>
                <a:cs typeface="Calibri"/>
              </a:rPr>
              <a:t> par les services, la </a:t>
            </a:r>
            <a:r>
              <a:rPr lang="en-US" err="1">
                <a:latin typeface="Source Sans Pro"/>
                <a:ea typeface="Calibri"/>
                <a:cs typeface="Calibri"/>
              </a:rPr>
              <a:t>collectivité</a:t>
            </a:r>
            <a:r>
              <a:rPr lang="en-US">
                <a:latin typeface="Source Sans Pro"/>
                <a:ea typeface="Calibri"/>
                <a:cs typeface="Calibri"/>
              </a:rPr>
              <a:t> a </a:t>
            </a:r>
            <a:r>
              <a:rPr lang="en-US" err="1">
                <a:latin typeface="Source Sans Pro"/>
                <a:ea typeface="Calibri"/>
                <a:cs typeface="Calibri"/>
              </a:rPr>
              <a:t>reçu</a:t>
            </a:r>
            <a:r>
              <a:rPr lang="en-US">
                <a:latin typeface="Source Sans Pro"/>
                <a:ea typeface="Calibri"/>
                <a:cs typeface="Calibri"/>
              </a:rPr>
              <a:t> </a:t>
            </a:r>
            <a:r>
              <a:rPr lang="en-US" err="1">
                <a:latin typeface="Source Sans Pro"/>
                <a:ea typeface="Calibri"/>
                <a:cs typeface="Calibri"/>
              </a:rPr>
              <a:t>en</a:t>
            </a:r>
            <a:r>
              <a:rPr lang="en-US">
                <a:latin typeface="Source Sans Pro"/>
                <a:ea typeface="Calibri"/>
                <a:cs typeface="Calibri"/>
              </a:rPr>
              <a:t> </a:t>
            </a:r>
            <a:r>
              <a:rPr lang="en-US" err="1">
                <a:latin typeface="Source Sans Pro"/>
                <a:ea typeface="Calibri"/>
                <a:cs typeface="Calibri"/>
              </a:rPr>
              <a:t>juin</a:t>
            </a:r>
            <a:r>
              <a:rPr lang="en-US">
                <a:latin typeface="Source Sans Pro"/>
                <a:ea typeface="Calibri"/>
                <a:cs typeface="Calibri"/>
              </a:rPr>
              <a:t> 2024 un accord </a:t>
            </a:r>
            <a:r>
              <a:rPr lang="en-US" err="1">
                <a:latin typeface="Source Sans Pro"/>
                <a:ea typeface="Calibri"/>
                <a:cs typeface="Calibri"/>
              </a:rPr>
              <a:t>préalable</a:t>
            </a:r>
            <a:r>
              <a:rPr lang="en-US">
                <a:latin typeface="Source Sans Pro"/>
                <a:ea typeface="Calibri"/>
                <a:cs typeface="Calibri"/>
              </a:rPr>
              <a:t> de </a:t>
            </a:r>
            <a:r>
              <a:rPr lang="en-US" err="1">
                <a:latin typeface="Source Sans Pro"/>
                <a:ea typeface="Calibri"/>
                <a:cs typeface="Calibri"/>
              </a:rPr>
              <a:t>financement</a:t>
            </a:r>
            <a:r>
              <a:rPr lang="en-US">
                <a:latin typeface="Source Sans Pro"/>
                <a:ea typeface="Calibri"/>
                <a:cs typeface="Calibri"/>
              </a:rPr>
              <a:t> du CNFPT pour :</a:t>
            </a:r>
          </a:p>
          <a:p>
            <a:pPr marL="678180" indent="-228600"/>
            <a:r>
              <a:rPr lang="en-US" b="1">
                <a:latin typeface="Source Sans Pro"/>
                <a:ea typeface="Calibri"/>
                <a:cs typeface="Calibri"/>
              </a:rPr>
              <a:t>4 </a:t>
            </a:r>
            <a:r>
              <a:rPr lang="en-US" b="1" err="1">
                <a:latin typeface="Source Sans Pro"/>
                <a:ea typeface="Calibri"/>
                <a:cs typeface="Calibri"/>
              </a:rPr>
              <a:t>apprentis</a:t>
            </a:r>
            <a:r>
              <a:rPr lang="en-US" b="1">
                <a:latin typeface="Source Sans Pro"/>
                <a:ea typeface="Calibri"/>
                <a:cs typeface="Calibri"/>
              </a:rPr>
              <a:t> </a:t>
            </a:r>
            <a:r>
              <a:rPr lang="en-US">
                <a:latin typeface="Source Sans Pro"/>
                <a:ea typeface="Calibri"/>
                <a:cs typeface="Calibri"/>
              </a:rPr>
              <a:t>pour </a:t>
            </a:r>
            <a:r>
              <a:rPr lang="en-US" err="1">
                <a:latin typeface="Source Sans Pro"/>
                <a:ea typeface="Calibri"/>
                <a:cs typeface="Calibri"/>
              </a:rPr>
              <a:t>une</a:t>
            </a:r>
            <a:r>
              <a:rPr lang="en-US">
                <a:latin typeface="Source Sans Pro"/>
                <a:ea typeface="Calibri"/>
                <a:cs typeface="Calibri"/>
              </a:rPr>
              <a:t> </a:t>
            </a:r>
            <a:r>
              <a:rPr lang="en-US" err="1">
                <a:latin typeface="Source Sans Pro"/>
                <a:ea typeface="Calibri"/>
                <a:cs typeface="Calibri"/>
              </a:rPr>
              <a:t>demande</a:t>
            </a:r>
            <a:r>
              <a:rPr lang="en-US">
                <a:latin typeface="Source Sans Pro"/>
                <a:ea typeface="Calibri"/>
                <a:cs typeface="Calibri"/>
              </a:rPr>
              <a:t> 10 </a:t>
            </a:r>
            <a:r>
              <a:rPr lang="en-US" err="1">
                <a:latin typeface="Source Sans Pro"/>
                <a:ea typeface="Calibri"/>
                <a:cs typeface="Calibri"/>
              </a:rPr>
              <a:t>postes</a:t>
            </a:r>
            <a:endParaRPr lang="en-US">
              <a:latin typeface="Source Sans Pro"/>
              <a:ea typeface="Calibri"/>
              <a:cs typeface="Calibri"/>
            </a:endParaRPr>
          </a:p>
          <a:p>
            <a:pPr marL="678180" indent="-228600"/>
            <a:endParaRPr lang="en-US" b="1">
              <a:latin typeface="Source Sans Pro"/>
              <a:ea typeface="Calibri"/>
              <a:cs typeface="Calibri"/>
            </a:endParaRPr>
          </a:p>
          <a:p>
            <a:r>
              <a:rPr lang="en-US">
                <a:latin typeface="Source Sans Pro"/>
                <a:ea typeface="Calibri"/>
                <a:cs typeface="Calibri"/>
              </a:rPr>
              <a:t>Les </a:t>
            </a:r>
            <a:r>
              <a:rPr lang="en-US" err="1">
                <a:latin typeface="Source Sans Pro"/>
                <a:ea typeface="Calibri"/>
                <a:cs typeface="Calibri"/>
              </a:rPr>
              <a:t>différents</a:t>
            </a:r>
            <a:r>
              <a:rPr lang="en-US">
                <a:latin typeface="Source Sans Pro"/>
                <a:ea typeface="Calibri"/>
                <a:cs typeface="Calibri"/>
              </a:rPr>
              <a:t> </a:t>
            </a:r>
            <a:r>
              <a:rPr lang="en-US" err="1">
                <a:latin typeface="Source Sans Pro"/>
                <a:ea typeface="Calibri"/>
                <a:cs typeface="Calibri"/>
              </a:rPr>
              <a:t>besoins</a:t>
            </a:r>
            <a:r>
              <a:rPr lang="en-US">
                <a:latin typeface="Source Sans Pro"/>
                <a:ea typeface="Calibri"/>
                <a:cs typeface="Calibri"/>
              </a:rPr>
              <a:t> </a:t>
            </a:r>
            <a:r>
              <a:rPr lang="en-US" err="1">
                <a:latin typeface="Source Sans Pro"/>
                <a:ea typeface="Calibri"/>
                <a:cs typeface="Calibri"/>
              </a:rPr>
              <a:t>recensés</a:t>
            </a:r>
            <a:r>
              <a:rPr lang="en-US">
                <a:latin typeface="Source Sans Pro"/>
                <a:ea typeface="Calibri"/>
                <a:cs typeface="Calibri"/>
              </a:rPr>
              <a:t> au sein des services se </a:t>
            </a:r>
            <a:r>
              <a:rPr lang="en-US" err="1">
                <a:latin typeface="Source Sans Pro"/>
                <a:ea typeface="Calibri"/>
                <a:cs typeface="Calibri"/>
              </a:rPr>
              <a:t>répartissent</a:t>
            </a:r>
            <a:r>
              <a:rPr lang="en-US">
                <a:latin typeface="Source Sans Pro"/>
                <a:ea typeface="Calibri"/>
                <a:cs typeface="Calibri"/>
              </a:rPr>
              <a:t> </a:t>
            </a:r>
            <a:r>
              <a:rPr lang="en-US" err="1">
                <a:latin typeface="Source Sans Pro"/>
                <a:ea typeface="Calibri"/>
                <a:cs typeface="Calibri"/>
              </a:rPr>
              <a:t>comme</a:t>
            </a:r>
            <a:r>
              <a:rPr lang="en-US">
                <a:latin typeface="Source Sans Pro"/>
                <a:ea typeface="Calibri"/>
                <a:cs typeface="Calibri"/>
              </a:rPr>
              <a:t> suit </a:t>
            </a:r>
          </a:p>
          <a:p>
            <a:r>
              <a:rPr lang="en-US">
                <a:latin typeface="Source Sans Pro"/>
                <a:ea typeface="Calibri"/>
                <a:cs typeface="Calibri"/>
              </a:rPr>
              <a:t> (Un </a:t>
            </a:r>
            <a:r>
              <a:rPr lang="en-US" err="1">
                <a:latin typeface="Source Sans Pro"/>
                <a:ea typeface="Calibri"/>
                <a:cs typeface="Calibri"/>
              </a:rPr>
              <a:t>contrat</a:t>
            </a:r>
            <a:r>
              <a:rPr lang="en-US">
                <a:latin typeface="Source Sans Pro"/>
                <a:ea typeface="Calibri"/>
                <a:cs typeface="Calibri"/>
              </a:rPr>
              <a:t> </a:t>
            </a:r>
            <a:r>
              <a:rPr lang="en-US" err="1">
                <a:latin typeface="Source Sans Pro"/>
                <a:ea typeface="Calibri"/>
                <a:cs typeface="Calibri"/>
              </a:rPr>
              <a:t>est</a:t>
            </a:r>
            <a:r>
              <a:rPr lang="en-US">
                <a:latin typeface="Source Sans Pro"/>
                <a:ea typeface="Calibri"/>
                <a:cs typeface="Calibri"/>
              </a:rPr>
              <a:t> </a:t>
            </a:r>
            <a:r>
              <a:rPr lang="en-US" err="1">
                <a:latin typeface="Source Sans Pro"/>
                <a:ea typeface="Calibri"/>
                <a:cs typeface="Calibri"/>
              </a:rPr>
              <a:t>en</a:t>
            </a:r>
            <a:r>
              <a:rPr lang="en-US">
                <a:latin typeface="Source Sans Pro"/>
                <a:ea typeface="Calibri"/>
                <a:cs typeface="Calibri"/>
              </a:rPr>
              <a:t> </a:t>
            </a:r>
            <a:r>
              <a:rPr lang="en-US" err="1">
                <a:latin typeface="Source Sans Pro"/>
                <a:ea typeface="Calibri"/>
                <a:cs typeface="Calibri"/>
              </a:rPr>
              <a:t>cours</a:t>
            </a:r>
            <a:r>
              <a:rPr lang="en-US">
                <a:latin typeface="Source Sans Pro"/>
                <a:ea typeface="Calibri"/>
                <a:cs typeface="Calibri"/>
              </a:rPr>
              <a:t> au </a:t>
            </a:r>
            <a:r>
              <a:rPr lang="en-US" err="1">
                <a:latin typeface="Source Sans Pro"/>
                <a:ea typeface="Calibri"/>
                <a:cs typeface="Calibri"/>
              </a:rPr>
              <a:t>servcie</a:t>
            </a:r>
            <a:r>
              <a:rPr lang="en-US">
                <a:latin typeface="Source Sans Pro"/>
                <a:ea typeface="Calibri"/>
                <a:cs typeface="Calibri"/>
              </a:rPr>
              <a:t> </a:t>
            </a:r>
            <a:r>
              <a:rPr lang="en-US" err="1">
                <a:latin typeface="Source Sans Pro"/>
                <a:ea typeface="Calibri"/>
                <a:cs typeface="Calibri"/>
              </a:rPr>
              <a:t>espaces</a:t>
            </a:r>
            <a:r>
              <a:rPr lang="en-US">
                <a:latin typeface="Source Sans Pro"/>
                <a:ea typeface="Calibri"/>
                <a:cs typeface="Calibri"/>
              </a:rPr>
              <a:t> verts )</a:t>
            </a:r>
            <a:r>
              <a:rPr lang="en-US">
                <a:ea typeface="Calibri"/>
                <a:cs typeface="Calibri"/>
              </a:rPr>
              <a:t> </a:t>
            </a:r>
          </a:p>
          <a:p>
            <a:endParaRPr lang="fr-FR" sz="1600">
              <a:ea typeface="Calibri"/>
              <a:cs typeface="Calibri"/>
            </a:endParaRPr>
          </a:p>
        </p:txBody>
      </p:sp>
      <p:sp>
        <p:nvSpPr>
          <p:cNvPr id="8" name="ZoneTexte 7">
            <a:extLst>
              <a:ext uri="{FF2B5EF4-FFF2-40B4-BE49-F238E27FC236}">
                <a16:creationId xmlns:a16="http://schemas.microsoft.com/office/drawing/2014/main" id="{450E3D80-F6AA-0B8E-04FA-28A17E69A03C}"/>
              </a:ext>
            </a:extLst>
          </p:cNvPr>
          <p:cNvSpPr txBox="1"/>
          <p:nvPr/>
        </p:nvSpPr>
        <p:spPr>
          <a:xfrm>
            <a:off x="3581240" y="6090781"/>
            <a:ext cx="76386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Source Sans Pro"/>
                <a:ea typeface="Calibri"/>
                <a:cs typeface="Calibri"/>
              </a:rPr>
              <a:t>La délibération autorise  le maire et la commune à engager les démarches et l'inscription aux budget concernés</a:t>
            </a:r>
            <a:endParaRPr lang="fr-FR" err="1">
              <a:latin typeface="Source Sans Pro"/>
            </a:endParaRPr>
          </a:p>
        </p:txBody>
      </p:sp>
    </p:spTree>
    <p:extLst>
      <p:ext uri="{BB962C8B-B14F-4D97-AF65-F5344CB8AC3E}">
        <p14:creationId xmlns:p14="http://schemas.microsoft.com/office/powerpoint/2010/main" val="195925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DEL20240926_4 FINANCES – RESSOURCES –</a:t>
            </a:r>
          </a:p>
          <a:p>
            <a:pPr marL="0" indent="0">
              <a:buNone/>
            </a:pPr>
            <a:r>
              <a:rPr lang="fr-FR" sz="2000" b="1">
                <a:solidFill>
                  <a:schemeClr val="bg1"/>
                </a:solidFill>
              </a:rPr>
              <a:t> Avenant n°1 au marché public global de performance pour la rénovation énergétique du complexe le Bourg à Eybens </a:t>
            </a:r>
          </a:p>
        </p:txBody>
      </p:sp>
      <p:sp>
        <p:nvSpPr>
          <p:cNvPr id="2" name="ZoneTexte 1">
            <a:extLst>
              <a:ext uri="{FF2B5EF4-FFF2-40B4-BE49-F238E27FC236}">
                <a16:creationId xmlns:a16="http://schemas.microsoft.com/office/drawing/2014/main" id="{E3D0ADE9-451D-2BC5-71DC-848EB33861DC}"/>
              </a:ext>
            </a:extLst>
          </p:cNvPr>
          <p:cNvSpPr txBox="1"/>
          <p:nvPr/>
        </p:nvSpPr>
        <p:spPr>
          <a:xfrm>
            <a:off x="3567793" y="220436"/>
            <a:ext cx="7954736"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Source Sans Pro"/>
                <a:ea typeface="Source Sans Pro"/>
              </a:rPr>
              <a:t>Le </a:t>
            </a:r>
            <a:r>
              <a:rPr lang="en-US" sz="2400" err="1">
                <a:latin typeface="Source Sans Pro"/>
                <a:ea typeface="Source Sans Pro"/>
              </a:rPr>
              <a:t>marché</a:t>
            </a:r>
            <a:r>
              <a:rPr lang="en-US" sz="2400">
                <a:latin typeface="Source Sans Pro"/>
                <a:ea typeface="Source Sans Pro"/>
              </a:rPr>
              <a:t> public global de performance pour la </a:t>
            </a:r>
            <a:r>
              <a:rPr lang="en-US" sz="2400" err="1">
                <a:latin typeface="Source Sans Pro"/>
                <a:ea typeface="Source Sans Pro"/>
              </a:rPr>
              <a:t>rénovation</a:t>
            </a:r>
            <a:r>
              <a:rPr lang="en-US" sz="2400">
                <a:latin typeface="Source Sans Pro"/>
                <a:ea typeface="Source Sans Pro"/>
              </a:rPr>
              <a:t> </a:t>
            </a:r>
            <a:r>
              <a:rPr lang="en-US" sz="2400" err="1">
                <a:latin typeface="Source Sans Pro"/>
                <a:ea typeface="Source Sans Pro"/>
              </a:rPr>
              <a:t>énergétique</a:t>
            </a:r>
            <a:r>
              <a:rPr lang="en-US" sz="2400">
                <a:latin typeface="Source Sans Pro"/>
                <a:ea typeface="Source Sans Pro"/>
              </a:rPr>
              <a:t> du </a:t>
            </a:r>
            <a:r>
              <a:rPr lang="en-US" sz="2400" err="1">
                <a:latin typeface="Source Sans Pro"/>
                <a:ea typeface="Source Sans Pro"/>
              </a:rPr>
              <a:t>complexe</a:t>
            </a:r>
            <a:r>
              <a:rPr lang="en-US" sz="2400">
                <a:latin typeface="Source Sans Pro"/>
                <a:ea typeface="Source Sans Pro"/>
              </a:rPr>
              <a:t> le Bourg à </a:t>
            </a:r>
            <a:r>
              <a:rPr lang="en-US" sz="2400" err="1">
                <a:latin typeface="Source Sans Pro"/>
                <a:ea typeface="Source Sans Pro"/>
              </a:rPr>
              <a:t>Eybens</a:t>
            </a:r>
            <a:r>
              <a:rPr lang="en-US" sz="2400">
                <a:latin typeface="Source Sans Pro"/>
                <a:ea typeface="Source Sans Pro"/>
              </a:rPr>
              <a:t> a </a:t>
            </a:r>
            <a:r>
              <a:rPr lang="en-US" sz="2400" err="1">
                <a:latin typeface="Source Sans Pro"/>
                <a:ea typeface="Source Sans Pro"/>
              </a:rPr>
              <a:t>été</a:t>
            </a:r>
            <a:r>
              <a:rPr lang="en-US" sz="2400">
                <a:latin typeface="Source Sans Pro"/>
                <a:ea typeface="Source Sans Pro"/>
              </a:rPr>
              <a:t> </a:t>
            </a:r>
            <a:r>
              <a:rPr lang="en-US" sz="2400" err="1">
                <a:latin typeface="Source Sans Pro"/>
                <a:ea typeface="Source Sans Pro"/>
              </a:rPr>
              <a:t>attribué</a:t>
            </a:r>
            <a:r>
              <a:rPr lang="en-US" sz="2400">
                <a:latin typeface="Source Sans Pro"/>
                <a:ea typeface="Source Sans Pro"/>
              </a:rPr>
              <a:t> au </a:t>
            </a:r>
            <a:r>
              <a:rPr lang="en-US" sz="2400" err="1">
                <a:latin typeface="Source Sans Pro"/>
                <a:ea typeface="Source Sans Pro"/>
              </a:rPr>
              <a:t>groupement</a:t>
            </a:r>
            <a:r>
              <a:rPr lang="en-US" sz="2400">
                <a:latin typeface="Source Sans Pro"/>
                <a:ea typeface="Source Sans Pro"/>
              </a:rPr>
              <a:t> GBR SUD EST pour un </a:t>
            </a:r>
            <a:r>
              <a:rPr lang="en-US" sz="2400" err="1">
                <a:latin typeface="Source Sans Pro"/>
                <a:ea typeface="Source Sans Pro"/>
              </a:rPr>
              <a:t>montant</a:t>
            </a:r>
            <a:r>
              <a:rPr lang="en-US" sz="2400">
                <a:latin typeface="Source Sans Pro"/>
                <a:ea typeface="Source Sans Pro"/>
              </a:rPr>
              <a:t> total de</a:t>
            </a:r>
            <a:br>
              <a:rPr lang="en-US" sz="2400">
                <a:latin typeface="Source Sans Pro"/>
              </a:rPr>
            </a:br>
            <a:r>
              <a:rPr lang="en-US" sz="2400">
                <a:latin typeface="Source Sans Pro"/>
                <a:ea typeface="Source Sans Pro"/>
              </a:rPr>
              <a:t> 5 739 850, 33 euros hors taxes. .</a:t>
            </a:r>
            <a:br>
              <a:rPr lang="en-US" sz="2400">
                <a:latin typeface="Source Sans Pro"/>
              </a:rPr>
            </a:br>
            <a:r>
              <a:rPr lang="en-US" sz="2400">
                <a:latin typeface="Source Sans Pro"/>
                <a:ea typeface="Source Sans Pro"/>
              </a:rPr>
              <a:t>⦁    En </a:t>
            </a:r>
            <a:r>
              <a:rPr lang="en-US" sz="2400" err="1">
                <a:latin typeface="Source Sans Pro"/>
                <a:ea typeface="Source Sans Pro"/>
              </a:rPr>
              <a:t>cours</a:t>
            </a:r>
            <a:r>
              <a:rPr lang="en-US" sz="2400">
                <a:latin typeface="Source Sans Pro"/>
                <a:ea typeface="Source Sans Pro"/>
              </a:rPr>
              <a:t> </a:t>
            </a:r>
            <a:r>
              <a:rPr lang="en-US" sz="2400" err="1">
                <a:latin typeface="Source Sans Pro"/>
                <a:ea typeface="Source Sans Pro"/>
              </a:rPr>
              <a:t>d’opération</a:t>
            </a:r>
            <a:r>
              <a:rPr lang="en-US" sz="2400">
                <a:latin typeface="Source Sans Pro"/>
                <a:ea typeface="Source Sans Pro"/>
              </a:rPr>
              <a:t>, </a:t>
            </a:r>
            <a:r>
              <a:rPr lang="en-US" sz="2400" err="1">
                <a:latin typeface="Source Sans Pro"/>
                <a:ea typeface="Source Sans Pro"/>
              </a:rPr>
              <a:t>certaines</a:t>
            </a:r>
            <a:r>
              <a:rPr lang="en-US" sz="2400">
                <a:latin typeface="Source Sans Pro"/>
                <a:ea typeface="Source Sans Pro"/>
              </a:rPr>
              <a:t> modifications </a:t>
            </a:r>
            <a:r>
              <a:rPr lang="en-US" sz="2400" err="1">
                <a:latin typeface="Source Sans Pro"/>
                <a:ea typeface="Source Sans Pro"/>
              </a:rPr>
              <a:t>sont</a:t>
            </a:r>
            <a:r>
              <a:rPr lang="en-US" sz="2400">
                <a:latin typeface="Source Sans Pro"/>
                <a:ea typeface="Source Sans Pro"/>
              </a:rPr>
              <a:t> </a:t>
            </a:r>
            <a:r>
              <a:rPr lang="en-US" sz="2400" err="1">
                <a:latin typeface="Source Sans Pro"/>
                <a:ea typeface="Source Sans Pro"/>
              </a:rPr>
              <a:t>apparues</a:t>
            </a:r>
            <a:r>
              <a:rPr lang="en-US" sz="2400">
                <a:latin typeface="Source Sans Pro"/>
                <a:ea typeface="Source Sans Pro"/>
              </a:rPr>
              <a:t> </a:t>
            </a:r>
            <a:r>
              <a:rPr lang="en-US" sz="2400" err="1">
                <a:latin typeface="Source Sans Pro"/>
                <a:ea typeface="Source Sans Pro"/>
              </a:rPr>
              <a:t>nécessaires</a:t>
            </a:r>
            <a:r>
              <a:rPr lang="en-US" sz="2400">
                <a:latin typeface="Source Sans Pro"/>
                <a:ea typeface="Source Sans Pro"/>
              </a:rPr>
              <a:t> ,par </a:t>
            </a:r>
            <a:r>
              <a:rPr lang="en-US" sz="2400" err="1">
                <a:latin typeface="Source Sans Pro"/>
                <a:ea typeface="Source Sans Pro"/>
              </a:rPr>
              <a:t>exemple</a:t>
            </a:r>
            <a:r>
              <a:rPr lang="en-US" sz="2400">
                <a:latin typeface="Source Sans Pro"/>
                <a:ea typeface="Source Sans Pro"/>
              </a:rPr>
              <a:t>  :</a:t>
            </a:r>
            <a:endParaRPr lang="en-US">
              <a:latin typeface="Calibri" panose="020F0502020204030204"/>
              <a:ea typeface="Source Sans Pro"/>
              <a:cs typeface="Calibri" panose="020F0502020204030204"/>
            </a:endParaRPr>
          </a:p>
          <a:p>
            <a:r>
              <a:rPr lang="en-US" sz="2400">
                <a:latin typeface="Source Sans Pro"/>
                <a:ea typeface="Source Sans Pro"/>
              </a:rPr>
              <a:t>      - Mise </a:t>
            </a:r>
            <a:r>
              <a:rPr lang="en-US" sz="2400" err="1">
                <a:latin typeface="Source Sans Pro"/>
                <a:ea typeface="Source Sans Pro"/>
              </a:rPr>
              <a:t>en</a:t>
            </a:r>
            <a:r>
              <a:rPr lang="en-US" sz="2400">
                <a:latin typeface="Source Sans Pro"/>
                <a:ea typeface="Source Sans Pro"/>
              </a:rPr>
              <a:t> place de </a:t>
            </a:r>
            <a:r>
              <a:rPr lang="en-US" sz="2400" err="1">
                <a:latin typeface="Source Sans Pro"/>
                <a:ea typeface="Source Sans Pro"/>
              </a:rPr>
              <a:t>bâtiments</a:t>
            </a:r>
            <a:r>
              <a:rPr lang="en-US" sz="2400">
                <a:latin typeface="Source Sans Pro"/>
                <a:ea typeface="Source Sans Pro"/>
              </a:rPr>
              <a:t> </a:t>
            </a:r>
            <a:r>
              <a:rPr lang="en-US" sz="2400" err="1">
                <a:latin typeface="Source Sans Pro"/>
                <a:ea typeface="Source Sans Pro"/>
              </a:rPr>
              <a:t>modulaires</a:t>
            </a:r>
            <a:r>
              <a:rPr lang="en-US" sz="2400">
                <a:latin typeface="Source Sans Pro"/>
                <a:ea typeface="Source Sans Pro"/>
              </a:rPr>
              <a:t> pour </a:t>
            </a:r>
            <a:r>
              <a:rPr lang="en-US" sz="2400" err="1">
                <a:latin typeface="Source Sans Pro"/>
                <a:ea typeface="Source Sans Pro"/>
              </a:rPr>
              <a:t>l'école</a:t>
            </a:r>
            <a:r>
              <a:rPr lang="en-US" sz="2400">
                <a:latin typeface="Source Sans Pro"/>
                <a:ea typeface="Source Sans Pro"/>
              </a:rPr>
              <a:t> </a:t>
            </a:r>
            <a:r>
              <a:rPr lang="en-US" sz="2400" err="1">
                <a:latin typeface="Source Sans Pro"/>
                <a:ea typeface="Source Sans Pro"/>
              </a:rPr>
              <a:t>élémentaire</a:t>
            </a:r>
            <a:r>
              <a:rPr lang="en-US" sz="2400">
                <a:latin typeface="Source Sans Pro"/>
                <a:ea typeface="Source Sans Pro"/>
              </a:rPr>
              <a:t> pour un </a:t>
            </a:r>
            <a:r>
              <a:rPr lang="en-US" sz="2400" err="1">
                <a:latin typeface="Source Sans Pro"/>
                <a:ea typeface="Source Sans Pro"/>
              </a:rPr>
              <a:t>montant</a:t>
            </a:r>
            <a:r>
              <a:rPr lang="en-US" sz="2400">
                <a:latin typeface="Source Sans Pro"/>
                <a:ea typeface="Source Sans Pro"/>
              </a:rPr>
              <a:t> </a:t>
            </a:r>
            <a:r>
              <a:rPr lang="en-US" sz="2400" err="1">
                <a:latin typeface="Source Sans Pro"/>
                <a:ea typeface="Source Sans Pro"/>
              </a:rPr>
              <a:t>en</a:t>
            </a:r>
            <a:r>
              <a:rPr lang="en-US" sz="2400">
                <a:latin typeface="Source Sans Pro"/>
                <a:ea typeface="Source Sans Pro"/>
              </a:rPr>
              <a:t> plus-value de 19 490, 00 €  hors taxes </a:t>
            </a:r>
            <a:r>
              <a:rPr lang="en-US" sz="2400" err="1">
                <a:latin typeface="Source Sans Pro"/>
                <a:ea typeface="Source Sans Pro"/>
              </a:rPr>
              <a:t>ce</a:t>
            </a:r>
            <a:r>
              <a:rPr lang="en-US" sz="2400">
                <a:latin typeface="Source Sans Pro"/>
                <a:ea typeface="Source Sans Pro"/>
              </a:rPr>
              <a:t> qui </a:t>
            </a:r>
            <a:r>
              <a:rPr lang="en-US" sz="2400" err="1">
                <a:latin typeface="Source Sans Pro"/>
                <a:ea typeface="Source Sans Pro"/>
              </a:rPr>
              <a:t>permettra</a:t>
            </a:r>
            <a:r>
              <a:rPr lang="en-US" sz="2400">
                <a:latin typeface="Source Sans Pro"/>
                <a:ea typeface="Source Sans Pro"/>
              </a:rPr>
              <a:t> </a:t>
            </a:r>
            <a:r>
              <a:rPr lang="en-US" sz="2400" err="1">
                <a:latin typeface="Source Sans Pro"/>
                <a:ea typeface="Source Sans Pro"/>
              </a:rPr>
              <a:t>d'avancer</a:t>
            </a:r>
            <a:r>
              <a:rPr lang="en-US" sz="2400">
                <a:latin typeface="Source Sans Pro"/>
                <a:ea typeface="Source Sans Pro"/>
              </a:rPr>
              <a:t> la date de fin des travaux </a:t>
            </a:r>
            <a:r>
              <a:rPr lang="en-US" sz="2400" err="1">
                <a:latin typeface="Source Sans Pro"/>
                <a:ea typeface="Source Sans Pro"/>
              </a:rPr>
              <a:t>prévue</a:t>
            </a:r>
            <a:r>
              <a:rPr lang="en-US" sz="2400">
                <a:latin typeface="Source Sans Pro"/>
                <a:ea typeface="Source Sans Pro"/>
              </a:rPr>
              <a:t> le 31 </a:t>
            </a:r>
            <a:r>
              <a:rPr lang="en-US" sz="2400" err="1">
                <a:latin typeface="Source Sans Pro"/>
                <a:ea typeface="Source Sans Pro"/>
              </a:rPr>
              <a:t>décembre</a:t>
            </a:r>
            <a:r>
              <a:rPr lang="en-US" sz="2400">
                <a:latin typeface="Source Sans Pro"/>
                <a:ea typeface="Source Sans Pro"/>
              </a:rPr>
              <a:t> 2025 au  1er </a:t>
            </a:r>
            <a:r>
              <a:rPr lang="en-US" sz="2400" err="1">
                <a:latin typeface="Source Sans Pro"/>
                <a:ea typeface="Source Sans Pro"/>
              </a:rPr>
              <a:t>septembre</a:t>
            </a:r>
            <a:r>
              <a:rPr lang="en-US" sz="2400">
                <a:latin typeface="Source Sans Pro"/>
                <a:ea typeface="Source Sans Pro"/>
              </a:rPr>
              <a:t> 2025.</a:t>
            </a:r>
            <a:br>
              <a:rPr lang="en-US" sz="2400">
                <a:latin typeface="Source Sans Pro"/>
              </a:rPr>
            </a:br>
            <a:r>
              <a:rPr lang="en-US" sz="2400">
                <a:latin typeface="Source Sans Pro"/>
                <a:ea typeface="Source Sans Pro"/>
              </a:rPr>
              <a:t>     - </a:t>
            </a:r>
            <a:r>
              <a:rPr lang="en-US" sz="2400" err="1">
                <a:latin typeface="Source Sans Pro"/>
                <a:ea typeface="Source Sans Pro"/>
              </a:rPr>
              <a:t>Création</a:t>
            </a:r>
            <a:r>
              <a:rPr lang="en-US" sz="2400">
                <a:latin typeface="Source Sans Pro"/>
                <a:ea typeface="Source Sans Pro"/>
              </a:rPr>
              <a:t> </a:t>
            </a:r>
            <a:r>
              <a:rPr lang="en-US" sz="2400" err="1">
                <a:latin typeface="Source Sans Pro"/>
                <a:ea typeface="Source Sans Pro"/>
              </a:rPr>
              <a:t>d’une</a:t>
            </a:r>
            <a:r>
              <a:rPr lang="en-US" sz="2400">
                <a:latin typeface="Source Sans Pro"/>
                <a:ea typeface="Source Sans Pro"/>
              </a:rPr>
              <a:t> </a:t>
            </a:r>
            <a:r>
              <a:rPr lang="en-US" sz="2400" err="1">
                <a:latin typeface="Source Sans Pro"/>
                <a:ea typeface="Source Sans Pro"/>
              </a:rPr>
              <a:t>antenne</a:t>
            </a:r>
            <a:r>
              <a:rPr lang="en-US" sz="2400">
                <a:latin typeface="Source Sans Pro"/>
                <a:ea typeface="Source Sans Pro"/>
              </a:rPr>
              <a:t> du </a:t>
            </a:r>
            <a:r>
              <a:rPr lang="en-US" sz="2400" err="1">
                <a:latin typeface="Source Sans Pro"/>
                <a:ea typeface="Source Sans Pro"/>
              </a:rPr>
              <a:t>réseau</a:t>
            </a:r>
            <a:r>
              <a:rPr lang="en-US" sz="2400">
                <a:latin typeface="Source Sans Pro"/>
                <a:ea typeface="Source Sans Pro"/>
              </a:rPr>
              <a:t> de </a:t>
            </a:r>
            <a:r>
              <a:rPr lang="en-US" sz="2400" err="1">
                <a:latin typeface="Source Sans Pro"/>
                <a:ea typeface="Source Sans Pro"/>
              </a:rPr>
              <a:t>chaleur</a:t>
            </a:r>
            <a:r>
              <a:rPr lang="en-US" sz="2400">
                <a:latin typeface="Source Sans Pro"/>
                <a:ea typeface="Source Sans Pro"/>
              </a:rPr>
              <a:t> pour alimenter la grange de château pour un </a:t>
            </a:r>
            <a:r>
              <a:rPr lang="en-US" sz="2400" err="1">
                <a:latin typeface="Source Sans Pro"/>
                <a:ea typeface="Source Sans Pro"/>
              </a:rPr>
              <a:t>montant</a:t>
            </a:r>
            <a:r>
              <a:rPr lang="en-US" sz="2400">
                <a:latin typeface="Source Sans Pro"/>
                <a:ea typeface="Source Sans Pro"/>
              </a:rPr>
              <a:t> </a:t>
            </a:r>
            <a:r>
              <a:rPr lang="en-US" sz="2400" err="1">
                <a:latin typeface="Source Sans Pro"/>
                <a:ea typeface="Source Sans Pro"/>
              </a:rPr>
              <a:t>en</a:t>
            </a:r>
            <a:r>
              <a:rPr lang="en-US" sz="2400">
                <a:latin typeface="Source Sans Pro"/>
                <a:ea typeface="Source Sans Pro"/>
              </a:rPr>
              <a:t> plus-value de 20 460, 38 euros hors taxes .</a:t>
            </a:r>
            <a:br>
              <a:rPr lang="en-US" sz="2400">
                <a:latin typeface="Source Sans Pro"/>
              </a:rPr>
            </a:br>
            <a:r>
              <a:rPr lang="en-US" sz="2400">
                <a:latin typeface="Source Sans Pro"/>
                <a:ea typeface="Source Sans Pro"/>
              </a:rPr>
              <a:t>     - Installation du </a:t>
            </a:r>
            <a:r>
              <a:rPr lang="en-US" sz="2400" err="1">
                <a:latin typeface="Source Sans Pro"/>
                <a:ea typeface="Source Sans Pro"/>
              </a:rPr>
              <a:t>visiophone</a:t>
            </a:r>
            <a:r>
              <a:rPr lang="en-US" sz="2400">
                <a:latin typeface="Source Sans Pro"/>
                <a:ea typeface="Source Sans Pro"/>
              </a:rPr>
              <a:t> au </a:t>
            </a:r>
            <a:r>
              <a:rPr lang="en-US" sz="2400" err="1">
                <a:latin typeface="Source Sans Pro"/>
                <a:ea typeface="Source Sans Pro"/>
              </a:rPr>
              <a:t>niveau</a:t>
            </a:r>
            <a:r>
              <a:rPr lang="en-US" sz="2400">
                <a:latin typeface="Source Sans Pro"/>
                <a:ea typeface="Source Sans Pro"/>
              </a:rPr>
              <a:t> du </a:t>
            </a:r>
            <a:r>
              <a:rPr lang="en-US" sz="2400" err="1">
                <a:latin typeface="Source Sans Pro"/>
                <a:ea typeface="Source Sans Pro"/>
              </a:rPr>
              <a:t>portail</a:t>
            </a:r>
            <a:r>
              <a:rPr lang="en-US" sz="2400">
                <a:latin typeface="Source Sans Pro"/>
                <a:ea typeface="Source Sans Pro"/>
              </a:rPr>
              <a:t> </a:t>
            </a:r>
            <a:r>
              <a:rPr lang="en-US" sz="2400" err="1">
                <a:latin typeface="Source Sans Pro"/>
                <a:ea typeface="Source Sans Pro"/>
              </a:rPr>
              <a:t>d’entrée</a:t>
            </a:r>
            <a:r>
              <a:rPr lang="en-US" sz="2400">
                <a:latin typeface="Source Sans Pro"/>
                <a:ea typeface="Source Sans Pro"/>
              </a:rPr>
              <a:t> de </a:t>
            </a:r>
            <a:r>
              <a:rPr lang="en-US" sz="2400" err="1">
                <a:latin typeface="Source Sans Pro"/>
                <a:ea typeface="Source Sans Pro"/>
              </a:rPr>
              <a:t>l'école</a:t>
            </a:r>
            <a:r>
              <a:rPr lang="en-US" sz="2400">
                <a:latin typeface="Source Sans Pro"/>
                <a:ea typeface="Source Sans Pro"/>
              </a:rPr>
              <a:t> </a:t>
            </a:r>
            <a:r>
              <a:rPr lang="en-US" sz="2400" err="1">
                <a:latin typeface="Source Sans Pro"/>
                <a:ea typeface="Source Sans Pro"/>
              </a:rPr>
              <a:t>élèmentaire</a:t>
            </a:r>
            <a:r>
              <a:rPr lang="en-US" sz="2400">
                <a:latin typeface="Source Sans Pro"/>
                <a:ea typeface="Source Sans Pro"/>
              </a:rPr>
              <a:t>  avec des </a:t>
            </a:r>
            <a:r>
              <a:rPr lang="en-US" sz="2400" err="1">
                <a:latin typeface="Source Sans Pro"/>
                <a:ea typeface="Source Sans Pro"/>
              </a:rPr>
              <a:t>récepteurs</a:t>
            </a:r>
            <a:r>
              <a:rPr lang="en-US" sz="2400">
                <a:latin typeface="Source Sans Pro"/>
                <a:ea typeface="Source Sans Pro"/>
              </a:rPr>
              <a:t> dans les  classes pour un </a:t>
            </a:r>
            <a:r>
              <a:rPr lang="en-US" sz="2400" err="1">
                <a:latin typeface="Source Sans Pro"/>
                <a:ea typeface="Source Sans Pro"/>
              </a:rPr>
              <a:t>montant</a:t>
            </a:r>
            <a:r>
              <a:rPr lang="en-US" sz="2400">
                <a:latin typeface="Source Sans Pro"/>
                <a:ea typeface="Source Sans Pro"/>
              </a:rPr>
              <a:t> </a:t>
            </a:r>
            <a:r>
              <a:rPr lang="en-US" sz="2400" err="1">
                <a:latin typeface="Source Sans Pro"/>
                <a:ea typeface="Source Sans Pro"/>
              </a:rPr>
              <a:t>en</a:t>
            </a:r>
            <a:r>
              <a:rPr lang="en-US" sz="2400">
                <a:latin typeface="Source Sans Pro"/>
                <a:ea typeface="Source Sans Pro"/>
              </a:rPr>
              <a:t> plus-value de 15 882, 81 euros hors taxes </a:t>
            </a:r>
            <a:br>
              <a:rPr lang="en-US" sz="2400"/>
            </a:br>
            <a:br>
              <a:rPr lang="en-US"/>
            </a:br>
            <a:endParaRPr lang="en-US">
              <a:cs typeface="Calibri"/>
            </a:endParaRPr>
          </a:p>
        </p:txBody>
      </p:sp>
    </p:spTree>
    <p:extLst>
      <p:ext uri="{BB962C8B-B14F-4D97-AF65-F5344CB8AC3E}">
        <p14:creationId xmlns:p14="http://schemas.microsoft.com/office/powerpoint/2010/main" val="382906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2709AE-EB52-948A-E9E5-56CBB1C4A61A}"/>
              </a:ext>
            </a:extLst>
          </p:cNvPr>
          <p:cNvSpPr>
            <a:spLocks noGrp="1"/>
          </p:cNvSpPr>
          <p:nvPr>
            <p:ph idx="1"/>
          </p:nvPr>
        </p:nvSpPr>
        <p:spPr>
          <a:xfrm>
            <a:off x="3638682" y="232463"/>
            <a:ext cx="8026013" cy="5961073"/>
          </a:xfrm>
        </p:spPr>
        <p:txBody>
          <a:bodyPr vert="horz" lIns="91440" tIns="45720" rIns="91440" bIns="45720" rtlCol="0" anchor="t">
            <a:normAutofit fontScale="92500" lnSpcReduction="10000"/>
          </a:bodyPr>
          <a:lstStyle/>
          <a:p>
            <a:endParaRPr lang="fr-FR">
              <a:latin typeface="Source Sans Pro"/>
              <a:ea typeface="Source Sans Pro"/>
            </a:endParaRPr>
          </a:p>
          <a:p>
            <a:endParaRPr lang="fr-FR"/>
          </a:p>
          <a:p>
            <a:pPr marL="0" indent="0">
              <a:buNone/>
            </a:pPr>
            <a:endParaRPr lang="fr-FR">
              <a:latin typeface="Source Sans Pro"/>
              <a:ea typeface="Source Sans Pro"/>
            </a:endParaRPr>
          </a:p>
          <a:p>
            <a:endParaRPr lang="fr-FR"/>
          </a:p>
          <a:p>
            <a:r>
              <a:rPr lang="fr-FR">
                <a:latin typeface="Source Sans Pro"/>
                <a:ea typeface="Source Sans Pro"/>
              </a:rPr>
              <a:t>Le montant des travaux objet du présent avenant est de 80 285,68 euros hors taxes et représente une augmentation du montant initial du marché de 1,40 %. Cet avenant portera le montant total du marché à</a:t>
            </a:r>
          </a:p>
          <a:p>
            <a:pPr marL="0" indent="0">
              <a:buNone/>
            </a:pPr>
            <a:r>
              <a:rPr lang="fr-FR">
                <a:latin typeface="Source Sans Pro"/>
                <a:ea typeface="Source Sans Pro"/>
              </a:rPr>
              <a:t>    5 820 136,01 euros hors taxes.</a:t>
            </a:r>
            <a:endParaRPr lang="fr-FR"/>
          </a:p>
          <a:p>
            <a:endParaRPr lang="fr-FR"/>
          </a:p>
          <a:p>
            <a:r>
              <a:rPr lang="fr-FR">
                <a:latin typeface="Source Sans Pro"/>
                <a:ea typeface="Source Sans Pro"/>
              </a:rPr>
              <a:t>Il est proposé au Conseil municipal d’approuver les modifications du marché et d’autoriser les représentants de la SPL OSER, titulaire du mandat de maîtrise d'ouvrage de la commune, à signer cet avenant n° 1.</a:t>
            </a:r>
          </a:p>
          <a:p>
            <a:endParaRPr lang="fr-FR"/>
          </a:p>
        </p:txBody>
      </p:sp>
      <p:sp>
        <p:nvSpPr>
          <p:cNvPr id="4" name="Espace réservé du contenu 3">
            <a:extLst>
              <a:ext uri="{FF2B5EF4-FFF2-40B4-BE49-F238E27FC236}">
                <a16:creationId xmlns:a16="http://schemas.microsoft.com/office/drawing/2014/main" id="{4F160FB7-4C09-CA5F-8C0A-A95FB4310B1B}"/>
              </a:ext>
            </a:extLst>
          </p:cNvPr>
          <p:cNvSpPr>
            <a:spLocks noGrp="1"/>
          </p:cNvSpPr>
          <p:nvPr>
            <p:ph idx="13"/>
          </p:nvPr>
        </p:nvSpPr>
        <p:spPr/>
        <p:txBody>
          <a:bodyPr vert="horz" lIns="91440" tIns="45720" rIns="91440" bIns="45720" rtlCol="0" anchor="t">
            <a:normAutofit/>
          </a:bodyPr>
          <a:lstStyle/>
          <a:p>
            <a:r>
              <a:rPr lang="fr-FR">
                <a:solidFill>
                  <a:schemeClr val="bg1"/>
                </a:solidFill>
                <a:latin typeface="Source Sans Pro"/>
                <a:ea typeface="Source Sans Pro"/>
              </a:rPr>
              <a:t>DEL20240926_4 FINANCES – RESSOURCES –</a:t>
            </a:r>
            <a:endParaRPr lang="en-US" b="0">
              <a:solidFill>
                <a:schemeClr val="bg1"/>
              </a:solidFill>
              <a:latin typeface="Source Sans Pro"/>
              <a:ea typeface="Source Sans Pro"/>
            </a:endParaRPr>
          </a:p>
          <a:p>
            <a:r>
              <a:rPr lang="fr-FR">
                <a:solidFill>
                  <a:schemeClr val="bg1"/>
                </a:solidFill>
                <a:latin typeface="Source Sans Pro"/>
                <a:ea typeface="Source Sans Pro"/>
              </a:rPr>
              <a:t>Avenant n°1 au marché public global de performance pour la rénovation énergétique du complexe le Bourg à Eybens </a:t>
            </a:r>
            <a:endParaRPr lang="en-US" b="0">
              <a:solidFill>
                <a:schemeClr val="bg1"/>
              </a:solidFill>
              <a:latin typeface="Source Sans Pro"/>
              <a:ea typeface="Source Sans Pro"/>
            </a:endParaRPr>
          </a:p>
          <a:p>
            <a:endParaRPr lang="fr-FR"/>
          </a:p>
        </p:txBody>
      </p:sp>
    </p:spTree>
    <p:extLst>
      <p:ext uri="{BB962C8B-B14F-4D97-AF65-F5344CB8AC3E}">
        <p14:creationId xmlns:p14="http://schemas.microsoft.com/office/powerpoint/2010/main" val="337492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a:solidFill>
                  <a:schemeClr val="bg1"/>
                </a:solidFill>
              </a:rPr>
              <a:t>DEL20240926_5 EDUCATION, SPORT ET CULTURE –</a:t>
            </a:r>
          </a:p>
          <a:p>
            <a:pPr marL="0" indent="0">
              <a:buNone/>
            </a:pPr>
            <a:r>
              <a:rPr lang="fr-FR" sz="2000" b="1">
                <a:solidFill>
                  <a:schemeClr val="bg1"/>
                </a:solidFill>
              </a:rPr>
              <a:t> Convention annuelle d’accueil d’une classe externalisée de l’Institut d’Éducation Motrice (AFP France Handicap) dans les locaux de l’école des Ruires à Eybens </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08215" y="355078"/>
            <a:ext cx="8669861" cy="5486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Convention annuelle signée entre l'Education Nationale, APF France Handicap et la Ville d'Eybens</a:t>
            </a:r>
          </a:p>
          <a:p>
            <a:endParaRPr lang="fr-FR" sz="3000" b="0">
              <a:solidFill>
                <a:schemeClr val="tx1"/>
              </a:solidFill>
            </a:endParaRPr>
          </a:p>
          <a:p>
            <a:r>
              <a:rPr lang="fr-FR" sz="3000" b="0">
                <a:solidFill>
                  <a:schemeClr val="tx1"/>
                </a:solidFill>
                <a:latin typeface="Source Sans Pro"/>
                <a:ea typeface="Source Sans Pro"/>
              </a:rPr>
              <a:t>Elle définit les modalités d'accueil des 13 enfants de l'IEM scolarisés au sein de l'école élémentaire des </a:t>
            </a:r>
            <a:r>
              <a:rPr lang="fr-FR" sz="3000" b="0" err="1">
                <a:solidFill>
                  <a:schemeClr val="tx1"/>
                </a:solidFill>
                <a:latin typeface="Source Sans Pro"/>
                <a:ea typeface="Source Sans Pro"/>
              </a:rPr>
              <a:t>Ruires</a:t>
            </a:r>
            <a:r>
              <a:rPr lang="fr-FR" sz="3000" b="0">
                <a:solidFill>
                  <a:schemeClr val="tx1"/>
                </a:solidFill>
                <a:latin typeface="Source Sans Pro"/>
                <a:ea typeface="Source Sans Pro"/>
              </a:rPr>
              <a:t> pour l'année 2024-2025.</a:t>
            </a:r>
            <a:endParaRPr lang="fr-FR" sz="3000" b="0">
              <a:solidFill>
                <a:schemeClr val="tx1"/>
              </a:solidFill>
            </a:endParaRPr>
          </a:p>
          <a:p>
            <a:endParaRPr lang="fr-FR" sz="3000" b="0">
              <a:solidFill>
                <a:schemeClr val="tx1"/>
              </a:solidFill>
            </a:endParaRPr>
          </a:p>
          <a:p>
            <a:r>
              <a:rPr lang="fr-FR" sz="3000" b="0">
                <a:solidFill>
                  <a:schemeClr val="tx1"/>
                </a:solidFill>
                <a:latin typeface="Source Sans Pro"/>
                <a:ea typeface="Source Sans Pro"/>
              </a:rPr>
              <a:t>Horaires et dates d'accueil, modalités d'entretien, de restauration, d'évacuation et liste des personnels encadrants. </a:t>
            </a:r>
            <a:endParaRPr lang="fr-FR" sz="3000" b="0">
              <a:solidFill>
                <a:schemeClr val="tx1"/>
              </a:solidFill>
            </a:endParaRPr>
          </a:p>
          <a:p>
            <a:endParaRPr lang="fr-FR" sz="3000" b="0">
              <a:solidFill>
                <a:schemeClr val="tx1"/>
              </a:solidFill>
            </a:endParaRPr>
          </a:p>
          <a:p>
            <a:r>
              <a:rPr lang="fr-FR" sz="3000" b="0">
                <a:solidFill>
                  <a:schemeClr val="tx1"/>
                </a:solidFill>
                <a:latin typeface="Source Sans Pro"/>
                <a:ea typeface="Source Sans Pro"/>
              </a:rPr>
              <a:t>La délibération autorise le maire à signer la convention et les documents s'y afférant.</a:t>
            </a:r>
            <a:endParaRPr lang="fr-FR" sz="3000" b="0">
              <a:solidFill>
                <a:schemeClr val="tx1"/>
              </a:solidFill>
            </a:endParaRPr>
          </a:p>
        </p:txBody>
      </p:sp>
    </p:spTree>
    <p:extLst>
      <p:ext uri="{BB962C8B-B14F-4D97-AF65-F5344CB8AC3E}">
        <p14:creationId xmlns:p14="http://schemas.microsoft.com/office/powerpoint/2010/main" val="3486326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Ville Eybens_ Modèle 2023" id="{8D0D9503-D329-4481-B454-F75CA09A1D5B}" vid="{5DE04959-E257-4E36-9F55-22EAFD7FC8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0a27144-3685-46d7-996c-c3b7c7dd9c9b">
      <UserInfo>
        <DisplayName>Ludovic CHABERT</DisplayName>
        <AccountId>14</AccountId>
        <AccountType/>
      </UserInfo>
      <UserInfo>
        <DisplayName>Deborah BOYAVAL</DisplayName>
        <AccountId>370</AccountId>
        <AccountType/>
      </UserInfo>
      <UserInfo>
        <DisplayName>Theophile BARREYRE</DisplayName>
        <AccountId>204</AccountId>
        <AccountType/>
      </UserInfo>
    </SharedWithUsers>
    <TaxCatchAll xmlns="10a27144-3685-46d7-996c-c3b7c7dd9c9b" xsi:nil="true"/>
    <lcf76f155ced4ddcb4097134ff3c332f xmlns="2f3a59aa-24f7-4a52-8f41-a31b8951eb4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125EAC32D4A14FA69225C85BD75C07" ma:contentTypeVersion="16" ma:contentTypeDescription="Crée un document." ma:contentTypeScope="" ma:versionID="cf7632d445c8030646bb15eee743d202">
  <xsd:schema xmlns:xsd="http://www.w3.org/2001/XMLSchema" xmlns:xs="http://www.w3.org/2001/XMLSchema" xmlns:p="http://schemas.microsoft.com/office/2006/metadata/properties" xmlns:ns2="2f3a59aa-24f7-4a52-8f41-a31b8951eb40" xmlns:ns3="10a27144-3685-46d7-996c-c3b7c7dd9c9b" targetNamespace="http://schemas.microsoft.com/office/2006/metadata/properties" ma:root="true" ma:fieldsID="9aa05cd3ec889c2a9849e52b8e9d5bdb" ns2:_="" ns3:_="">
    <xsd:import namespace="2f3a59aa-24f7-4a52-8f41-a31b8951eb40"/>
    <xsd:import namespace="10a27144-3685-46d7-996c-c3b7c7dd9c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a59aa-24f7-4a52-8f41-a31b8951e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2cad0150-7518-47a0-9365-f8a631239d2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a27144-3685-46d7-996c-c3b7c7dd9c9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56c32e90-436b-4fcc-8acc-81d5ec7728b7}" ma:internalName="TaxCatchAll" ma:showField="CatchAllData" ma:web="10a27144-3685-46d7-996c-c3b7c7dd9c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46CE02-DF70-41E4-9B87-6265EFBBDE82}">
  <ds:schemaRefs>
    <ds:schemaRef ds:uri="http://schemas.microsoft.com/sharepoint/v3/contenttype/forms"/>
  </ds:schemaRefs>
</ds:datastoreItem>
</file>

<file path=customXml/itemProps2.xml><?xml version="1.0" encoding="utf-8"?>
<ds:datastoreItem xmlns:ds="http://schemas.openxmlformats.org/officeDocument/2006/customXml" ds:itemID="{D654DAC9-02E0-4969-8F7C-891978130BB9}">
  <ds:schemaRefs>
    <ds:schemaRef ds:uri="10a27144-3685-46d7-996c-c3b7c7dd9c9b"/>
    <ds:schemaRef ds:uri="2f3a59aa-24f7-4a52-8f41-a31b8951eb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AA9DA7-8442-4BC9-A119-DE4A5609DA9E}">
  <ds:schemaRefs>
    <ds:schemaRef ds:uri="10a27144-3685-46d7-996c-c3b7c7dd9c9b"/>
    <ds:schemaRef ds:uri="2f3a59aa-24f7-4a52-8f41-a31b8951eb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Powerpoint_Ville Eybens_ Modèle 2023 version finale</Template>
  <TotalTime>0</TotalTime>
  <Words>4152</Words>
  <Application>Microsoft Office PowerPoint</Application>
  <PresentationFormat>Grand écran</PresentationFormat>
  <Paragraphs>324</Paragraphs>
  <Slides>31</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vt:lpstr>
      <vt:lpstr>Calibri</vt:lpstr>
      <vt:lpstr>Source Sans Pro</vt:lpstr>
      <vt:lpstr>Source Sans Pro Black</vt:lpstr>
      <vt:lpstr>UICTFontTextStyleBody</vt:lpstr>
      <vt:lpstr>Wingdings</vt:lpstr>
      <vt:lpstr>Wingdings 2</vt:lpstr>
      <vt:lpstr>Thème Office</vt:lpstr>
      <vt:lpstr>Conseil municipal d’Eybens 26/09/2024</vt:lpstr>
      <vt:lpstr>Décisions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 ou interpellation</vt:lpstr>
      <vt:lpstr>Rappel : Conseil municipal exceptionnel le 21 octobre à 19h</vt:lpstr>
      <vt:lpstr>Merci de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municipal d’Eybens 02/02/2023</dc:title>
  <dc:creator>Theophile BARREYRE</dc:creator>
  <cp:lastModifiedBy>Valérie PONCET</cp:lastModifiedBy>
  <cp:revision>3</cp:revision>
  <dcterms:created xsi:type="dcterms:W3CDTF">2023-01-30T09:21:33Z</dcterms:created>
  <dcterms:modified xsi:type="dcterms:W3CDTF">2024-10-04T06:24:38Z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0x01010037125EAC32D4A14FA69225C85BD75C07</vt:lpwstr>
  </property>
  <property fmtid="{D5CDD505-2E9C-101B-9397-08002B2CF9AE}" pid="3" name="MediaServiceImageTags">
    <vt:lpwstr/>
  </property>
</Properties>
</file>