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2"/>
  </p:notesMasterIdLst>
  <p:handoutMasterIdLst>
    <p:handoutMasterId r:id="rId53"/>
  </p:handoutMasterIdLst>
  <p:sldIdLst>
    <p:sldId id="264" r:id="rId5"/>
    <p:sldId id="326" r:id="rId6"/>
    <p:sldId id="327" r:id="rId7"/>
    <p:sldId id="284" r:id="rId8"/>
    <p:sldId id="367" r:id="rId9"/>
    <p:sldId id="329" r:id="rId10"/>
    <p:sldId id="328" r:id="rId11"/>
    <p:sldId id="330" r:id="rId12"/>
    <p:sldId id="331" r:id="rId13"/>
    <p:sldId id="332" r:id="rId14"/>
    <p:sldId id="356" r:id="rId15"/>
    <p:sldId id="358" r:id="rId16"/>
    <p:sldId id="357" r:id="rId17"/>
    <p:sldId id="334" r:id="rId18"/>
    <p:sldId id="359" r:id="rId19"/>
    <p:sldId id="335" r:id="rId20"/>
    <p:sldId id="354" r:id="rId21"/>
    <p:sldId id="360" r:id="rId22"/>
    <p:sldId id="361" r:id="rId23"/>
    <p:sldId id="355" r:id="rId24"/>
    <p:sldId id="362" r:id="rId25"/>
    <p:sldId id="336" r:id="rId26"/>
    <p:sldId id="337" r:id="rId27"/>
    <p:sldId id="338" r:id="rId28"/>
    <p:sldId id="339" r:id="rId29"/>
    <p:sldId id="340" r:id="rId30"/>
    <p:sldId id="341" r:id="rId31"/>
    <p:sldId id="342" r:id="rId32"/>
    <p:sldId id="343" r:id="rId33"/>
    <p:sldId id="344" r:id="rId34"/>
    <p:sldId id="365" r:id="rId35"/>
    <p:sldId id="345" r:id="rId36"/>
    <p:sldId id="346" r:id="rId37"/>
    <p:sldId id="347" r:id="rId38"/>
    <p:sldId id="366" r:id="rId39"/>
    <p:sldId id="348" r:id="rId40"/>
    <p:sldId id="369" r:id="rId41"/>
    <p:sldId id="370" r:id="rId42"/>
    <p:sldId id="349" r:id="rId43"/>
    <p:sldId id="350" r:id="rId44"/>
    <p:sldId id="351" r:id="rId45"/>
    <p:sldId id="352" r:id="rId46"/>
    <p:sldId id="353" r:id="rId47"/>
    <p:sldId id="363" r:id="rId48"/>
    <p:sldId id="265" r:id="rId49"/>
    <p:sldId id="266" r:id="rId50"/>
    <p:sldId id="267" r:id="rId5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AA"/>
    <a:srgbClr val="FFFFFF"/>
    <a:srgbClr val="C3D6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5E2B5E-722D-EE17-1C59-D10D01EA80D4}" v="18" dt="2024-05-29T19:58:54.373"/>
    <p1510:client id="{11080BC4-408F-BD4F-ABA9-541FDBEBF3D4}" v="276" dt="2024-05-29T19:56:27.963"/>
    <p1510:client id="{1A4322E7-A3F9-BFC9-6BD0-4792C6022684}" v="781" dt="2024-05-28T19:01:05.782"/>
    <p1510:client id="{2AD80AAB-B819-154B-2C7A-930DE899E1D3}" v="14" dt="2024-05-30T12:48:42.328"/>
    <p1510:client id="{303CE5E7-672A-4788-C556-510305EF1C08}" v="73" dt="2024-05-28T19:29:10.522"/>
    <p1510:client id="{569387C6-9245-BAAA-E001-18751883F294}" v="65" dt="2024-05-30T06:38:51.136"/>
    <p1510:client id="{7D39B7CD-23F3-38A6-5ACA-89367C483CAA}" v="2" dt="2024-05-30T12:45:34.302"/>
    <p1510:client id="{99A719DB-8DA2-795F-0477-4D634B207CCE}" v="13" dt="2024-05-29T20:03:50.629"/>
    <p1510:client id="{A45D8F77-F7B9-71C4-C4EC-526C2B80862F}" v="99" dt="2024-05-28T14:39:17.811"/>
    <p1510:client id="{BB5D7686-A3AC-79DE-5AFA-200E7E99F4B5}" v="59" dt="2024-05-29T17:30:26.580"/>
    <p1510:client id="{C7B98BE0-E850-286F-25F7-1E486E4B165D}" v="64" dt="2024-05-30T07:28:25.362"/>
    <p1510:client id="{D5EB2400-269A-364D-75E4-0C924A307942}" v="2178" dt="2024-05-28T21:54:09.123"/>
    <p1510:client id="{E9273B26-0EEE-87D0-CB57-DD5E05615E26}" v="8" dt="2024-05-30T12:31:35.998"/>
    <p1510:client id="{ED31B0DA-05DB-193F-9DAC-FD812DD96ADD}" v="851" dt="2024-05-30T12:26:13.5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B6590BA-B9E1-0885-3CA9-C8794609F8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7ADB564D-43DD-DADC-7D92-93DCC6297F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B3B178-367E-43B0-8302-70C76DF072BD}" type="datetimeFigureOut">
              <a:rPr lang="fr-FR" smtClean="0"/>
              <a:t>06/06/2024</a:t>
            </a:fld>
            <a:endParaRPr lang="fr-FR"/>
          </a:p>
        </p:txBody>
      </p:sp>
      <p:sp>
        <p:nvSpPr>
          <p:cNvPr id="4" name="Espace réservé du pied de page 3">
            <a:extLst>
              <a:ext uri="{FF2B5EF4-FFF2-40B4-BE49-F238E27FC236}">
                <a16:creationId xmlns:a16="http://schemas.microsoft.com/office/drawing/2014/main" id="{C6046A23-CA74-8184-9521-D69146FFB01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DEA25604-4552-2BBC-4004-078DFFEFD2A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26DC7B-F637-453F-B4ED-7EB077F1D80B}" type="slidenum">
              <a:rPr lang="fr-FR" smtClean="0"/>
              <a:t>‹N°›</a:t>
            </a:fld>
            <a:endParaRPr lang="fr-FR"/>
          </a:p>
        </p:txBody>
      </p:sp>
    </p:spTree>
    <p:extLst>
      <p:ext uri="{BB962C8B-B14F-4D97-AF65-F5344CB8AC3E}">
        <p14:creationId xmlns:p14="http://schemas.microsoft.com/office/powerpoint/2010/main" val="2862246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4D3222-1A87-43DB-B1D2-5CF5210E866D}" type="datetimeFigureOut">
              <a:t>06/06/2024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BE2CC3-1329-4E35-90FE-C3401F0A7363}" type="slidenum">
              <a:t>‹N°›</a:t>
            </a:fld>
            <a:endParaRPr lang="en-US"/>
          </a:p>
        </p:txBody>
      </p:sp>
    </p:spTree>
    <p:extLst>
      <p:ext uri="{BB962C8B-B14F-4D97-AF65-F5344CB8AC3E}">
        <p14:creationId xmlns:p14="http://schemas.microsoft.com/office/powerpoint/2010/main" val="1325204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431602" y="781639"/>
            <a:ext cx="6425184" cy="1671889"/>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5492496" y="3970076"/>
            <a:ext cx="6364290" cy="14881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pic>
        <p:nvPicPr>
          <p:cNvPr id="8" name="Image 7">
            <a:extLst>
              <a:ext uri="{FF2B5EF4-FFF2-40B4-BE49-F238E27FC236}">
                <a16:creationId xmlns:a16="http://schemas.microsoft.com/office/drawing/2014/main" id="{AB4DBA67-677E-57DE-49B1-9404C1400454}"/>
              </a:ext>
            </a:extLst>
          </p:cNvPr>
          <p:cNvPicPr>
            <a:picLocks noChangeAspect="1"/>
          </p:cNvPicPr>
          <p:nvPr userDrawn="1"/>
        </p:nvPicPr>
        <p:blipFill>
          <a:blip r:embed="rId2"/>
          <a:stretch>
            <a:fillRect/>
          </a:stretch>
        </p:blipFill>
        <p:spPr>
          <a:xfrm>
            <a:off x="10917430" y="6484487"/>
            <a:ext cx="531881" cy="171942"/>
          </a:xfrm>
          <a:prstGeom prst="rect">
            <a:avLst/>
          </a:prstGeom>
        </p:spPr>
      </p:pic>
      <p:sp>
        <p:nvSpPr>
          <p:cNvPr id="10" name="Espace réservé du numéro de diapositive 7">
            <a:extLst>
              <a:ext uri="{FF2B5EF4-FFF2-40B4-BE49-F238E27FC236}">
                <a16:creationId xmlns:a16="http://schemas.microsoft.com/office/drawing/2014/main" id="{6EE89AD8-82C9-6527-AEA4-FC4079778D28}"/>
              </a:ext>
            </a:extLst>
          </p:cNvPr>
          <p:cNvSpPr txBox="1">
            <a:spLocks/>
          </p:cNvSpPr>
          <p:nvPr userDrawn="1"/>
        </p:nvSpPr>
        <p:spPr>
          <a:xfrm>
            <a:off x="8701462" y="6383073"/>
            <a:ext cx="3399098" cy="374770"/>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C6CCC6-2BE5-4E42-96A4-D1E8E81A3D8E}" type="slidenum">
              <a:rPr lang="fr-FR" sz="1800" b="1" smtClean="0">
                <a:solidFill>
                  <a:srgbClr val="0080AA"/>
                </a:solidFill>
                <a:latin typeface="Source Sans Pro Black"/>
                <a:ea typeface="Source Sans Pro Black"/>
              </a:rPr>
              <a:pPr/>
              <a:t>‹N°›</a:t>
            </a:fld>
            <a:endParaRPr lang="fr-FR" sz="1800" b="1">
              <a:solidFill>
                <a:srgbClr val="0080AA"/>
              </a:solidFill>
              <a:latin typeface="Source Sans Pro Black"/>
              <a:ea typeface="Source Sans Pro Black"/>
            </a:endParaRPr>
          </a:p>
        </p:txBody>
      </p:sp>
      <p:sp>
        <p:nvSpPr>
          <p:cNvPr id="11" name="Rectangle 10">
            <a:extLst>
              <a:ext uri="{FF2B5EF4-FFF2-40B4-BE49-F238E27FC236}">
                <a16:creationId xmlns:a16="http://schemas.microsoft.com/office/drawing/2014/main" id="{6F66B71D-E49D-9753-4F94-5400F78FEA7B}"/>
              </a:ext>
            </a:extLst>
          </p:cNvPr>
          <p:cNvSpPr/>
          <p:nvPr userDrawn="1"/>
        </p:nvSpPr>
        <p:spPr>
          <a:xfrm>
            <a:off x="0" y="0"/>
            <a:ext cx="3048000" cy="6858000"/>
          </a:xfrm>
          <a:prstGeom prst="rect">
            <a:avLst/>
          </a:prstGeom>
          <a:gradFill flip="none" rotWithShape="1">
            <a:gsLst>
              <a:gs pos="0">
                <a:srgbClr val="0080AA"/>
              </a:gs>
              <a:gs pos="100000">
                <a:srgbClr val="C3D65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5">
            <a:extLst>
              <a:ext uri="{FF2B5EF4-FFF2-40B4-BE49-F238E27FC236}">
                <a16:creationId xmlns:a16="http://schemas.microsoft.com/office/drawing/2014/main" id="{D799B758-C048-C34F-5832-79663DAE40D6}"/>
              </a:ext>
            </a:extLst>
          </p:cNvPr>
          <p:cNvPicPr/>
          <p:nvPr userDrawn="1"/>
        </p:nvPicPr>
        <p:blipFill>
          <a:blip r:embed="rId3" cstate="print">
            <a:extLst>
              <a:ext uri="{28A0092B-C50C-407E-A947-70E740481C1C}">
                <a14:useLocalDpi xmlns:a14="http://schemas.microsoft.com/office/drawing/2010/main" val="0"/>
              </a:ext>
            </a:extLst>
          </a:blip>
          <a:srcRect/>
          <a:stretch/>
        </p:blipFill>
        <p:spPr>
          <a:xfrm>
            <a:off x="627918" y="1026648"/>
            <a:ext cx="4797636" cy="4797636"/>
          </a:xfrm>
          <a:prstGeom prst="rect">
            <a:avLst/>
          </a:prstGeom>
        </p:spPr>
      </p:pic>
      <p:pic>
        <p:nvPicPr>
          <p:cNvPr id="13" name="Image 7">
            <a:extLst>
              <a:ext uri="{FF2B5EF4-FFF2-40B4-BE49-F238E27FC236}">
                <a16:creationId xmlns:a16="http://schemas.microsoft.com/office/drawing/2014/main" id="{95BBE53E-1AC7-C717-F1C1-6D5542A8E6FB}"/>
              </a:ext>
            </a:extLst>
          </p:cNvPr>
          <p:cNvPicPr>
            <a:picLocks noChangeAspect="1"/>
          </p:cNvPicPr>
          <p:nvPr userDrawn="1"/>
        </p:nvPicPr>
        <p:blipFill>
          <a:blip r:embed="rId2"/>
          <a:stretch>
            <a:fillRect/>
          </a:stretch>
        </p:blipFill>
        <p:spPr>
          <a:xfrm>
            <a:off x="8094357" y="3593210"/>
            <a:ext cx="864653" cy="277750"/>
          </a:xfrm>
          <a:prstGeom prst="rect">
            <a:avLst/>
          </a:prstGeom>
        </p:spPr>
      </p:pic>
      <p:pic>
        <p:nvPicPr>
          <p:cNvPr id="14" name="Image 8">
            <a:extLst>
              <a:ext uri="{FF2B5EF4-FFF2-40B4-BE49-F238E27FC236}">
                <a16:creationId xmlns:a16="http://schemas.microsoft.com/office/drawing/2014/main" id="{FCB2E844-DFED-D5F6-445F-9D7A7D074858}"/>
              </a:ext>
            </a:extLst>
          </p:cNvPr>
          <p:cNvPicPr/>
          <p:nvPr userDrawn="1"/>
        </p:nvPicPr>
        <p:blipFill>
          <a:blip r:embed="rId4"/>
          <a:stretch>
            <a:fillRect/>
          </a:stretch>
        </p:blipFill>
        <p:spPr>
          <a:xfrm>
            <a:off x="7685590" y="6137246"/>
            <a:ext cx="1682188" cy="505887"/>
          </a:xfrm>
          <a:prstGeom prst="rect">
            <a:avLst/>
          </a:prstGeom>
        </p:spPr>
      </p:pic>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06/06/2024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06/06/2024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693110" y="421407"/>
            <a:ext cx="7971585" cy="1325563"/>
          </a:xfrm>
        </p:spPr>
        <p:txBody>
          <a:bodyPr/>
          <a:lstStyle/>
          <a:p>
            <a:r>
              <a:rPr lang="fr-FR"/>
              <a:t>Modifiez le style du titre</a:t>
            </a:r>
          </a:p>
        </p:txBody>
      </p:sp>
      <p:sp>
        <p:nvSpPr>
          <p:cNvPr id="3" name="Espace réservé du contenu 2"/>
          <p:cNvSpPr>
            <a:spLocks noGrp="1"/>
          </p:cNvSpPr>
          <p:nvPr>
            <p:ph idx="1"/>
          </p:nvPr>
        </p:nvSpPr>
        <p:spPr>
          <a:xfrm>
            <a:off x="3693110" y="1861211"/>
            <a:ext cx="7971585" cy="43323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6">
            <a:extLst>
              <a:ext uri="{FF2B5EF4-FFF2-40B4-BE49-F238E27FC236}">
                <a16:creationId xmlns:a16="http://schemas.microsoft.com/office/drawing/2014/main" id="{5F5DB40F-5D8B-45C2-6192-D3329457BFD4}"/>
              </a:ext>
            </a:extLst>
          </p:cNvPr>
          <p:cNvSpPr/>
          <p:nvPr userDrawn="1"/>
        </p:nvSpPr>
        <p:spPr>
          <a:xfrm>
            <a:off x="0" y="0"/>
            <a:ext cx="3048000" cy="6858000"/>
          </a:xfrm>
          <a:prstGeom prst="rect">
            <a:avLst/>
          </a:prstGeom>
          <a:gradFill flip="none" rotWithShape="1">
            <a:gsLst>
              <a:gs pos="0">
                <a:srgbClr val="0080AA"/>
              </a:gs>
              <a:gs pos="100000">
                <a:srgbClr val="C3D65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contenu 2">
            <a:extLst>
              <a:ext uri="{FF2B5EF4-FFF2-40B4-BE49-F238E27FC236}">
                <a16:creationId xmlns:a16="http://schemas.microsoft.com/office/drawing/2014/main" id="{B9AE22DA-8FE4-2668-62FD-7C99F0959ADB}"/>
              </a:ext>
            </a:extLst>
          </p:cNvPr>
          <p:cNvSpPr>
            <a:spLocks noGrp="1"/>
          </p:cNvSpPr>
          <p:nvPr>
            <p:ph idx="13" hasCustomPrompt="1"/>
          </p:nvPr>
        </p:nvSpPr>
        <p:spPr>
          <a:xfrm>
            <a:off x="248575" y="1330030"/>
            <a:ext cx="2373578" cy="4332325"/>
          </a:xfrm>
        </p:spPr>
        <p:txBody>
          <a:bodyPr>
            <a:normAutofit/>
          </a:bodyPr>
          <a:lstStyle>
            <a:lvl1pPr marL="0" indent="0">
              <a:buNone/>
              <a:defRPr sz="2000" b="1" i="0">
                <a:solidFill>
                  <a:srgbClr val="FFFFFF"/>
                </a:solidFill>
                <a:latin typeface="Source Sans Pro" panose="020B0503030403020204" pitchFamily="34" charset="0"/>
                <a:ea typeface="Source Sans Pro" panose="020B0503030403020204" pitchFamily="34" charset="0"/>
              </a:defRPr>
            </a:lvl1pPr>
          </a:lstStyle>
          <a:p>
            <a:pPr lvl="0"/>
            <a:r>
              <a:rPr lang="fr-FR"/>
              <a:t>Modifiez le style du titre</a:t>
            </a:r>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06/06/2024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06/06/2024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06/06/2024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06/06/2024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06/06/2024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06/06/2024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06/06/2024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435014" y="421407"/>
            <a:ext cx="10229682"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1435014" y="1861211"/>
            <a:ext cx="10229681" cy="4332325"/>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7" name="Rectangle 6">
            <a:extLst>
              <a:ext uri="{FF2B5EF4-FFF2-40B4-BE49-F238E27FC236}">
                <a16:creationId xmlns:a16="http://schemas.microsoft.com/office/drawing/2014/main" id="{C983E28B-3DC0-16DA-A5FE-493BA11A9D37}"/>
              </a:ext>
            </a:extLst>
          </p:cNvPr>
          <p:cNvSpPr/>
          <p:nvPr userDrawn="1"/>
        </p:nvSpPr>
        <p:spPr>
          <a:xfrm>
            <a:off x="0" y="0"/>
            <a:ext cx="843516" cy="6858000"/>
          </a:xfrm>
          <a:prstGeom prst="rect">
            <a:avLst/>
          </a:prstGeom>
          <a:gradFill flip="none" rotWithShape="1">
            <a:gsLst>
              <a:gs pos="0">
                <a:srgbClr val="0080AA"/>
              </a:gs>
              <a:gs pos="100000">
                <a:srgbClr val="C3D65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AB96D8A3-DEA5-362F-D8B5-6928D6AEADA9}"/>
              </a:ext>
            </a:extLst>
          </p:cNvPr>
          <p:cNvPicPr>
            <a:picLocks noChangeAspect="1"/>
          </p:cNvPicPr>
          <p:nvPr userDrawn="1"/>
        </p:nvPicPr>
        <p:blipFill>
          <a:blip r:embed="rId13"/>
          <a:stretch>
            <a:fillRect/>
          </a:stretch>
        </p:blipFill>
        <p:spPr>
          <a:xfrm>
            <a:off x="10917430" y="6484487"/>
            <a:ext cx="531881" cy="171942"/>
          </a:xfrm>
          <a:prstGeom prst="rect">
            <a:avLst/>
          </a:prstGeom>
        </p:spPr>
      </p:pic>
      <p:pic>
        <p:nvPicPr>
          <p:cNvPr id="9" name="Image 5">
            <a:extLst>
              <a:ext uri="{FF2B5EF4-FFF2-40B4-BE49-F238E27FC236}">
                <a16:creationId xmlns:a16="http://schemas.microsoft.com/office/drawing/2014/main" id="{60EF1877-A2C8-8628-4EE1-0B987BD283A6}"/>
              </a:ext>
            </a:extLst>
          </p:cNvPr>
          <p:cNvPicPr/>
          <p:nvPr userDrawn="1"/>
        </p:nvPicPr>
        <p:blipFill>
          <a:blip r:embed="rId14" cstate="print">
            <a:extLst>
              <a:ext uri="{28A0092B-C50C-407E-A947-70E740481C1C}">
                <a14:useLocalDpi xmlns:a14="http://schemas.microsoft.com/office/drawing/2010/main" val="0"/>
              </a:ext>
            </a:extLst>
          </a:blip>
          <a:srcRect/>
          <a:stretch/>
        </p:blipFill>
        <p:spPr>
          <a:xfrm>
            <a:off x="253242" y="5601104"/>
            <a:ext cx="1180548" cy="1180548"/>
          </a:xfrm>
          <a:prstGeom prst="rect">
            <a:avLst/>
          </a:prstGeom>
        </p:spPr>
      </p:pic>
      <p:sp>
        <p:nvSpPr>
          <p:cNvPr id="10" name="Espace réservé du numéro de diapositive 7">
            <a:extLst>
              <a:ext uri="{FF2B5EF4-FFF2-40B4-BE49-F238E27FC236}">
                <a16:creationId xmlns:a16="http://schemas.microsoft.com/office/drawing/2014/main" id="{BCA81FC7-54AB-FE6F-6351-452E9B671E34}"/>
              </a:ext>
            </a:extLst>
          </p:cNvPr>
          <p:cNvSpPr txBox="1">
            <a:spLocks/>
          </p:cNvSpPr>
          <p:nvPr userDrawn="1"/>
        </p:nvSpPr>
        <p:spPr>
          <a:xfrm>
            <a:off x="8701462" y="6383073"/>
            <a:ext cx="3399098" cy="374770"/>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C6CCC6-2BE5-4E42-96A4-D1E8E81A3D8E}" type="slidenum">
              <a:rPr lang="fr-FR" sz="1800" b="1" smtClean="0">
                <a:solidFill>
                  <a:srgbClr val="0080AA"/>
                </a:solidFill>
                <a:latin typeface="Source Sans Pro Black"/>
                <a:ea typeface="Source Sans Pro Black"/>
              </a:rPr>
              <a:pPr/>
              <a:t>‹N°›</a:t>
            </a:fld>
            <a:endParaRPr lang="fr-FR" sz="1800" b="1">
              <a:solidFill>
                <a:srgbClr val="0080AA"/>
              </a:solidFill>
              <a:latin typeface="Source Sans Pro Black"/>
              <a:ea typeface="Source Sans Pro Black"/>
            </a:endParaRP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C3D652"/>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A2F707-E5A4-D12A-CFC2-9E3E51603403}"/>
              </a:ext>
            </a:extLst>
          </p:cNvPr>
          <p:cNvSpPr>
            <a:spLocks noGrp="1"/>
          </p:cNvSpPr>
          <p:nvPr>
            <p:ph type="ctrTitle"/>
          </p:nvPr>
        </p:nvSpPr>
        <p:spPr>
          <a:xfrm>
            <a:off x="5183027" y="1625017"/>
            <a:ext cx="6425184" cy="1671889"/>
          </a:xfrm>
        </p:spPr>
        <p:txBody>
          <a:bodyPr>
            <a:normAutofit fontScale="90000"/>
          </a:bodyPr>
          <a:lstStyle/>
          <a:p>
            <a:r>
              <a:rPr lang="fr-FR">
                <a:latin typeface="Source Sans Pro"/>
                <a:ea typeface="Source Sans Pro"/>
              </a:rPr>
              <a:t>Conseil municipal d’Eybens 30/05/2024</a:t>
            </a:r>
            <a:endParaRPr lang="fr-FR">
              <a:highlight>
                <a:srgbClr val="FFFF00"/>
              </a:highlight>
            </a:endParaRPr>
          </a:p>
        </p:txBody>
      </p:sp>
    </p:spTree>
    <p:extLst>
      <p:ext uri="{BB962C8B-B14F-4D97-AF65-F5344CB8AC3E}">
        <p14:creationId xmlns:p14="http://schemas.microsoft.com/office/powerpoint/2010/main" val="480610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DEL20240530_6 FINANCES – RESSOURCES –</a:t>
            </a:r>
            <a:endParaRPr lang="fr-FR" b="1">
              <a:solidFill>
                <a:schemeClr val="bg1"/>
              </a:solidFill>
            </a:endParaRPr>
          </a:p>
          <a:p>
            <a:pPr marL="0" indent="0" algn="ctr">
              <a:buNone/>
            </a:pPr>
            <a:r>
              <a:rPr lang="fr-FR" sz="2000" b="1">
                <a:solidFill>
                  <a:schemeClr val="bg1"/>
                </a:solidFill>
                <a:latin typeface="Source Sans Pro"/>
                <a:ea typeface="Source Sans Pro"/>
              </a:rPr>
              <a:t> Avenant n°1 au marché MP23_28 Réaménagement des parkings de la piscine commune d’Eybens – Lot 1 VRD </a:t>
            </a:r>
            <a:endParaRPr lang="fr-FR" b="1">
              <a:solidFill>
                <a:schemeClr val="bg1"/>
              </a:solidFill>
            </a:endParaRPr>
          </a:p>
        </p:txBody>
      </p:sp>
      <p:sp>
        <p:nvSpPr>
          <p:cNvPr id="5" name="TextBox 4">
            <a:extLst>
              <a:ext uri="{FF2B5EF4-FFF2-40B4-BE49-F238E27FC236}">
                <a16:creationId xmlns:a16="http://schemas.microsoft.com/office/drawing/2014/main" id="{354C0B16-EA47-74E3-0424-EFD5FE87DF18}"/>
              </a:ext>
            </a:extLst>
          </p:cNvPr>
          <p:cNvSpPr txBox="1"/>
          <p:nvPr/>
        </p:nvSpPr>
        <p:spPr>
          <a:xfrm>
            <a:off x="3226693" y="303338"/>
            <a:ext cx="8365729" cy="58785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2400">
                <a:latin typeface="Calibri"/>
                <a:ea typeface="Calibri"/>
                <a:cs typeface="Calibri"/>
              </a:rPr>
              <a:t>La commune d’Eybens a engagé une opération de travaux pour aménager le parking de la piscine.</a:t>
            </a:r>
            <a:endParaRPr lang="fr-FR" sz="2400">
              <a:ea typeface="Calibri"/>
              <a:cs typeface="Calibri"/>
            </a:endParaRPr>
          </a:p>
          <a:p>
            <a:pPr algn="just"/>
            <a:r>
              <a:rPr lang="fr-FR" sz="2400">
                <a:latin typeface="Calibri"/>
                <a:ea typeface="Calibri"/>
                <a:cs typeface="Calibri"/>
              </a:rPr>
              <a:t>Le lot 1 VRD a été attribué à la société </a:t>
            </a:r>
            <a:r>
              <a:rPr lang="fr-FR" sz="2400" err="1">
                <a:latin typeface="Calibri"/>
                <a:ea typeface="Calibri"/>
                <a:cs typeface="Calibri"/>
              </a:rPr>
              <a:t>Biasini</a:t>
            </a:r>
            <a:r>
              <a:rPr lang="fr-FR" sz="2400">
                <a:latin typeface="Calibri"/>
                <a:ea typeface="Calibri"/>
                <a:cs typeface="Calibri"/>
              </a:rPr>
              <a:t> SAE pour un montant de 179 862,55 € HT. </a:t>
            </a:r>
            <a:endParaRPr lang="fr-FR" sz="2400">
              <a:ea typeface="Calibri"/>
              <a:cs typeface="Calibri"/>
            </a:endParaRPr>
          </a:p>
          <a:p>
            <a:pPr algn="just"/>
            <a:r>
              <a:rPr lang="fr-FR" sz="2400">
                <a:latin typeface="Calibri"/>
                <a:ea typeface="Calibri"/>
                <a:cs typeface="Calibri"/>
              </a:rPr>
              <a:t>Il s’agit d’un marché ordinaire à prix unitaires. Cela signifie que les prestations sont rémunérées par application aux quantités réellement exécutées des prix unitaires fixés dans le bordereau des prix unitaires. </a:t>
            </a:r>
            <a:endParaRPr lang="fr-FR" sz="2400">
              <a:ea typeface="Calibri"/>
              <a:cs typeface="Calibri"/>
            </a:endParaRPr>
          </a:p>
          <a:p>
            <a:pPr algn="just"/>
            <a:endParaRPr lang="en-US" sz="2000"/>
          </a:p>
          <a:p>
            <a:pPr algn="just"/>
            <a:r>
              <a:rPr lang="fr-FR" sz="2400">
                <a:latin typeface="Calibri"/>
                <a:ea typeface="Calibri"/>
                <a:cs typeface="Calibri"/>
              </a:rPr>
              <a:t>En cours d’opération, il est apparu nécessaire de faire évoluer le système des eaux pluviales et ainsi :</a:t>
            </a:r>
            <a:endParaRPr lang="fr-FR" sz="2400">
              <a:ea typeface="Calibri"/>
              <a:cs typeface="Calibri"/>
            </a:endParaRPr>
          </a:p>
          <a:p>
            <a:pPr algn="just"/>
            <a:endParaRPr lang="en-US" sz="2000"/>
          </a:p>
          <a:p>
            <a:pPr marL="285750" indent="-285750" algn="just">
              <a:buFont typeface="Arial"/>
              <a:buChar char="•"/>
            </a:pPr>
            <a:r>
              <a:rPr lang="fr-FR" sz="2400">
                <a:latin typeface="Calibri"/>
                <a:ea typeface="Calibri"/>
                <a:cs typeface="Calibri"/>
              </a:rPr>
              <a:t>De rajouter la réalisation de certaines prestations consistant en la création de tranchées </a:t>
            </a:r>
            <a:endParaRPr lang="fr-FR" sz="2400">
              <a:ea typeface="Calibri"/>
              <a:cs typeface="Calibri"/>
            </a:endParaRPr>
          </a:p>
          <a:p>
            <a:pPr marL="285750" indent="-285750" algn="just">
              <a:buFont typeface="Arial"/>
              <a:buChar char="•"/>
            </a:pPr>
            <a:r>
              <a:rPr lang="fr-FR" sz="2400">
                <a:latin typeface="Calibri"/>
                <a:ea typeface="Calibri"/>
                <a:cs typeface="Calibri"/>
              </a:rPr>
              <a:t>De modifier certaines quantités définies initialement, de rajouter ou de supprimer certaines prestations</a:t>
            </a:r>
            <a:endParaRPr lang="fr-FR" sz="2400">
              <a:ea typeface="Calibri"/>
              <a:cs typeface="Calibri"/>
            </a:endParaRPr>
          </a:p>
        </p:txBody>
      </p:sp>
      <p:sp>
        <p:nvSpPr>
          <p:cNvPr id="2" name="ZoneTexte 1">
            <a:extLst>
              <a:ext uri="{FF2B5EF4-FFF2-40B4-BE49-F238E27FC236}">
                <a16:creationId xmlns:a16="http://schemas.microsoft.com/office/drawing/2014/main" id="{1D1D32EA-16D4-D36F-B046-B13834B814E9}"/>
              </a:ext>
            </a:extLst>
          </p:cNvPr>
          <p:cNvSpPr txBox="1"/>
          <p:nvPr/>
        </p:nvSpPr>
        <p:spPr>
          <a:xfrm>
            <a:off x="195532" y="181155"/>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b="1">
                <a:solidFill>
                  <a:srgbClr val="FFFFFF"/>
                </a:solidFill>
                <a:latin typeface="Source Sans Pro"/>
                <a:ea typeface="Source Sans Pro"/>
              </a:rPr>
              <a:t>1/2</a:t>
            </a:r>
            <a:endParaRPr lang="fr-FR"/>
          </a:p>
        </p:txBody>
      </p:sp>
    </p:spTree>
    <p:extLst>
      <p:ext uri="{BB962C8B-B14F-4D97-AF65-F5344CB8AC3E}">
        <p14:creationId xmlns:p14="http://schemas.microsoft.com/office/powerpoint/2010/main" val="314313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42E5843-9F17-9A17-1679-33938BDE64F0}"/>
              </a:ext>
            </a:extLst>
          </p:cNvPr>
          <p:cNvSpPr>
            <a:spLocks noGrp="1"/>
          </p:cNvSpPr>
          <p:nvPr>
            <p:ph idx="1"/>
          </p:nvPr>
        </p:nvSpPr>
        <p:spPr>
          <a:xfrm>
            <a:off x="3693110" y="1331103"/>
            <a:ext cx="7971585" cy="4528971"/>
          </a:xfrm>
        </p:spPr>
        <p:txBody>
          <a:bodyPr vert="horz" lIns="91440" tIns="45720" rIns="91440" bIns="45720" rtlCol="0" anchor="t">
            <a:normAutofit lnSpcReduction="10000"/>
          </a:bodyPr>
          <a:lstStyle/>
          <a:p>
            <a:pPr algn="just">
              <a:lnSpc>
                <a:spcPct val="100000"/>
              </a:lnSpc>
              <a:spcBef>
                <a:spcPts val="0"/>
              </a:spcBef>
            </a:pPr>
            <a:r>
              <a:rPr lang="fr-FR" sz="2400">
                <a:latin typeface="Calibri"/>
                <a:ea typeface="Calibri"/>
                <a:cs typeface="Calibri"/>
              </a:rPr>
              <a:t>Il convient donc de procéder à la conclusion d’un avenant afin de modifier le montant évalué de l’ensemble des prestations pour un montant en plus-value de 1 251,45 € HT, soit une augmentation de 0,7 % du montant initial du marché. </a:t>
            </a:r>
            <a:endParaRPr lang="fr-FR">
              <a:cs typeface="Calibri"/>
            </a:endParaRPr>
          </a:p>
          <a:p>
            <a:pPr algn="just">
              <a:lnSpc>
                <a:spcPct val="100000"/>
              </a:lnSpc>
              <a:spcBef>
                <a:spcPts val="0"/>
              </a:spcBef>
            </a:pPr>
            <a:r>
              <a:rPr lang="fr-FR" sz="2400">
                <a:latin typeface="Calibri"/>
                <a:ea typeface="Calibri"/>
                <a:cs typeface="Calibri"/>
              </a:rPr>
              <a:t>Cet avenant portera le montant du marché à 181 114 € HT.</a:t>
            </a:r>
            <a:endParaRPr lang="fr-FR"/>
          </a:p>
          <a:p>
            <a:pPr marL="0" indent="0" algn="just">
              <a:lnSpc>
                <a:spcPct val="100000"/>
              </a:lnSpc>
              <a:spcBef>
                <a:spcPts val="0"/>
              </a:spcBef>
              <a:buNone/>
            </a:pPr>
            <a:br>
              <a:rPr lang="en-US" sz="2000">
                <a:latin typeface="Calibri"/>
                <a:ea typeface="Calibri"/>
                <a:cs typeface="Calibri"/>
              </a:rPr>
            </a:br>
            <a:endParaRPr lang="fr-FR" sz="2400">
              <a:latin typeface="Calibri"/>
              <a:ea typeface="Calibri"/>
              <a:cs typeface="Calibri"/>
            </a:endParaRPr>
          </a:p>
          <a:p>
            <a:pPr algn="just">
              <a:lnSpc>
                <a:spcPct val="100000"/>
              </a:lnSpc>
              <a:spcBef>
                <a:spcPts val="0"/>
              </a:spcBef>
            </a:pPr>
            <a:r>
              <a:rPr lang="fr-FR" sz="2400">
                <a:latin typeface="Calibri"/>
                <a:ea typeface="Calibri"/>
                <a:cs typeface="Calibri"/>
              </a:rPr>
              <a:t>Il est proposé au Conseil municipal d’approuver les modifications au marché et d’autoriser M. le Maire, à signer l’avenant n° 1 au marché MP23_28 Réaménagement des parkings de la piscine de la commune d'Eybens et ainsi que tous documents s’y rapportant pour son</a:t>
            </a:r>
            <a:r>
              <a:rPr lang="fr-FR" sz="1200">
                <a:latin typeface="Calibri"/>
                <a:ea typeface="Calibri"/>
                <a:cs typeface="Calibri"/>
              </a:rPr>
              <a:t> </a:t>
            </a:r>
            <a:r>
              <a:rPr lang="fr-FR" sz="2400">
                <a:latin typeface="Calibri"/>
                <a:ea typeface="Calibri"/>
                <a:cs typeface="Calibri"/>
              </a:rPr>
              <a:t>exécution.</a:t>
            </a:r>
          </a:p>
          <a:p>
            <a:endParaRPr lang="fr-FR" sz="3200"/>
          </a:p>
        </p:txBody>
      </p:sp>
      <p:sp>
        <p:nvSpPr>
          <p:cNvPr id="4" name="Espace réservé du contenu 3">
            <a:extLst>
              <a:ext uri="{FF2B5EF4-FFF2-40B4-BE49-F238E27FC236}">
                <a16:creationId xmlns:a16="http://schemas.microsoft.com/office/drawing/2014/main" id="{F1B05200-EFB3-6C0A-DD10-1114BF0C2CEB}"/>
              </a:ext>
            </a:extLst>
          </p:cNvPr>
          <p:cNvSpPr>
            <a:spLocks noGrp="1"/>
          </p:cNvSpPr>
          <p:nvPr>
            <p:ph idx="13"/>
          </p:nvPr>
        </p:nvSpPr>
        <p:spPr/>
        <p:txBody>
          <a:bodyPr vert="horz" lIns="91440" tIns="45720" rIns="91440" bIns="45720" rtlCol="0" anchor="t">
            <a:normAutofit/>
          </a:bodyPr>
          <a:lstStyle/>
          <a:p>
            <a:pPr algn="ctr"/>
            <a:r>
              <a:rPr lang="fr-FR">
                <a:solidFill>
                  <a:schemeClr val="bg1"/>
                </a:solidFill>
                <a:latin typeface="Source Sans Pro"/>
                <a:ea typeface="Source Sans Pro"/>
                <a:cs typeface="Calibri"/>
              </a:rPr>
              <a:t>DEL20240530_6 FINANCES – RESSOURCES –</a:t>
            </a:r>
            <a:endParaRPr lang="fr-FR" b="0">
              <a:solidFill>
                <a:schemeClr val="bg1"/>
              </a:solidFill>
              <a:latin typeface="Source Sans Pro"/>
              <a:ea typeface="Source Sans Pro"/>
              <a:cs typeface="Calibri"/>
            </a:endParaRPr>
          </a:p>
          <a:p>
            <a:pPr algn="ctr"/>
            <a:r>
              <a:rPr lang="fr-FR">
                <a:solidFill>
                  <a:schemeClr val="bg1"/>
                </a:solidFill>
                <a:latin typeface="Source Sans Pro"/>
                <a:ea typeface="Source Sans Pro"/>
                <a:cs typeface="Calibri"/>
              </a:rPr>
              <a:t> Avenant n°1 au marché MP23_28 Réaménagement des parkings de la piscine commune d’Eybens – Lot 1 VRD </a:t>
            </a:r>
          </a:p>
          <a:p>
            <a:endParaRPr lang="fr-FR"/>
          </a:p>
        </p:txBody>
      </p:sp>
      <p:sp>
        <p:nvSpPr>
          <p:cNvPr id="6" name="ZoneTexte 5">
            <a:extLst>
              <a:ext uri="{FF2B5EF4-FFF2-40B4-BE49-F238E27FC236}">
                <a16:creationId xmlns:a16="http://schemas.microsoft.com/office/drawing/2014/main" id="{212A545E-82DE-678D-75F7-DBE72927AF00}"/>
              </a:ext>
            </a:extLst>
          </p:cNvPr>
          <p:cNvSpPr txBox="1"/>
          <p:nvPr/>
        </p:nvSpPr>
        <p:spPr>
          <a:xfrm>
            <a:off x="195532" y="181155"/>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b="1">
                <a:solidFill>
                  <a:srgbClr val="FFFFFF"/>
                </a:solidFill>
                <a:latin typeface="Source Sans Pro"/>
                <a:ea typeface="Source Sans Pro"/>
              </a:rPr>
              <a:t>2/2</a:t>
            </a:r>
            <a:endParaRPr lang="fr-FR"/>
          </a:p>
        </p:txBody>
      </p:sp>
    </p:spTree>
    <p:extLst>
      <p:ext uri="{BB962C8B-B14F-4D97-AF65-F5344CB8AC3E}">
        <p14:creationId xmlns:p14="http://schemas.microsoft.com/office/powerpoint/2010/main" val="997446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E6F7E17-E693-1E6D-A840-E589B18A9D4E}"/>
              </a:ext>
            </a:extLst>
          </p:cNvPr>
          <p:cNvSpPr>
            <a:spLocks noGrp="1"/>
          </p:cNvSpPr>
          <p:nvPr>
            <p:ph idx="1"/>
          </p:nvPr>
        </p:nvSpPr>
        <p:spPr>
          <a:xfrm>
            <a:off x="3243878" y="382558"/>
            <a:ext cx="8121937" cy="6012798"/>
          </a:xfrm>
        </p:spPr>
        <p:txBody>
          <a:bodyPr vert="horz" lIns="91440" tIns="45720" rIns="91440" bIns="45720" rtlCol="0" anchor="t">
            <a:normAutofit/>
          </a:bodyPr>
          <a:lstStyle/>
          <a:p>
            <a:pPr marL="0" indent="0" algn="just">
              <a:lnSpc>
                <a:spcPct val="80000"/>
              </a:lnSpc>
              <a:buFont typeface="Arial" panose="020B0604020202020204" pitchFamily="34" charset="0"/>
              <a:buNone/>
            </a:pPr>
            <a:r>
              <a:rPr lang="fr-FR" sz="2400">
                <a:latin typeface="Calibri"/>
                <a:ea typeface="Calibri"/>
                <a:cs typeface="Calibri"/>
              </a:rPr>
              <a:t>La commune d’Eybens a engagé une opération de travaux pour aménager le parking de la piscine. </a:t>
            </a:r>
          </a:p>
          <a:p>
            <a:pPr marL="0" indent="0" algn="just">
              <a:lnSpc>
                <a:spcPct val="80000"/>
              </a:lnSpc>
              <a:buFont typeface="Arial" panose="020B0604020202020204" pitchFamily="34" charset="0"/>
              <a:buNone/>
            </a:pPr>
            <a:endParaRPr lang="fr-FR" sz="2400">
              <a:latin typeface="Calibri"/>
              <a:ea typeface="Calibri"/>
              <a:cs typeface="Calibri"/>
            </a:endParaRPr>
          </a:p>
          <a:p>
            <a:pPr marL="0" indent="0" algn="just">
              <a:lnSpc>
                <a:spcPct val="80000"/>
              </a:lnSpc>
              <a:buFont typeface="Arial" panose="020B0604020202020204" pitchFamily="34" charset="0"/>
              <a:buNone/>
            </a:pPr>
            <a:r>
              <a:rPr lang="fr-FR" sz="2400">
                <a:latin typeface="Calibri"/>
                <a:ea typeface="Calibri"/>
                <a:cs typeface="Calibri"/>
              </a:rPr>
              <a:t>Le marché réaménagement des parkings de la piscine de la commune d'Eybens - Lot Espaces verts a été attribué à la société </a:t>
            </a:r>
            <a:r>
              <a:rPr lang="fr-FR" sz="2400" err="1">
                <a:latin typeface="Calibri"/>
                <a:ea typeface="Calibri"/>
                <a:cs typeface="Calibri"/>
              </a:rPr>
              <a:t>Biavert</a:t>
            </a:r>
            <a:r>
              <a:rPr lang="fr-FR" sz="2400">
                <a:latin typeface="Calibri"/>
                <a:ea typeface="Calibri"/>
                <a:cs typeface="Calibri"/>
              </a:rPr>
              <a:t> pour un montant de 29 864, 60 € HT. Le marché a été notifié au titulaire le 20 décembre 2023.  </a:t>
            </a:r>
          </a:p>
          <a:p>
            <a:pPr marL="0" indent="0" algn="just">
              <a:lnSpc>
                <a:spcPct val="80000"/>
              </a:lnSpc>
              <a:buFont typeface="Arial" panose="020B0604020202020204" pitchFamily="34" charset="0"/>
              <a:buNone/>
            </a:pPr>
            <a:r>
              <a:rPr lang="fr-FR" sz="2400">
                <a:latin typeface="Calibri"/>
                <a:ea typeface="Calibri"/>
                <a:cs typeface="Calibri"/>
              </a:rPr>
              <a:t>Il s’agit d’un marché ordinaire à prix unitaires. Le montant de l’ensemble des prestations, figurant dans l’acte d’engagement a ainsi été chiffré à 29 864, 60 € HT. </a:t>
            </a:r>
          </a:p>
          <a:p>
            <a:pPr marL="0" indent="0" algn="just">
              <a:lnSpc>
                <a:spcPct val="80000"/>
              </a:lnSpc>
              <a:buFont typeface="Arial" panose="020B0604020202020204" pitchFamily="34" charset="0"/>
              <a:buNone/>
            </a:pPr>
            <a:endParaRPr lang="fr-FR" sz="2400">
              <a:latin typeface="Calibri"/>
              <a:ea typeface="Calibri"/>
              <a:cs typeface="Calibri"/>
            </a:endParaRPr>
          </a:p>
          <a:p>
            <a:pPr marL="0" indent="0" algn="just">
              <a:lnSpc>
                <a:spcPct val="80000"/>
              </a:lnSpc>
              <a:buFont typeface="Arial" panose="020B0604020202020204" pitchFamily="34" charset="0"/>
              <a:buNone/>
            </a:pPr>
            <a:r>
              <a:rPr lang="fr-FR" sz="2400">
                <a:latin typeface="Calibri"/>
                <a:ea typeface="Calibri"/>
                <a:cs typeface="Calibri"/>
              </a:rPr>
              <a:t>En cours d’opération, il est apparu nécessaire :  </a:t>
            </a:r>
          </a:p>
          <a:p>
            <a:pPr marL="0" indent="0" algn="just">
              <a:lnSpc>
                <a:spcPct val="80000"/>
              </a:lnSpc>
              <a:buFont typeface="Arial" panose="020B0604020202020204" pitchFamily="34" charset="0"/>
              <a:buNone/>
            </a:pPr>
            <a:r>
              <a:rPr lang="fr-FR" sz="2400">
                <a:latin typeface="Calibri"/>
                <a:ea typeface="Calibri"/>
                <a:cs typeface="Calibri"/>
              </a:rPr>
              <a:t>De rajouter certaines prestations consistant en la fourniture et la pose de clôture rigide, </a:t>
            </a:r>
          </a:p>
          <a:p>
            <a:pPr marL="0" indent="0" algn="just">
              <a:buFont typeface="Arial" panose="020B0604020202020204" pitchFamily="34" charset="0"/>
              <a:buNone/>
            </a:pPr>
            <a:r>
              <a:rPr lang="fr-FR" sz="2400">
                <a:latin typeface="Calibri"/>
                <a:ea typeface="Calibri"/>
                <a:cs typeface="Calibri"/>
              </a:rPr>
              <a:t>De modifier certaines quantités définies initialement </a:t>
            </a:r>
          </a:p>
        </p:txBody>
      </p:sp>
      <p:sp>
        <p:nvSpPr>
          <p:cNvPr id="4" name="Espace réservé du contenu 3">
            <a:extLst>
              <a:ext uri="{FF2B5EF4-FFF2-40B4-BE49-F238E27FC236}">
                <a16:creationId xmlns:a16="http://schemas.microsoft.com/office/drawing/2014/main" id="{0FED8145-AABF-C377-1679-5AF7871583E8}"/>
              </a:ext>
            </a:extLst>
          </p:cNvPr>
          <p:cNvSpPr>
            <a:spLocks noGrp="1"/>
          </p:cNvSpPr>
          <p:nvPr>
            <p:ph idx="13"/>
          </p:nvPr>
        </p:nvSpPr>
        <p:spPr/>
        <p:txBody>
          <a:bodyPr vert="horz" lIns="91440" tIns="45720" rIns="91440" bIns="45720" rtlCol="0" anchor="t">
            <a:normAutofit/>
          </a:bodyPr>
          <a:lstStyle/>
          <a:p>
            <a:pPr algn="ctr"/>
            <a:r>
              <a:rPr lang="fr-FR">
                <a:solidFill>
                  <a:schemeClr val="bg1"/>
                </a:solidFill>
                <a:latin typeface="Source Sans Pro"/>
                <a:ea typeface="Source Sans Pro"/>
              </a:rPr>
              <a:t>DEL20240530_7 FINANCES – RESSOURCES –</a:t>
            </a:r>
            <a:endParaRPr lang="fr-FR" b="0">
              <a:solidFill>
                <a:schemeClr val="bg1"/>
              </a:solidFill>
              <a:latin typeface="Source Sans Pro"/>
              <a:ea typeface="Source Sans Pro"/>
            </a:endParaRPr>
          </a:p>
          <a:p>
            <a:pPr algn="ctr"/>
            <a:r>
              <a:rPr lang="fr-FR">
                <a:solidFill>
                  <a:schemeClr val="bg1"/>
                </a:solidFill>
                <a:latin typeface="Source Sans Pro"/>
                <a:ea typeface="Source Sans Pro"/>
              </a:rPr>
              <a:t> Avenant n°1 au marché MP23_30 Réaménagement des parkings de la piscine commune d’Eybens – Lot 3 espace vert</a:t>
            </a:r>
          </a:p>
        </p:txBody>
      </p:sp>
      <p:sp>
        <p:nvSpPr>
          <p:cNvPr id="6" name="ZoneTexte 5">
            <a:extLst>
              <a:ext uri="{FF2B5EF4-FFF2-40B4-BE49-F238E27FC236}">
                <a16:creationId xmlns:a16="http://schemas.microsoft.com/office/drawing/2014/main" id="{6C1F572B-AF56-14D9-B858-D5E5EE9724CA}"/>
              </a:ext>
            </a:extLst>
          </p:cNvPr>
          <p:cNvSpPr txBox="1"/>
          <p:nvPr/>
        </p:nvSpPr>
        <p:spPr>
          <a:xfrm>
            <a:off x="195532" y="181155"/>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b="1">
                <a:solidFill>
                  <a:srgbClr val="FFFFFF"/>
                </a:solidFill>
                <a:latin typeface="Source Sans Pro"/>
                <a:ea typeface="Source Sans Pro"/>
              </a:rPr>
              <a:t>1/2</a:t>
            </a:r>
            <a:endParaRPr lang="fr-FR"/>
          </a:p>
        </p:txBody>
      </p:sp>
    </p:spTree>
    <p:extLst>
      <p:ext uri="{BB962C8B-B14F-4D97-AF65-F5344CB8AC3E}">
        <p14:creationId xmlns:p14="http://schemas.microsoft.com/office/powerpoint/2010/main" val="371894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98037F4-E86B-7F4B-8C13-D96F606EF20B}"/>
              </a:ext>
            </a:extLst>
          </p:cNvPr>
          <p:cNvSpPr>
            <a:spLocks noGrp="1"/>
          </p:cNvSpPr>
          <p:nvPr>
            <p:ph idx="1"/>
          </p:nvPr>
        </p:nvSpPr>
        <p:spPr>
          <a:xfrm>
            <a:off x="3619368" y="577282"/>
            <a:ext cx="7971585" cy="5284825"/>
          </a:xfrm>
        </p:spPr>
        <p:txBody>
          <a:bodyPr vert="horz" lIns="91440" tIns="45720" rIns="91440" bIns="45720" rtlCol="0" anchor="t">
            <a:noAutofit/>
          </a:bodyPr>
          <a:lstStyle/>
          <a:p>
            <a:pPr algn="just">
              <a:lnSpc>
                <a:spcPct val="100000"/>
              </a:lnSpc>
              <a:spcBef>
                <a:spcPts val="0"/>
              </a:spcBef>
            </a:pPr>
            <a:endParaRPr lang="fr-FR" sz="2400">
              <a:latin typeface="Calibri"/>
              <a:ea typeface="Calibri"/>
              <a:cs typeface="Calibri"/>
            </a:endParaRPr>
          </a:p>
          <a:p>
            <a:pPr algn="just">
              <a:lnSpc>
                <a:spcPct val="100000"/>
              </a:lnSpc>
              <a:spcBef>
                <a:spcPts val="0"/>
              </a:spcBef>
            </a:pPr>
            <a:r>
              <a:rPr lang="fr-FR" sz="2400">
                <a:latin typeface="Calibri"/>
                <a:ea typeface="Calibri"/>
                <a:cs typeface="Calibri"/>
              </a:rPr>
              <a:t>Il convient donc de procéder à la conclusion d’un avenant afin de modifier le montant évalué de l’ensemble des prestations pour un montant en plus-value de 3 395 € HT, soit une augmentation de 11,37 % du montant initial du marché. Cet avenant portera le montant du marché à 33 259,60 euros HT, soit 39 911, 52 € TTC. </a:t>
            </a:r>
          </a:p>
          <a:p>
            <a:pPr algn="just">
              <a:lnSpc>
                <a:spcPct val="100000"/>
              </a:lnSpc>
              <a:spcBef>
                <a:spcPts val="0"/>
              </a:spcBef>
            </a:pPr>
            <a:endParaRPr lang="fr-FR" sz="2400">
              <a:latin typeface="Calibri"/>
              <a:ea typeface="Calibri"/>
              <a:cs typeface="Calibri"/>
            </a:endParaRPr>
          </a:p>
          <a:p>
            <a:pPr algn="just">
              <a:lnSpc>
                <a:spcPct val="100000"/>
              </a:lnSpc>
              <a:spcBef>
                <a:spcPts val="0"/>
              </a:spcBef>
            </a:pPr>
            <a:r>
              <a:rPr lang="fr-FR" sz="2400">
                <a:latin typeface="Calibri"/>
                <a:ea typeface="Calibri"/>
                <a:cs typeface="Calibri"/>
              </a:rPr>
              <a:t>Il est proposé au Conseil municipal d’approuver les modifications au marché et d’autoriser M. le Maire, à signer l’avenant n° 1 au marché Réaménagement des parkings de la piscine de la commune d'Eybens - Lot 3 Espaces verts, ainsi que tous documents s’y rapportant pour son exécution. </a:t>
            </a:r>
          </a:p>
        </p:txBody>
      </p:sp>
      <p:sp>
        <p:nvSpPr>
          <p:cNvPr id="6" name="Espace réservé du contenu 5">
            <a:extLst>
              <a:ext uri="{FF2B5EF4-FFF2-40B4-BE49-F238E27FC236}">
                <a16:creationId xmlns:a16="http://schemas.microsoft.com/office/drawing/2014/main" id="{DA7B28F7-5F82-89DB-B2D0-B3BDA5945747}"/>
              </a:ext>
            </a:extLst>
          </p:cNvPr>
          <p:cNvSpPr>
            <a:spLocks noGrp="1"/>
          </p:cNvSpPr>
          <p:nvPr>
            <p:ph idx="13"/>
          </p:nvPr>
        </p:nvSpPr>
        <p:spPr/>
        <p:txBody>
          <a:bodyPr vert="horz" lIns="91440" tIns="45720" rIns="91440" bIns="45720" rtlCol="0" anchor="t">
            <a:normAutofit/>
          </a:bodyPr>
          <a:lstStyle/>
          <a:p>
            <a:pPr algn="ctr"/>
            <a:r>
              <a:rPr lang="fr-FR">
                <a:solidFill>
                  <a:schemeClr val="bg1"/>
                </a:solidFill>
              </a:rPr>
              <a:t>DEL20240530_7 FINANCES – RESSOURCES –</a:t>
            </a:r>
            <a:endParaRPr lang="fr-FR" b="0"/>
          </a:p>
          <a:p>
            <a:pPr algn="ctr"/>
            <a:r>
              <a:rPr lang="fr-FR">
                <a:solidFill>
                  <a:schemeClr val="bg1"/>
                </a:solidFill>
                <a:latin typeface="Source Sans Pro"/>
                <a:ea typeface="Source Sans Pro"/>
              </a:rPr>
              <a:t> Avenant n°1 au marché MP23_30 Réaménagement des parkings de la piscine commune d’Eybens – Lot 3 espace vert</a:t>
            </a:r>
          </a:p>
        </p:txBody>
      </p:sp>
      <p:sp>
        <p:nvSpPr>
          <p:cNvPr id="5" name="ZoneTexte 4">
            <a:extLst>
              <a:ext uri="{FF2B5EF4-FFF2-40B4-BE49-F238E27FC236}">
                <a16:creationId xmlns:a16="http://schemas.microsoft.com/office/drawing/2014/main" id="{05B4294D-1B62-37C8-83DB-6696D6E653DA}"/>
              </a:ext>
            </a:extLst>
          </p:cNvPr>
          <p:cNvSpPr txBox="1"/>
          <p:nvPr/>
        </p:nvSpPr>
        <p:spPr>
          <a:xfrm>
            <a:off x="195532" y="181155"/>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b="1">
                <a:solidFill>
                  <a:srgbClr val="FFFFFF"/>
                </a:solidFill>
                <a:latin typeface="Source Sans Pro"/>
                <a:ea typeface="Source Sans Pro"/>
              </a:rPr>
              <a:t>2/2</a:t>
            </a:r>
            <a:endParaRPr lang="fr-FR"/>
          </a:p>
        </p:txBody>
      </p:sp>
    </p:spTree>
    <p:extLst>
      <p:ext uri="{BB962C8B-B14F-4D97-AF65-F5344CB8AC3E}">
        <p14:creationId xmlns:p14="http://schemas.microsoft.com/office/powerpoint/2010/main" val="488636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DEL20240530_8 FINANCES – RESSOURCES –</a:t>
            </a:r>
            <a:endParaRPr lang="fr-FR" b="1">
              <a:solidFill>
                <a:schemeClr val="bg1"/>
              </a:solidFill>
            </a:endParaRPr>
          </a:p>
          <a:p>
            <a:pPr marL="0" indent="0" algn="ctr">
              <a:buNone/>
            </a:pPr>
            <a:r>
              <a:rPr lang="fr-FR" sz="2000" b="1">
                <a:solidFill>
                  <a:schemeClr val="bg1"/>
                </a:solidFill>
                <a:latin typeface="Source Sans Pro"/>
                <a:ea typeface="Source Sans Pro"/>
              </a:rPr>
              <a:t> Avenant n°1 au marché MP23_36 Aménagement du secteur Bel Air de la commune d’Eybens – Lot 1 Terrassement et revêtement de sols </a:t>
            </a:r>
            <a:endParaRPr lang="fr-FR"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4193782" y="839050"/>
            <a:ext cx="7382700" cy="56939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endParaRPr lang="fr-FR" sz="3000" b="0">
              <a:solidFill>
                <a:schemeClr val="tx1"/>
              </a:solidFill>
            </a:endParaRPr>
          </a:p>
        </p:txBody>
      </p:sp>
      <p:sp>
        <p:nvSpPr>
          <p:cNvPr id="5" name="TextBox 4">
            <a:extLst>
              <a:ext uri="{FF2B5EF4-FFF2-40B4-BE49-F238E27FC236}">
                <a16:creationId xmlns:a16="http://schemas.microsoft.com/office/drawing/2014/main" id="{354C0B16-EA47-74E3-0424-EFD5FE87DF18}"/>
              </a:ext>
            </a:extLst>
          </p:cNvPr>
          <p:cNvSpPr txBox="1"/>
          <p:nvPr/>
        </p:nvSpPr>
        <p:spPr>
          <a:xfrm>
            <a:off x="3255448" y="119214"/>
            <a:ext cx="8302584" cy="63709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2400">
                <a:latin typeface="Calibri"/>
                <a:ea typeface="Source Sans Pro"/>
                <a:cs typeface="Calibri"/>
              </a:rPr>
              <a:t>La commune d’Eybens a lancé une consultation afin de confier à différents prestataires I ’aménagement d'un espace vert et de cheminements piétons, notamment sur l‘ancien parking du gymnase Bel Air. Cela se fera en deux temps : en ce moment côté rue Charles Piot et cet été entre les deux écoles. </a:t>
            </a:r>
            <a:endParaRPr lang="fr-FR" sz="2400">
              <a:ea typeface="Calibri"/>
              <a:cs typeface="Calibri"/>
            </a:endParaRPr>
          </a:p>
          <a:p>
            <a:pPr algn="just"/>
            <a:endParaRPr lang="fr-FR" sz="2400">
              <a:latin typeface="Calibri"/>
              <a:ea typeface="Source Sans Pro"/>
              <a:cs typeface="Calibri"/>
            </a:endParaRPr>
          </a:p>
          <a:p>
            <a:pPr algn="just"/>
            <a:r>
              <a:rPr lang="fr-FR" sz="2400">
                <a:latin typeface="Calibri"/>
                <a:ea typeface="Source Sans Pro"/>
                <a:cs typeface="Calibri"/>
              </a:rPr>
              <a:t>Le marché MP23_36 Aménagement du secteur Bel Air de la commune d’Eybens – Lot 1 Terrassement et revêtement de sols a été attribué au groupement d’entreprises Sols Alpes - Bonin, pour un montant de 216 464, 60 € HT. Il s’agit d’un marché ordinaire à prix unitaires. </a:t>
            </a:r>
            <a:endParaRPr lang="fr-FR" sz="2400">
              <a:latin typeface="Calibri"/>
              <a:ea typeface="Calibri"/>
              <a:cs typeface="Calibri"/>
            </a:endParaRPr>
          </a:p>
          <a:p>
            <a:pPr algn="just"/>
            <a:endParaRPr lang="fr-FR" sz="2400">
              <a:latin typeface="Calibri"/>
              <a:ea typeface="Source Sans Pro"/>
              <a:cs typeface="Calibri"/>
            </a:endParaRPr>
          </a:p>
          <a:p>
            <a:pPr algn="just"/>
            <a:r>
              <a:rPr lang="fr-FR" sz="2400">
                <a:latin typeface="Calibri"/>
                <a:ea typeface="Source Sans Pro"/>
                <a:cs typeface="Calibri"/>
              </a:rPr>
              <a:t>En cours d’opération, il est apparu nécessaire :  </a:t>
            </a:r>
            <a:endParaRPr lang="fr-FR" sz="2400">
              <a:ea typeface="Calibri"/>
              <a:cs typeface="Calibri"/>
            </a:endParaRPr>
          </a:p>
          <a:p>
            <a:pPr marL="285750" indent="-285750" algn="just">
              <a:buFont typeface="Arial"/>
              <a:buChar char="•"/>
            </a:pPr>
            <a:r>
              <a:rPr lang="fr-FR" sz="2400">
                <a:latin typeface="Calibri"/>
                <a:ea typeface="Source Sans Pro"/>
                <a:cs typeface="Calibri"/>
              </a:rPr>
              <a:t>De créer un bassin d’infiltration pour les eaux pluviales de la toiture gymnase et une fontaine. </a:t>
            </a:r>
            <a:endParaRPr lang="fr-FR" sz="2400">
              <a:ea typeface="Calibri"/>
              <a:cs typeface="Calibri"/>
            </a:endParaRPr>
          </a:p>
          <a:p>
            <a:pPr marL="285750" indent="-285750" algn="just">
              <a:buFont typeface="Arial"/>
              <a:buChar char="•"/>
            </a:pPr>
            <a:r>
              <a:rPr lang="fr-FR" sz="2400">
                <a:latin typeface="Calibri"/>
                <a:ea typeface="Source Sans Pro"/>
                <a:cs typeface="Calibri"/>
              </a:rPr>
              <a:t>De modifier certaines quantités définies initialement </a:t>
            </a:r>
            <a:endParaRPr lang="fr-FR" sz="2400"/>
          </a:p>
          <a:p>
            <a:endParaRPr lang="en-US" sz="2400">
              <a:latin typeface="Source Sans Pro"/>
              <a:ea typeface="Source Sans Pro"/>
              <a:cs typeface="Calibri"/>
            </a:endParaRPr>
          </a:p>
        </p:txBody>
      </p:sp>
      <p:sp>
        <p:nvSpPr>
          <p:cNvPr id="6" name="ZoneTexte 5">
            <a:extLst>
              <a:ext uri="{FF2B5EF4-FFF2-40B4-BE49-F238E27FC236}">
                <a16:creationId xmlns:a16="http://schemas.microsoft.com/office/drawing/2014/main" id="{C449E17D-8658-37D3-6511-1428251944A2}"/>
              </a:ext>
            </a:extLst>
          </p:cNvPr>
          <p:cNvSpPr txBox="1"/>
          <p:nvPr/>
        </p:nvSpPr>
        <p:spPr>
          <a:xfrm>
            <a:off x="195532" y="181155"/>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b="1">
                <a:solidFill>
                  <a:srgbClr val="FFFFFF"/>
                </a:solidFill>
                <a:latin typeface="Source Sans Pro"/>
                <a:ea typeface="Source Sans Pro"/>
              </a:rPr>
              <a:t>1/2</a:t>
            </a:r>
            <a:endParaRPr lang="fr-FR"/>
          </a:p>
        </p:txBody>
      </p:sp>
    </p:spTree>
    <p:extLst>
      <p:ext uri="{BB962C8B-B14F-4D97-AF65-F5344CB8AC3E}">
        <p14:creationId xmlns:p14="http://schemas.microsoft.com/office/powerpoint/2010/main" val="1139814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F6B0C73-BBDD-9F1A-9B39-F5C7DF71BBB3}"/>
              </a:ext>
            </a:extLst>
          </p:cNvPr>
          <p:cNvSpPr>
            <a:spLocks noGrp="1"/>
          </p:cNvSpPr>
          <p:nvPr>
            <p:ph idx="1"/>
          </p:nvPr>
        </p:nvSpPr>
        <p:spPr>
          <a:xfrm>
            <a:off x="3693110" y="1314872"/>
            <a:ext cx="7971585" cy="4878664"/>
          </a:xfrm>
        </p:spPr>
        <p:txBody>
          <a:bodyPr vert="horz" lIns="91440" tIns="45720" rIns="91440" bIns="45720" rtlCol="0" anchor="t">
            <a:normAutofit/>
          </a:bodyPr>
          <a:lstStyle/>
          <a:p>
            <a:pPr algn="just"/>
            <a:r>
              <a:rPr lang="fr-FR" sz="3200">
                <a:latin typeface="Source Sans Pro"/>
                <a:ea typeface="Source Sans Pro"/>
              </a:rPr>
              <a:t> </a:t>
            </a:r>
            <a:r>
              <a:rPr lang="fr-FR" sz="2400">
                <a:latin typeface="Calibri"/>
                <a:ea typeface="Source Sans Pro"/>
                <a:cs typeface="Calibri"/>
              </a:rPr>
              <a:t>Il convient donc de procéder à la conclusion d’un avenant afin de modifier le montant évalué de l’ensemble des prestations pour un montant en plus-value de 27 447, 40 € HT, soit une augmentation de 12,68 % du montant initial du marché. Cet avenant portera le montant du marché à 243 912 euros HT, soit 292 694,40 € TTC. </a:t>
            </a:r>
            <a:endParaRPr lang="fr-FR" sz="2400">
              <a:ea typeface="Source Sans Pro"/>
            </a:endParaRPr>
          </a:p>
          <a:p>
            <a:pPr algn="just"/>
            <a:r>
              <a:rPr lang="fr-FR" sz="2400">
                <a:latin typeface="Calibri"/>
                <a:ea typeface="Source Sans Pro"/>
                <a:cs typeface="Calibri"/>
              </a:rPr>
              <a:t>Il est proposé au Conseil municipal d’approuver les modifications au marché et d’autoriser M. le Maire, à signer l’avenant n° 1 au marché MP23_36 Aménagement du secteur Bel Air de la commune d’Eybens - Lot 1 Terrassement et revêtement de sols, ainsi que tous documents s’y rapportant pour son exécution.</a:t>
            </a:r>
            <a:endParaRPr lang="fr-FR" sz="2400">
              <a:ea typeface="Source Sans Pro"/>
            </a:endParaRPr>
          </a:p>
          <a:p>
            <a:endParaRPr lang="fr-FR" sz="2000"/>
          </a:p>
        </p:txBody>
      </p:sp>
      <p:sp>
        <p:nvSpPr>
          <p:cNvPr id="4" name="Espace réservé du contenu 3">
            <a:extLst>
              <a:ext uri="{FF2B5EF4-FFF2-40B4-BE49-F238E27FC236}">
                <a16:creationId xmlns:a16="http://schemas.microsoft.com/office/drawing/2014/main" id="{6854687C-B4AA-6F90-7359-FAC9BE7F286B}"/>
              </a:ext>
            </a:extLst>
          </p:cNvPr>
          <p:cNvSpPr>
            <a:spLocks noGrp="1"/>
          </p:cNvSpPr>
          <p:nvPr>
            <p:ph idx="13"/>
          </p:nvPr>
        </p:nvSpPr>
        <p:spPr/>
        <p:txBody>
          <a:bodyPr vert="horz" lIns="91440" tIns="45720" rIns="91440" bIns="45720" rtlCol="0" anchor="t">
            <a:normAutofit/>
          </a:bodyPr>
          <a:lstStyle/>
          <a:p>
            <a:pPr algn="ctr"/>
            <a:r>
              <a:rPr lang="fr-FR">
                <a:solidFill>
                  <a:schemeClr val="bg1"/>
                </a:solidFill>
              </a:rPr>
              <a:t>DEL20240530_8 FINANCES – RESSOURCES –</a:t>
            </a:r>
            <a:endParaRPr lang="fr-FR" b="0"/>
          </a:p>
          <a:p>
            <a:pPr algn="ctr"/>
            <a:r>
              <a:rPr lang="fr-FR">
                <a:solidFill>
                  <a:schemeClr val="bg1"/>
                </a:solidFill>
                <a:latin typeface="Source Sans Pro"/>
                <a:ea typeface="Source Sans Pro"/>
              </a:rPr>
              <a:t> Avenant n°1 au marché MP23_36 Aménagement du secteur Bel Air de la commune d’Eybens – Lot 1 Terrassement et revêtement de sols</a:t>
            </a:r>
          </a:p>
        </p:txBody>
      </p:sp>
      <p:sp>
        <p:nvSpPr>
          <p:cNvPr id="6" name="ZoneTexte 5">
            <a:extLst>
              <a:ext uri="{FF2B5EF4-FFF2-40B4-BE49-F238E27FC236}">
                <a16:creationId xmlns:a16="http://schemas.microsoft.com/office/drawing/2014/main" id="{1F51A75F-4947-34C5-24C7-78622F69BE7F}"/>
              </a:ext>
            </a:extLst>
          </p:cNvPr>
          <p:cNvSpPr txBox="1"/>
          <p:nvPr/>
        </p:nvSpPr>
        <p:spPr>
          <a:xfrm>
            <a:off x="195532" y="181155"/>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b="1">
                <a:solidFill>
                  <a:srgbClr val="FFFFFF"/>
                </a:solidFill>
                <a:latin typeface="Source Sans Pro"/>
                <a:ea typeface="Source Sans Pro"/>
              </a:rPr>
              <a:t>2/2</a:t>
            </a:r>
            <a:endParaRPr lang="fr-FR"/>
          </a:p>
        </p:txBody>
      </p:sp>
    </p:spTree>
    <p:extLst>
      <p:ext uri="{BB962C8B-B14F-4D97-AF65-F5344CB8AC3E}">
        <p14:creationId xmlns:p14="http://schemas.microsoft.com/office/powerpoint/2010/main" val="1007950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DEL20240530_9 FINANCES – RESSOURCES –</a:t>
            </a:r>
            <a:endParaRPr lang="fr-FR" b="1">
              <a:solidFill>
                <a:schemeClr val="bg1"/>
              </a:solidFill>
              <a:latin typeface="Source Sans Pro"/>
              <a:ea typeface="Source Sans Pro"/>
            </a:endParaRPr>
          </a:p>
          <a:p>
            <a:pPr marL="0" indent="0" algn="ctr">
              <a:buNone/>
            </a:pPr>
            <a:r>
              <a:rPr lang="fr-FR" sz="2000" b="1">
                <a:solidFill>
                  <a:schemeClr val="bg1"/>
                </a:solidFill>
                <a:latin typeface="Source Sans Pro"/>
                <a:ea typeface="Source Sans Pro"/>
              </a:rPr>
              <a:t> Délégation du Conseil municipal au Maire</a:t>
            </a:r>
            <a:endParaRPr lang="fr-FR" b="1">
              <a:solidFill>
                <a:schemeClr val="bg1"/>
              </a:solidFill>
              <a:latin typeface="Source Sans Pro"/>
              <a:ea typeface="Source Sans Pro"/>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4193782" y="839050"/>
            <a:ext cx="7382700" cy="56939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endParaRPr lang="fr-FR" sz="3000" b="0">
              <a:solidFill>
                <a:schemeClr val="tx1"/>
              </a:solidFill>
            </a:endParaRPr>
          </a:p>
        </p:txBody>
      </p:sp>
      <p:sp>
        <p:nvSpPr>
          <p:cNvPr id="5" name="TextBox 4">
            <a:extLst>
              <a:ext uri="{FF2B5EF4-FFF2-40B4-BE49-F238E27FC236}">
                <a16:creationId xmlns:a16="http://schemas.microsoft.com/office/drawing/2014/main" id="{354C0B16-EA47-74E3-0424-EFD5FE87DF18}"/>
              </a:ext>
            </a:extLst>
          </p:cNvPr>
          <p:cNvSpPr txBox="1"/>
          <p:nvPr/>
        </p:nvSpPr>
        <p:spPr>
          <a:xfrm>
            <a:off x="3270263" y="175054"/>
            <a:ext cx="8703727" cy="68634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2000">
                <a:latin typeface="Calibri"/>
                <a:ea typeface="Calibri"/>
                <a:cs typeface="Calibri"/>
              </a:rPr>
              <a:t>Suite a une analyse du département juridique et pour sécuriser les actes juridiques, il est proposé de compléter la délibération prise en 2020 comme suit </a:t>
            </a:r>
            <a:endParaRPr lang="fr-FR" sz="2000">
              <a:ea typeface="Calibri"/>
              <a:cs typeface="Calibri"/>
            </a:endParaRPr>
          </a:p>
          <a:p>
            <a:pPr algn="just"/>
            <a:endParaRPr lang="fr-FR" sz="2000">
              <a:latin typeface="Calibri"/>
              <a:ea typeface="Calibri"/>
              <a:cs typeface="Calibri"/>
            </a:endParaRPr>
          </a:p>
          <a:p>
            <a:pPr algn="just"/>
            <a:r>
              <a:rPr lang="fr-FR" sz="2000" b="1" u="sng">
                <a:latin typeface="Calibri"/>
                <a:ea typeface="Calibri"/>
                <a:cs typeface="Calibri"/>
              </a:rPr>
              <a:t>En matière de marché public, il convient de reformuler  </a:t>
            </a:r>
            <a:r>
              <a:rPr lang="fr-FR" sz="2000" u="sng">
                <a:latin typeface="Calibri"/>
                <a:ea typeface="Calibri"/>
                <a:cs typeface="Calibri"/>
              </a:rPr>
              <a:t>: </a:t>
            </a:r>
            <a:endParaRPr lang="fr-FR" sz="2000">
              <a:ea typeface="Calibri"/>
              <a:cs typeface="Calibri"/>
            </a:endParaRPr>
          </a:p>
          <a:p>
            <a:pPr algn="just"/>
            <a:r>
              <a:rPr lang="fr-FR" sz="2000">
                <a:latin typeface="Calibri"/>
                <a:ea typeface="Source Sans Pro"/>
                <a:cs typeface="Arial"/>
              </a:rPr>
              <a:t>•</a:t>
            </a:r>
            <a:r>
              <a:rPr lang="fr-FR" sz="2000">
                <a:latin typeface="Calibri"/>
                <a:ea typeface="Calibri"/>
                <a:cs typeface="Calibri"/>
              </a:rPr>
              <a:t>Pour les marchés et accords-cadres dont le montant est inférieur au seuil communautaire des marchés de fournitures et services passés en procédure formalisée (à titre d'information actuellement 221 000 € HT) la formule : "</a:t>
            </a:r>
            <a:r>
              <a:rPr lang="fr-FR" sz="2000" b="1">
                <a:latin typeface="Calibri"/>
                <a:ea typeface="Calibri"/>
                <a:cs typeface="Calibri"/>
              </a:rPr>
              <a:t>y compris la décision portant sur l’attribution</a:t>
            </a:r>
            <a:r>
              <a:rPr lang="fr-FR" sz="2000">
                <a:latin typeface="Calibri"/>
                <a:ea typeface="Calibri"/>
                <a:cs typeface="Calibri"/>
              </a:rPr>
              <a:t>" ;</a:t>
            </a:r>
            <a:endParaRPr lang="fr-FR" sz="2000">
              <a:ea typeface="Calibri"/>
              <a:cs typeface="Calibri"/>
            </a:endParaRPr>
          </a:p>
          <a:p>
            <a:pPr algn="just"/>
            <a:r>
              <a:rPr lang="fr-FR" sz="2000">
                <a:latin typeface="Calibri"/>
                <a:ea typeface="Source Sans Pro"/>
                <a:cs typeface="Arial"/>
              </a:rPr>
              <a:t>•</a:t>
            </a:r>
            <a:r>
              <a:rPr lang="fr-FR" sz="2000">
                <a:latin typeface="Calibri"/>
                <a:ea typeface="Calibri"/>
                <a:cs typeface="Calibri"/>
              </a:rPr>
              <a:t>Pour les marchés supérieurs à ce même seuil de préciser : "</a:t>
            </a:r>
            <a:r>
              <a:rPr lang="fr-FR" sz="2000" b="1">
                <a:latin typeface="Calibri"/>
                <a:ea typeface="Calibri"/>
                <a:cs typeface="Calibri"/>
              </a:rPr>
              <a:t>de prendre toute décision concernant la préparation, la passation, l'exécution et le règlement des marchés et des accords-cadres, hors les décisions portant sur l’attribution et sur la conclusion des avenants, lorsque les crédits sont inscrits au budget</a:t>
            </a:r>
            <a:r>
              <a:rPr lang="fr-FR" sz="2000">
                <a:latin typeface="Calibri"/>
                <a:ea typeface="Calibri"/>
                <a:cs typeface="Calibri"/>
              </a:rPr>
              <a:t>" ;</a:t>
            </a:r>
            <a:endParaRPr lang="fr-FR" sz="2000">
              <a:ea typeface="Calibri"/>
              <a:cs typeface="Calibri"/>
            </a:endParaRPr>
          </a:p>
          <a:p>
            <a:pPr algn="just"/>
            <a:endParaRPr lang="fr-FR" sz="2000">
              <a:latin typeface="Calibri"/>
              <a:ea typeface="Calibri"/>
              <a:cs typeface="Calibri"/>
            </a:endParaRPr>
          </a:p>
          <a:p>
            <a:pPr algn="just"/>
            <a:r>
              <a:rPr lang="fr-FR" sz="2000">
                <a:latin typeface="Calibri"/>
                <a:ea typeface="Source Sans Pro"/>
                <a:cs typeface="Arial"/>
              </a:rPr>
              <a:t>•</a:t>
            </a:r>
            <a:r>
              <a:rPr lang="fr-FR" sz="2000" b="1" u="sng">
                <a:latin typeface="Calibri"/>
                <a:ea typeface="Calibri"/>
                <a:cs typeface="Calibri"/>
              </a:rPr>
              <a:t>Sur la délégation de signature aux cadres</a:t>
            </a:r>
            <a:r>
              <a:rPr lang="fr-FR" sz="2000">
                <a:latin typeface="Calibri"/>
                <a:ea typeface="Calibri"/>
                <a:cs typeface="Calibri"/>
              </a:rPr>
              <a:t>, il convient formellement : </a:t>
            </a:r>
            <a:r>
              <a:rPr lang="fr-FR" sz="2000" b="1">
                <a:latin typeface="Calibri"/>
                <a:ea typeface="Calibri"/>
                <a:cs typeface="Calibri"/>
              </a:rPr>
              <a:t>d'autoriser le Maire à déléguer la signature des décisions</a:t>
            </a:r>
            <a:r>
              <a:rPr lang="fr-FR" sz="2000">
                <a:latin typeface="Calibri"/>
                <a:ea typeface="Calibri"/>
                <a:cs typeface="Calibri"/>
              </a:rPr>
              <a:t>, prises dans le cadre des délégations consenties par le Conseil municipal, </a:t>
            </a:r>
            <a:r>
              <a:rPr lang="fr-FR" sz="2000" b="1">
                <a:latin typeface="Calibri"/>
                <a:ea typeface="Calibri"/>
                <a:cs typeface="Calibri"/>
              </a:rPr>
              <a:t>aux directeurs et responsables des services communaux  et selon des arrêtés nominatifs pris pour chacun </a:t>
            </a:r>
            <a:r>
              <a:rPr lang="fr-FR" sz="2000">
                <a:latin typeface="Calibri"/>
                <a:ea typeface="Calibri"/>
                <a:cs typeface="Calibri"/>
              </a:rPr>
              <a:t>;</a:t>
            </a:r>
            <a:endParaRPr lang="fr-FR" sz="2000">
              <a:ea typeface="Calibri"/>
              <a:cs typeface="Calibri"/>
            </a:endParaRPr>
          </a:p>
          <a:p>
            <a:pPr algn="just"/>
            <a:endParaRPr lang="fr-FR" sz="2000">
              <a:latin typeface="Calibri"/>
              <a:ea typeface="Calibri"/>
              <a:cs typeface="Calibri"/>
            </a:endParaRPr>
          </a:p>
          <a:p>
            <a:pPr algn="just"/>
            <a:r>
              <a:rPr lang="fr-FR" sz="2000">
                <a:latin typeface="Calibri"/>
                <a:ea typeface="Source Sans Pro"/>
                <a:cs typeface="Arial"/>
              </a:rPr>
              <a:t>•</a:t>
            </a:r>
            <a:r>
              <a:rPr lang="fr-FR" sz="2000" b="1" u="sng">
                <a:latin typeface="Calibri"/>
                <a:ea typeface="Calibri"/>
                <a:cs typeface="Calibri"/>
              </a:rPr>
              <a:t>Sur l’empêchement du Maire</a:t>
            </a:r>
            <a:r>
              <a:rPr lang="fr-FR" sz="2000">
                <a:latin typeface="Calibri"/>
                <a:ea typeface="Calibri"/>
                <a:cs typeface="Calibri"/>
              </a:rPr>
              <a:t>, de préciser : que </a:t>
            </a:r>
            <a:r>
              <a:rPr lang="fr-FR" sz="2000" b="1">
                <a:latin typeface="Calibri"/>
                <a:ea typeface="Calibri"/>
                <a:cs typeface="Calibri"/>
              </a:rPr>
              <a:t>c’est l’adjoint chargé de la suppléance du Maire qui prendra les décisions</a:t>
            </a:r>
            <a:r>
              <a:rPr lang="fr-FR" sz="2000">
                <a:latin typeface="Calibri"/>
                <a:ea typeface="Calibri"/>
                <a:cs typeface="Calibri"/>
              </a:rPr>
              <a:t> prises dans le cadre des délégations consenties par le Conseil municipal ;</a:t>
            </a:r>
            <a:endParaRPr lang="fr-FR" sz="2000">
              <a:ea typeface="Calibri"/>
              <a:cs typeface="Calibri"/>
            </a:endParaRPr>
          </a:p>
          <a:p>
            <a:endParaRPr lang="en-US" sz="2000">
              <a:latin typeface="Calibri"/>
              <a:ea typeface="Source Sans Pro"/>
              <a:cs typeface="Calibri"/>
            </a:endParaRPr>
          </a:p>
        </p:txBody>
      </p:sp>
    </p:spTree>
    <p:extLst>
      <p:ext uri="{BB962C8B-B14F-4D97-AF65-F5344CB8AC3E}">
        <p14:creationId xmlns:p14="http://schemas.microsoft.com/office/powerpoint/2010/main" val="3992960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F07007-30A8-123F-2263-3FBA2CC6DC1E}"/>
              </a:ext>
            </a:extLst>
          </p:cNvPr>
          <p:cNvSpPr>
            <a:spLocks noGrp="1"/>
          </p:cNvSpPr>
          <p:nvPr>
            <p:ph type="title"/>
          </p:nvPr>
        </p:nvSpPr>
        <p:spPr>
          <a:xfrm>
            <a:off x="3693110" y="421407"/>
            <a:ext cx="7971585" cy="376658"/>
          </a:xfrm>
        </p:spPr>
        <p:txBody>
          <a:bodyPr>
            <a:normAutofit fontScale="90000"/>
          </a:bodyPr>
          <a:lstStyle/>
          <a:p>
            <a:r>
              <a:rPr lang="fr-FR">
                <a:latin typeface="Source Sans Pro"/>
                <a:ea typeface="Source Sans Pro"/>
              </a:rPr>
              <a:t>Plan de situation</a:t>
            </a:r>
            <a:endParaRPr lang="fr-FR"/>
          </a:p>
        </p:txBody>
      </p:sp>
      <p:pic>
        <p:nvPicPr>
          <p:cNvPr id="5" name="Espace réservé du contenu 4" descr="Une image contenant carte, Photographie aérienne, Vue plongeante, Conception urbaine&#10;&#10;Description générée automatiquement">
            <a:extLst>
              <a:ext uri="{FF2B5EF4-FFF2-40B4-BE49-F238E27FC236}">
                <a16:creationId xmlns:a16="http://schemas.microsoft.com/office/drawing/2014/main" id="{159B03A5-A55B-E35C-3849-8D778A48D300}"/>
              </a:ext>
            </a:extLst>
          </p:cNvPr>
          <p:cNvPicPr>
            <a:picLocks noGrp="1" noChangeAspect="1"/>
          </p:cNvPicPr>
          <p:nvPr>
            <p:ph idx="1"/>
          </p:nvPr>
        </p:nvPicPr>
        <p:blipFill>
          <a:blip r:embed="rId2"/>
          <a:stretch>
            <a:fillRect/>
          </a:stretch>
        </p:blipFill>
        <p:spPr>
          <a:xfrm>
            <a:off x="3691978" y="1329249"/>
            <a:ext cx="8290150" cy="5108702"/>
          </a:xfrm>
        </p:spPr>
      </p:pic>
      <p:sp>
        <p:nvSpPr>
          <p:cNvPr id="4" name="Espace réservé du contenu 3">
            <a:extLst>
              <a:ext uri="{FF2B5EF4-FFF2-40B4-BE49-F238E27FC236}">
                <a16:creationId xmlns:a16="http://schemas.microsoft.com/office/drawing/2014/main" id="{F87F5B7F-E1C3-8D8C-8153-B2DA0D4AA9F8}"/>
              </a:ext>
            </a:extLst>
          </p:cNvPr>
          <p:cNvSpPr>
            <a:spLocks noGrp="1"/>
          </p:cNvSpPr>
          <p:nvPr>
            <p:ph idx="13"/>
          </p:nvPr>
        </p:nvSpPr>
        <p:spPr>
          <a:xfrm>
            <a:off x="199414" y="1330030"/>
            <a:ext cx="2422739" cy="5106615"/>
          </a:xfrm>
        </p:spPr>
        <p:txBody>
          <a:bodyPr vert="horz" lIns="91440" tIns="45720" rIns="91440" bIns="45720" rtlCol="0" anchor="t">
            <a:normAutofit fontScale="92500" lnSpcReduction="10000"/>
          </a:bodyPr>
          <a:lstStyle/>
          <a:p>
            <a:r>
              <a:rPr lang="fr-FR">
                <a:latin typeface="Source Sans Pro"/>
                <a:ea typeface="Source Sans Pro"/>
              </a:rPr>
              <a:t>DEL20230530_10</a:t>
            </a:r>
          </a:p>
          <a:p>
            <a:r>
              <a:rPr lang="fr-FR">
                <a:latin typeface="Source Sans Pro"/>
                <a:ea typeface="Source Sans Pro"/>
              </a:rPr>
              <a:t> AMENAGEMENT URBAIN – </a:t>
            </a:r>
          </a:p>
          <a:p>
            <a:endParaRPr lang="fr-FR">
              <a:latin typeface="Source Sans Pro"/>
              <a:ea typeface="Source Sans Pro"/>
            </a:endParaRPr>
          </a:p>
          <a:p>
            <a:r>
              <a:rPr lang="fr-FR">
                <a:latin typeface="Source Sans Pro"/>
                <a:ea typeface="Source Sans Pro"/>
              </a:rPr>
              <a:t>Acquisition par la commune de la parcelle AB26 et convention d’opération entre l’Etablissement Public Foncier Local du Dauphiné (EPFLD), Grenoble Alpes </a:t>
            </a:r>
            <a:endParaRPr lang="fr-FR"/>
          </a:p>
          <a:p>
            <a:r>
              <a:rPr lang="fr-FR">
                <a:latin typeface="Source Sans Pro"/>
                <a:ea typeface="Source Sans Pro"/>
              </a:rPr>
              <a:t>Métropole et Ia commune d’Eybens – Opération « Place de </a:t>
            </a:r>
            <a:r>
              <a:rPr lang="fr-FR" err="1">
                <a:latin typeface="Source Sans Pro"/>
                <a:ea typeface="Source Sans Pro"/>
              </a:rPr>
              <a:t>Geve</a:t>
            </a:r>
            <a:r>
              <a:rPr lang="fr-FR">
                <a:latin typeface="Source Sans Pro"/>
                <a:ea typeface="Source Sans Pro"/>
              </a:rPr>
              <a:t> »</a:t>
            </a:r>
            <a:endParaRPr lang="fr-FR"/>
          </a:p>
        </p:txBody>
      </p:sp>
      <p:sp>
        <p:nvSpPr>
          <p:cNvPr id="6" name="ZoneTexte 5">
            <a:extLst>
              <a:ext uri="{FF2B5EF4-FFF2-40B4-BE49-F238E27FC236}">
                <a16:creationId xmlns:a16="http://schemas.microsoft.com/office/drawing/2014/main" id="{2F6992E7-3607-C006-33EB-D169D6FB8EBC}"/>
              </a:ext>
            </a:extLst>
          </p:cNvPr>
          <p:cNvSpPr txBox="1"/>
          <p:nvPr/>
        </p:nvSpPr>
        <p:spPr>
          <a:xfrm>
            <a:off x="195532" y="181155"/>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b="1">
                <a:solidFill>
                  <a:srgbClr val="FFFFFF"/>
                </a:solidFill>
                <a:latin typeface="Source Sans Pro"/>
                <a:ea typeface="Source Sans Pro"/>
              </a:rPr>
              <a:t>1/3</a:t>
            </a:r>
            <a:endParaRPr lang="fr-FR"/>
          </a:p>
        </p:txBody>
      </p:sp>
    </p:spTree>
    <p:extLst>
      <p:ext uri="{BB962C8B-B14F-4D97-AF65-F5344CB8AC3E}">
        <p14:creationId xmlns:p14="http://schemas.microsoft.com/office/powerpoint/2010/main" val="2686869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64D572F-D331-BC1F-AB19-BE1E975FCD2A}"/>
              </a:ext>
            </a:extLst>
          </p:cNvPr>
          <p:cNvSpPr>
            <a:spLocks noGrp="1"/>
          </p:cNvSpPr>
          <p:nvPr>
            <p:ph idx="1"/>
          </p:nvPr>
        </p:nvSpPr>
        <p:spPr>
          <a:xfrm>
            <a:off x="3046724" y="-1896"/>
            <a:ext cx="8630232" cy="6405637"/>
          </a:xfrm>
        </p:spPr>
        <p:txBody>
          <a:bodyPr vert="horz" lIns="91440" tIns="45720" rIns="91440" bIns="45720" rtlCol="0" anchor="t">
            <a:noAutofit/>
          </a:bodyPr>
          <a:lstStyle/>
          <a:p>
            <a:pPr marL="0" indent="0">
              <a:buNone/>
            </a:pPr>
            <a:r>
              <a:rPr lang="fr-FR" sz="2100" b="1">
                <a:latin typeface="Calibri"/>
                <a:ea typeface="Calibri"/>
                <a:cs typeface="Calibri"/>
              </a:rPr>
              <a:t>La convention 2020-30, signée par les parties le 21 janvier 2021, est arrivée à terme le 31 décembre 2022, il convient d’établir une nouvelle convention. </a:t>
            </a:r>
            <a:endParaRPr lang="fr-FR" sz="2100">
              <a:latin typeface="Calibri"/>
              <a:cs typeface="Calibri"/>
            </a:endParaRPr>
          </a:p>
          <a:p>
            <a:pPr marL="0" indent="0">
              <a:buNone/>
            </a:pPr>
            <a:r>
              <a:rPr lang="fr-FR" sz="2100" b="1">
                <a:latin typeface="Calibri"/>
                <a:ea typeface="Calibri"/>
                <a:cs typeface="Calibri"/>
              </a:rPr>
              <a:t>Le projet 19 mars-place de </a:t>
            </a:r>
            <a:r>
              <a:rPr lang="fr-FR" sz="2100" b="1" err="1">
                <a:latin typeface="Calibri"/>
                <a:ea typeface="Calibri"/>
                <a:cs typeface="Calibri"/>
              </a:rPr>
              <a:t>Gève</a:t>
            </a:r>
            <a:r>
              <a:rPr lang="fr-FR" sz="2100" b="1">
                <a:latin typeface="Calibri"/>
                <a:ea typeface="Calibri"/>
                <a:cs typeface="Calibri"/>
              </a:rPr>
              <a:t> contribue à la requalification et le renouvellement de la centralité Val-</a:t>
            </a:r>
            <a:r>
              <a:rPr lang="fr-FR" sz="2100" b="1" err="1">
                <a:latin typeface="Calibri"/>
                <a:ea typeface="Calibri"/>
                <a:cs typeface="Calibri"/>
              </a:rPr>
              <a:t>Gève</a:t>
            </a:r>
            <a:r>
              <a:rPr lang="fr-FR" sz="2100" b="1">
                <a:latin typeface="Calibri"/>
                <a:ea typeface="Calibri"/>
                <a:cs typeface="Calibri"/>
              </a:rPr>
              <a:t> : </a:t>
            </a:r>
            <a:endParaRPr lang="fr-FR" sz="2100">
              <a:latin typeface="Calibri"/>
              <a:cs typeface="Calibri"/>
            </a:endParaRPr>
          </a:p>
          <a:p>
            <a:r>
              <a:rPr lang="fr-FR" sz="2100">
                <a:latin typeface="Calibri"/>
                <a:ea typeface="Calibri"/>
                <a:cs typeface="Calibri"/>
              </a:rPr>
              <a:t>Le besoin et les enjeux de renouvellement de ce quartier sont décrit dans le Plan Guide de l’axe Jaurès</a:t>
            </a:r>
            <a:endParaRPr lang="fr-FR" sz="2100">
              <a:latin typeface="Calibri"/>
              <a:cs typeface="Calibri"/>
            </a:endParaRPr>
          </a:p>
          <a:p>
            <a:r>
              <a:rPr lang="fr-FR" sz="2100">
                <a:latin typeface="Calibri"/>
                <a:ea typeface="Calibri"/>
                <a:cs typeface="Calibri"/>
              </a:rPr>
              <a:t>Il s’agit de conforter cette polarité se saisissant de la réalisation de l’écoquartier du Val avec ses nouveaux habitants et nouvelles opportunités de commerces ou activités. </a:t>
            </a:r>
            <a:endParaRPr lang="fr-FR" sz="2100">
              <a:latin typeface="Calibri"/>
              <a:cs typeface="Calibri"/>
            </a:endParaRPr>
          </a:p>
          <a:p>
            <a:pPr marL="0" indent="0">
              <a:buNone/>
            </a:pPr>
            <a:r>
              <a:rPr lang="fr-FR" sz="2100" b="1">
                <a:latin typeface="Calibri"/>
                <a:ea typeface="Calibri"/>
                <a:cs typeface="Calibri"/>
              </a:rPr>
              <a:t>Les objectifs visés par cette opération sont : </a:t>
            </a:r>
            <a:endParaRPr lang="fr-FR" sz="2100">
              <a:latin typeface="Calibri"/>
              <a:cs typeface="Calibri"/>
            </a:endParaRPr>
          </a:p>
          <a:p>
            <a:pPr algn="just"/>
            <a:r>
              <a:rPr lang="fr-FR" sz="2100" b="1">
                <a:latin typeface="Calibri"/>
                <a:ea typeface="Calibri"/>
                <a:cs typeface="Calibri"/>
              </a:rPr>
              <a:t>Poursuivre le renouvellement urbain </a:t>
            </a:r>
            <a:r>
              <a:rPr lang="fr-FR" sz="2100">
                <a:latin typeface="Calibri"/>
                <a:ea typeface="Calibri"/>
                <a:cs typeface="Calibri"/>
              </a:rPr>
              <a:t>de l’axe via la mutation des terrains situés sur la rive est de l’avenue Jaurès avec une </a:t>
            </a:r>
            <a:r>
              <a:rPr lang="fr-FR" sz="2100" b="1">
                <a:latin typeface="Calibri"/>
                <a:ea typeface="Calibri"/>
                <a:cs typeface="Calibri"/>
              </a:rPr>
              <a:t>opération de moins de 30 logements </a:t>
            </a:r>
            <a:r>
              <a:rPr lang="fr-FR" sz="2100">
                <a:latin typeface="Calibri"/>
                <a:ea typeface="Calibri"/>
                <a:cs typeface="Calibri"/>
              </a:rPr>
              <a:t>qui devra permettre de répondre aux besoins de logements des séniors, </a:t>
            </a:r>
            <a:endParaRPr lang="fr-FR" sz="2100">
              <a:latin typeface="Calibri"/>
              <a:cs typeface="Calibri"/>
            </a:endParaRPr>
          </a:p>
          <a:p>
            <a:pPr algn="just"/>
            <a:r>
              <a:rPr lang="fr-FR" sz="2100">
                <a:latin typeface="Calibri"/>
                <a:ea typeface="Calibri"/>
                <a:cs typeface="Calibri"/>
              </a:rPr>
              <a:t>Garantir la fonctionnalité de cette polarité en sécurisant et rendant le plus confortable possible les liaisons entre ses 2 rives : les </a:t>
            </a:r>
            <a:r>
              <a:rPr lang="fr-FR" sz="2100" err="1">
                <a:latin typeface="Calibri"/>
                <a:ea typeface="Calibri"/>
                <a:cs typeface="Calibri"/>
              </a:rPr>
              <a:t>Coulmes</a:t>
            </a:r>
            <a:r>
              <a:rPr lang="fr-FR" sz="2100">
                <a:latin typeface="Calibri"/>
                <a:ea typeface="Calibri"/>
                <a:cs typeface="Calibri"/>
              </a:rPr>
              <a:t> et le Val. Ainsi une </a:t>
            </a:r>
            <a:r>
              <a:rPr lang="fr-FR" sz="2100" b="1">
                <a:latin typeface="Calibri"/>
                <a:ea typeface="Calibri"/>
                <a:cs typeface="Calibri"/>
              </a:rPr>
              <a:t>continuité piétonne végétalisés et sécurisée </a:t>
            </a:r>
            <a:r>
              <a:rPr lang="fr-FR" sz="2100">
                <a:latin typeface="Calibri"/>
                <a:ea typeface="Calibri"/>
                <a:cs typeface="Calibri"/>
              </a:rPr>
              <a:t>est-elle inscrite via le terrain du 19 mars permettant un cheminement continu du parc des Maisons Neuves au cœur de l’Ecoquartier, reliant ainsi les 2 écoles, les équipements, commerces services et les différents quartiers résidentiels. </a:t>
            </a:r>
            <a:endParaRPr lang="fr-FR" sz="2100"/>
          </a:p>
          <a:p>
            <a:endParaRPr lang="fr-FR"/>
          </a:p>
        </p:txBody>
      </p:sp>
      <p:sp>
        <p:nvSpPr>
          <p:cNvPr id="5" name="ZoneTexte 4">
            <a:extLst>
              <a:ext uri="{FF2B5EF4-FFF2-40B4-BE49-F238E27FC236}">
                <a16:creationId xmlns:a16="http://schemas.microsoft.com/office/drawing/2014/main" id="{58615D42-E07E-6EA6-F583-27FB6F40939C}"/>
              </a:ext>
            </a:extLst>
          </p:cNvPr>
          <p:cNvSpPr txBox="1"/>
          <p:nvPr/>
        </p:nvSpPr>
        <p:spPr>
          <a:xfrm>
            <a:off x="195532" y="181155"/>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b="1">
                <a:solidFill>
                  <a:srgbClr val="FFFFFF"/>
                </a:solidFill>
                <a:latin typeface="Source Sans Pro"/>
                <a:ea typeface="Source Sans Pro"/>
              </a:rPr>
              <a:t>2/3</a:t>
            </a:r>
            <a:endParaRPr lang="fr-FR"/>
          </a:p>
        </p:txBody>
      </p:sp>
      <p:sp>
        <p:nvSpPr>
          <p:cNvPr id="10" name="Espace réservé du contenu 3">
            <a:extLst>
              <a:ext uri="{FF2B5EF4-FFF2-40B4-BE49-F238E27FC236}">
                <a16:creationId xmlns:a16="http://schemas.microsoft.com/office/drawing/2014/main" id="{048AB5EC-8730-A7D8-83C4-FC2C9CD167D9}"/>
              </a:ext>
            </a:extLst>
          </p:cNvPr>
          <p:cNvSpPr>
            <a:spLocks noGrp="1"/>
          </p:cNvSpPr>
          <p:nvPr>
            <p:ph idx="13"/>
          </p:nvPr>
        </p:nvSpPr>
        <p:spPr>
          <a:xfrm>
            <a:off x="199414" y="1330030"/>
            <a:ext cx="2422739" cy="5106615"/>
          </a:xfrm>
        </p:spPr>
        <p:txBody>
          <a:bodyPr vert="horz" lIns="91440" tIns="45720" rIns="91440" bIns="45720" rtlCol="0" anchor="t">
            <a:normAutofit fontScale="92500" lnSpcReduction="10000"/>
          </a:bodyPr>
          <a:lstStyle/>
          <a:p>
            <a:r>
              <a:rPr lang="fr-FR">
                <a:latin typeface="Source Sans Pro"/>
                <a:ea typeface="Source Sans Pro"/>
              </a:rPr>
              <a:t>DEL20230530_10</a:t>
            </a:r>
          </a:p>
          <a:p>
            <a:r>
              <a:rPr lang="fr-FR">
                <a:latin typeface="Source Sans Pro"/>
                <a:ea typeface="Source Sans Pro"/>
              </a:rPr>
              <a:t> AMENAGEMENT URBAIN – </a:t>
            </a:r>
          </a:p>
          <a:p>
            <a:endParaRPr lang="fr-FR">
              <a:latin typeface="Source Sans Pro"/>
              <a:ea typeface="Source Sans Pro"/>
            </a:endParaRPr>
          </a:p>
          <a:p>
            <a:r>
              <a:rPr lang="fr-FR">
                <a:latin typeface="Source Sans Pro"/>
                <a:ea typeface="Source Sans Pro"/>
              </a:rPr>
              <a:t>Acquisition par la commune de la parcelle AB26 et convention d’opération entre l’Etablissement Public Foncier Local du Dauphiné (EPFLD), Grenoble Alpes </a:t>
            </a:r>
            <a:endParaRPr lang="fr-FR"/>
          </a:p>
          <a:p>
            <a:r>
              <a:rPr lang="fr-FR">
                <a:latin typeface="Source Sans Pro"/>
                <a:ea typeface="Source Sans Pro"/>
              </a:rPr>
              <a:t>Métropole et Ia commune d’Eybens – Opération « Place de </a:t>
            </a:r>
            <a:r>
              <a:rPr lang="fr-FR" err="1">
                <a:latin typeface="Source Sans Pro"/>
                <a:ea typeface="Source Sans Pro"/>
              </a:rPr>
              <a:t>Geve</a:t>
            </a:r>
            <a:r>
              <a:rPr lang="fr-FR">
                <a:latin typeface="Source Sans Pro"/>
                <a:ea typeface="Source Sans Pro"/>
              </a:rPr>
              <a:t> »</a:t>
            </a:r>
            <a:endParaRPr lang="fr-FR"/>
          </a:p>
        </p:txBody>
      </p:sp>
    </p:spTree>
    <p:extLst>
      <p:ext uri="{BB962C8B-B14F-4D97-AF65-F5344CB8AC3E}">
        <p14:creationId xmlns:p14="http://schemas.microsoft.com/office/powerpoint/2010/main" val="744344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64D572F-D331-BC1F-AB19-BE1E975FCD2A}"/>
              </a:ext>
            </a:extLst>
          </p:cNvPr>
          <p:cNvSpPr>
            <a:spLocks noGrp="1"/>
          </p:cNvSpPr>
          <p:nvPr>
            <p:ph idx="1"/>
          </p:nvPr>
        </p:nvSpPr>
        <p:spPr>
          <a:xfrm>
            <a:off x="3443489" y="234587"/>
            <a:ext cx="8539143" cy="6090328"/>
          </a:xfrm>
        </p:spPr>
        <p:txBody>
          <a:bodyPr vert="horz" lIns="91440" tIns="45720" rIns="91440" bIns="45720" rtlCol="0" anchor="t">
            <a:noAutofit/>
          </a:bodyPr>
          <a:lstStyle/>
          <a:p>
            <a:pPr>
              <a:buNone/>
            </a:pPr>
            <a:endParaRPr lang="fr-FR" sz="2400">
              <a:latin typeface="Source Sans Pro"/>
              <a:ea typeface="Source Sans Pro"/>
              <a:cs typeface="Calibri"/>
            </a:endParaRPr>
          </a:p>
          <a:p>
            <a:pPr algn="just">
              <a:buNone/>
            </a:pPr>
            <a:r>
              <a:rPr lang="fr-FR" sz="2200" b="1" dirty="0">
                <a:latin typeface="Calibri"/>
                <a:ea typeface="Calibri"/>
                <a:cs typeface="Calibri"/>
              </a:rPr>
              <a:t>En parallèle la ville d’Eybens doit acquérir la parcelle AB 26 afin d’engager son réaménagement en square. </a:t>
            </a:r>
            <a:endParaRPr lang="fr-FR" sz="2200" dirty="0">
              <a:latin typeface="Calibri"/>
              <a:cs typeface="Calibri"/>
            </a:endParaRPr>
          </a:p>
          <a:p>
            <a:pPr algn="just">
              <a:buNone/>
            </a:pPr>
            <a:r>
              <a:rPr lang="fr-FR" sz="2200" dirty="0">
                <a:latin typeface="Calibri"/>
                <a:ea typeface="Calibri"/>
                <a:cs typeface="Calibri"/>
              </a:rPr>
              <a:t>Le montant de l’acquisition de 753 10€ HT est défini selon le bilan du coût de revient de l’EPFLD, confirmé par les services des Domaines. </a:t>
            </a:r>
            <a:endParaRPr lang="fr-FR" sz="2200" dirty="0">
              <a:latin typeface="Calibri"/>
              <a:cs typeface="Calibri"/>
            </a:endParaRPr>
          </a:p>
          <a:p>
            <a:pPr algn="just">
              <a:buNone/>
            </a:pPr>
            <a:endParaRPr lang="fr-FR" sz="2200">
              <a:latin typeface="Calibri"/>
              <a:ea typeface="Source Sans Pro"/>
              <a:cs typeface="Calibri"/>
            </a:endParaRPr>
          </a:p>
          <a:p>
            <a:pPr algn="just">
              <a:buNone/>
            </a:pPr>
            <a:r>
              <a:rPr lang="fr-FR" sz="2200" dirty="0">
                <a:latin typeface="Calibri"/>
                <a:ea typeface="Source Sans Pro"/>
                <a:cs typeface="Calibri"/>
              </a:rPr>
              <a:t>Le projet, objet de la convention proposée dans cette délibération, concerne cette opération d’aménagement dans le secteur de la Place de </a:t>
            </a:r>
            <a:r>
              <a:rPr lang="fr-FR" sz="2200" dirty="0" err="1">
                <a:latin typeface="Calibri"/>
                <a:ea typeface="Source Sans Pro"/>
                <a:cs typeface="Calibri"/>
              </a:rPr>
              <a:t>Gève</a:t>
            </a:r>
            <a:r>
              <a:rPr lang="fr-FR" sz="2200" dirty="0">
                <a:latin typeface="Calibri"/>
                <a:ea typeface="Source Sans Pro"/>
                <a:cs typeface="Calibri"/>
              </a:rPr>
              <a:t> dans la commune .</a:t>
            </a:r>
            <a:endParaRPr lang="fr-FR" sz="2200" dirty="0">
              <a:latin typeface="Calibri"/>
              <a:cs typeface="Calibri"/>
            </a:endParaRPr>
          </a:p>
          <a:p>
            <a:pPr algn="just">
              <a:buNone/>
            </a:pPr>
            <a:r>
              <a:rPr lang="fr-FR" sz="2200" dirty="0">
                <a:latin typeface="Calibri"/>
                <a:ea typeface="Calibri"/>
                <a:cs typeface="Arial"/>
              </a:rPr>
              <a:t>•</a:t>
            </a:r>
            <a:r>
              <a:rPr lang="fr-FR" sz="2200" b="1" dirty="0">
                <a:latin typeface="Calibri"/>
                <a:ea typeface="Source Sans Pro"/>
                <a:cs typeface="Calibri"/>
              </a:rPr>
              <a:t>La convention   a pour objet de déterminer les modalités de la coopération publique entre l’</a:t>
            </a:r>
            <a:r>
              <a:rPr lang="fr-FR" sz="2200" b="1" dirty="0" err="1">
                <a:latin typeface="Calibri"/>
                <a:ea typeface="Source Sans Pro"/>
                <a:cs typeface="Calibri"/>
              </a:rPr>
              <a:t>Epfl</a:t>
            </a:r>
            <a:r>
              <a:rPr lang="fr-FR" sz="2200" b="1" dirty="0">
                <a:latin typeface="Calibri"/>
                <a:ea typeface="Source Sans Pro"/>
                <a:cs typeface="Calibri"/>
              </a:rPr>
              <a:t> du Dauphiné et la collectivité</a:t>
            </a:r>
            <a:r>
              <a:rPr lang="fr-FR" sz="2200" dirty="0">
                <a:latin typeface="Calibri"/>
                <a:ea typeface="Source Sans Pro"/>
                <a:cs typeface="Calibri"/>
              </a:rPr>
              <a:t> d’Eybens  partenaire du projet d’aménagement pour la réalisation de leurs missions respectives de service public.</a:t>
            </a:r>
            <a:endParaRPr lang="fr-FR" sz="2200" dirty="0">
              <a:latin typeface="Calibri"/>
              <a:cs typeface="Calibri"/>
            </a:endParaRPr>
          </a:p>
          <a:p>
            <a:pPr algn="just">
              <a:buNone/>
            </a:pPr>
            <a:r>
              <a:rPr lang="fr-FR" sz="2200" dirty="0">
                <a:latin typeface="Calibri"/>
                <a:ea typeface="Calibri"/>
                <a:cs typeface="Arial"/>
              </a:rPr>
              <a:t>•</a:t>
            </a:r>
            <a:r>
              <a:rPr lang="fr-FR" sz="2200" dirty="0">
                <a:latin typeface="Calibri"/>
                <a:ea typeface="Source Sans Pro"/>
                <a:cs typeface="Calibri"/>
              </a:rPr>
              <a:t>Elle se substitue à la précédente convention signée en 2021</a:t>
            </a:r>
            <a:endParaRPr lang="fr-FR" sz="2200" dirty="0">
              <a:latin typeface="Calibri"/>
              <a:cs typeface="Calibri"/>
            </a:endParaRPr>
          </a:p>
          <a:p>
            <a:pPr marL="0" indent="0" algn="just">
              <a:buNone/>
            </a:pPr>
            <a:endParaRPr lang="fr-FR" sz="2200" b="1">
              <a:latin typeface="Calibri"/>
              <a:ea typeface="Calibri"/>
              <a:cs typeface="Calibri"/>
            </a:endParaRPr>
          </a:p>
        </p:txBody>
      </p:sp>
      <p:sp>
        <p:nvSpPr>
          <p:cNvPr id="5" name="ZoneTexte 4">
            <a:extLst>
              <a:ext uri="{FF2B5EF4-FFF2-40B4-BE49-F238E27FC236}">
                <a16:creationId xmlns:a16="http://schemas.microsoft.com/office/drawing/2014/main" id="{565A86A3-AAAD-9031-1D75-2876E2407401}"/>
              </a:ext>
            </a:extLst>
          </p:cNvPr>
          <p:cNvSpPr txBox="1"/>
          <p:nvPr/>
        </p:nvSpPr>
        <p:spPr>
          <a:xfrm>
            <a:off x="195532" y="181155"/>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b="1">
                <a:solidFill>
                  <a:srgbClr val="FFFFFF"/>
                </a:solidFill>
                <a:latin typeface="Source Sans Pro"/>
                <a:ea typeface="Source Sans Pro"/>
              </a:rPr>
              <a:t>3/3</a:t>
            </a:r>
            <a:endParaRPr lang="fr-FR"/>
          </a:p>
        </p:txBody>
      </p:sp>
      <p:sp>
        <p:nvSpPr>
          <p:cNvPr id="8" name="Espace réservé du contenu 3">
            <a:extLst>
              <a:ext uri="{FF2B5EF4-FFF2-40B4-BE49-F238E27FC236}">
                <a16:creationId xmlns:a16="http://schemas.microsoft.com/office/drawing/2014/main" id="{B7985B0D-8175-8628-2259-875FB18E4D62}"/>
              </a:ext>
            </a:extLst>
          </p:cNvPr>
          <p:cNvSpPr>
            <a:spLocks noGrp="1"/>
          </p:cNvSpPr>
          <p:nvPr>
            <p:ph idx="13"/>
          </p:nvPr>
        </p:nvSpPr>
        <p:spPr>
          <a:xfrm>
            <a:off x="199414" y="1330030"/>
            <a:ext cx="2422739" cy="5106615"/>
          </a:xfrm>
        </p:spPr>
        <p:txBody>
          <a:bodyPr vert="horz" lIns="91440" tIns="45720" rIns="91440" bIns="45720" rtlCol="0" anchor="t">
            <a:normAutofit fontScale="92500" lnSpcReduction="10000"/>
          </a:bodyPr>
          <a:lstStyle/>
          <a:p>
            <a:r>
              <a:rPr lang="fr-FR">
                <a:latin typeface="Source Sans Pro"/>
                <a:ea typeface="Source Sans Pro"/>
              </a:rPr>
              <a:t>DEL20230530_10</a:t>
            </a:r>
          </a:p>
          <a:p>
            <a:r>
              <a:rPr lang="fr-FR">
                <a:latin typeface="Source Sans Pro"/>
                <a:ea typeface="Source Sans Pro"/>
              </a:rPr>
              <a:t> AMENAGEMENT URBAIN – </a:t>
            </a:r>
          </a:p>
          <a:p>
            <a:endParaRPr lang="fr-FR">
              <a:latin typeface="Source Sans Pro"/>
              <a:ea typeface="Source Sans Pro"/>
            </a:endParaRPr>
          </a:p>
          <a:p>
            <a:r>
              <a:rPr lang="fr-FR">
                <a:latin typeface="Source Sans Pro"/>
                <a:ea typeface="Source Sans Pro"/>
              </a:rPr>
              <a:t>Acquisition par la commune de la parcelle AB26 et convention d’opération entre l’Etablissement Public Foncier Local du Dauphiné (EPFLD), Grenoble Alpes </a:t>
            </a:r>
            <a:endParaRPr lang="fr-FR"/>
          </a:p>
          <a:p>
            <a:r>
              <a:rPr lang="fr-FR">
                <a:latin typeface="Source Sans Pro"/>
                <a:ea typeface="Source Sans Pro"/>
              </a:rPr>
              <a:t>Métropole et Ia commune d’Eybens – Opération « Place de </a:t>
            </a:r>
            <a:r>
              <a:rPr lang="fr-FR" err="1">
                <a:latin typeface="Source Sans Pro"/>
                <a:ea typeface="Source Sans Pro"/>
              </a:rPr>
              <a:t>Geve</a:t>
            </a:r>
            <a:r>
              <a:rPr lang="fr-FR">
                <a:latin typeface="Source Sans Pro"/>
                <a:ea typeface="Source Sans Pro"/>
              </a:rPr>
              <a:t> »</a:t>
            </a:r>
            <a:endParaRPr lang="fr-FR"/>
          </a:p>
        </p:txBody>
      </p:sp>
    </p:spTree>
    <p:extLst>
      <p:ext uri="{BB962C8B-B14F-4D97-AF65-F5344CB8AC3E}">
        <p14:creationId xmlns:p14="http://schemas.microsoft.com/office/powerpoint/2010/main" val="3914268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A2F707-E5A4-D12A-CFC2-9E3E51603403}"/>
              </a:ext>
            </a:extLst>
          </p:cNvPr>
          <p:cNvSpPr>
            <a:spLocks noGrp="1"/>
          </p:cNvSpPr>
          <p:nvPr>
            <p:ph type="ctrTitle"/>
          </p:nvPr>
        </p:nvSpPr>
        <p:spPr>
          <a:xfrm>
            <a:off x="5183027" y="1625017"/>
            <a:ext cx="6425184" cy="1671889"/>
          </a:xfrm>
        </p:spPr>
        <p:txBody>
          <a:bodyPr>
            <a:normAutofit/>
          </a:bodyPr>
          <a:lstStyle/>
          <a:p>
            <a:r>
              <a:rPr lang="fr-FR">
                <a:latin typeface="Source Sans Pro"/>
                <a:ea typeface="Source Sans Pro"/>
              </a:rPr>
              <a:t>Introduction</a:t>
            </a:r>
            <a:endParaRPr lang="fr-FR"/>
          </a:p>
        </p:txBody>
      </p:sp>
    </p:spTree>
    <p:extLst>
      <p:ext uri="{BB962C8B-B14F-4D97-AF65-F5344CB8AC3E}">
        <p14:creationId xmlns:p14="http://schemas.microsoft.com/office/powerpoint/2010/main" val="2629792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35B9869-9426-F986-9144-C31189AC3581}"/>
              </a:ext>
            </a:extLst>
          </p:cNvPr>
          <p:cNvSpPr>
            <a:spLocks noGrp="1"/>
          </p:cNvSpPr>
          <p:nvPr>
            <p:ph idx="1"/>
          </p:nvPr>
        </p:nvSpPr>
        <p:spPr>
          <a:xfrm>
            <a:off x="3285834" y="181252"/>
            <a:ext cx="7971585" cy="6679775"/>
          </a:xfrm>
        </p:spPr>
        <p:txBody>
          <a:bodyPr vert="horz" lIns="91440" tIns="45720" rIns="91440" bIns="45720" rtlCol="0" anchor="t">
            <a:noAutofit/>
          </a:bodyPr>
          <a:lstStyle/>
          <a:p>
            <a:pPr marL="0" indent="0" algn="just">
              <a:buNone/>
            </a:pPr>
            <a:r>
              <a:rPr lang="fr-FR" sz="2200" b="1">
                <a:latin typeface="Calibri"/>
                <a:ea typeface="Calibri"/>
                <a:cs typeface="Calibri"/>
              </a:rPr>
              <a:t>Contexte</a:t>
            </a:r>
            <a:r>
              <a:rPr lang="fr-FR" sz="2200">
                <a:latin typeface="Calibri"/>
                <a:ea typeface="Calibri"/>
                <a:cs typeface="Calibri"/>
              </a:rPr>
              <a:t> </a:t>
            </a:r>
            <a:endParaRPr lang="fr-FR" sz="2200">
              <a:latin typeface="Calibri"/>
              <a:cs typeface="Calibri"/>
            </a:endParaRPr>
          </a:p>
          <a:p>
            <a:pPr algn="just"/>
            <a:r>
              <a:rPr lang="fr-FR" sz="2200">
                <a:latin typeface="Calibri"/>
                <a:ea typeface="Calibri"/>
                <a:cs typeface="Calibri"/>
              </a:rPr>
              <a:t>La première étape du projet de requalification et de renouvellement de la centralité Val – </a:t>
            </a:r>
            <a:r>
              <a:rPr lang="fr-FR" sz="2200" err="1">
                <a:latin typeface="Calibri"/>
                <a:ea typeface="Calibri"/>
                <a:cs typeface="Calibri"/>
              </a:rPr>
              <a:t>Gève</a:t>
            </a:r>
            <a:r>
              <a:rPr lang="fr-FR" sz="2200">
                <a:latin typeface="Calibri"/>
                <a:ea typeface="Calibri"/>
                <a:cs typeface="Calibri"/>
              </a:rPr>
              <a:t> consiste en la </a:t>
            </a:r>
            <a:r>
              <a:rPr lang="fr-FR" sz="2200" b="1">
                <a:latin typeface="Calibri"/>
                <a:ea typeface="Calibri"/>
                <a:cs typeface="Calibri"/>
              </a:rPr>
              <a:t>déconstruction des maisons de secteur de place de </a:t>
            </a:r>
            <a:r>
              <a:rPr lang="fr-FR" sz="2200" b="1" err="1">
                <a:latin typeface="Calibri"/>
                <a:ea typeface="Calibri"/>
                <a:cs typeface="Calibri"/>
              </a:rPr>
              <a:t>Gève</a:t>
            </a:r>
            <a:r>
              <a:rPr lang="fr-FR" sz="2200" b="1">
                <a:latin typeface="Calibri"/>
                <a:ea typeface="Calibri"/>
                <a:cs typeface="Calibri"/>
              </a:rPr>
              <a:t> </a:t>
            </a:r>
            <a:r>
              <a:rPr lang="fr-FR" sz="2200">
                <a:latin typeface="Calibri"/>
                <a:ea typeface="Calibri"/>
                <a:cs typeface="Calibri"/>
              </a:rPr>
              <a:t>afin de réaliser les premiers aménagements. Il s’agit concrètement de quartes maisons, dont une, celle située au 12 rue du 19 mars 1962, appartiendra très prochainement à la commune. </a:t>
            </a:r>
            <a:endParaRPr lang="fr-FR" sz="2200">
              <a:latin typeface="Calibri"/>
              <a:cs typeface="Calibri"/>
            </a:endParaRPr>
          </a:p>
          <a:p>
            <a:pPr algn="just"/>
            <a:r>
              <a:rPr lang="fr-FR" sz="2200">
                <a:latin typeface="Calibri"/>
                <a:ea typeface="Calibri"/>
                <a:cs typeface="Calibri"/>
              </a:rPr>
              <a:t>Compte tenu des liens existants entre les travaux de déconstruction de ces quatre maisons, de leur imbrication, et afin de garantir la cohérence et la coordination des interventions, il est apparu pertinent de </a:t>
            </a:r>
            <a:r>
              <a:rPr lang="fr-FR" sz="2200" b="1">
                <a:latin typeface="Calibri"/>
                <a:ea typeface="Calibri"/>
                <a:cs typeface="Calibri"/>
              </a:rPr>
              <a:t>confier la maîtrise d’ouvrage de l’intégralité de l’opération de la déconstruction à un maître d’ouvrage unique</a:t>
            </a:r>
            <a:r>
              <a:rPr lang="fr-FR" sz="2200">
                <a:latin typeface="Calibri"/>
                <a:ea typeface="Calibri"/>
                <a:cs typeface="Calibri"/>
              </a:rPr>
              <a:t>. </a:t>
            </a:r>
            <a:endParaRPr lang="fr-FR" sz="2200">
              <a:latin typeface="Calibri"/>
              <a:cs typeface="Calibri"/>
            </a:endParaRPr>
          </a:p>
          <a:p>
            <a:pPr algn="just"/>
            <a:r>
              <a:rPr lang="fr-FR" sz="2200">
                <a:latin typeface="Calibri"/>
                <a:ea typeface="Calibri"/>
                <a:cs typeface="Calibri"/>
              </a:rPr>
              <a:t>L’EPFLD étant concerné par la plus grande part de l’opération, il est proposé de lui confier ce rôle, à titre gratuit. </a:t>
            </a:r>
            <a:endParaRPr lang="fr-FR" sz="2200">
              <a:latin typeface="Calibri"/>
              <a:cs typeface="Calibri"/>
            </a:endParaRPr>
          </a:p>
          <a:p>
            <a:pPr marL="0" indent="0" algn="just">
              <a:buNone/>
            </a:pPr>
            <a:r>
              <a:rPr lang="fr-FR" sz="2200" b="1">
                <a:latin typeface="Calibri"/>
                <a:ea typeface="Calibri"/>
                <a:cs typeface="Calibri"/>
              </a:rPr>
              <a:t>Missions et coopération</a:t>
            </a:r>
            <a:endParaRPr lang="fr-FR" sz="2200">
              <a:latin typeface="Calibri"/>
              <a:cs typeface="Calibri"/>
            </a:endParaRPr>
          </a:p>
          <a:p>
            <a:pPr algn="just"/>
            <a:r>
              <a:rPr lang="fr-FR" sz="2200">
                <a:latin typeface="Calibri"/>
                <a:ea typeface="Calibri"/>
                <a:cs typeface="Calibri"/>
              </a:rPr>
              <a:t>L’EPFLD, sera chargé de l’ensemble des missions relevant de la maîtrise d’ouvrage et s’engage à associer la commune à toutes les étapes de l’opération. </a:t>
            </a:r>
            <a:endParaRPr lang="fr-FR" sz="2200">
              <a:latin typeface="Calibri"/>
              <a:cs typeface="Calibri"/>
            </a:endParaRPr>
          </a:p>
          <a:p>
            <a:endParaRPr lang="fr-FR" sz="2200">
              <a:latin typeface="Calibri"/>
              <a:cs typeface="Calibri"/>
            </a:endParaRPr>
          </a:p>
        </p:txBody>
      </p:sp>
      <p:sp>
        <p:nvSpPr>
          <p:cNvPr id="4" name="Espace réservé du contenu 3">
            <a:extLst>
              <a:ext uri="{FF2B5EF4-FFF2-40B4-BE49-F238E27FC236}">
                <a16:creationId xmlns:a16="http://schemas.microsoft.com/office/drawing/2014/main" id="{FC014361-0A80-9D65-3684-EBF92EF4D66B}"/>
              </a:ext>
            </a:extLst>
          </p:cNvPr>
          <p:cNvSpPr>
            <a:spLocks noGrp="1"/>
          </p:cNvSpPr>
          <p:nvPr>
            <p:ph idx="13"/>
          </p:nvPr>
        </p:nvSpPr>
        <p:spPr>
          <a:xfrm>
            <a:off x="199414" y="1330030"/>
            <a:ext cx="2385868" cy="4332325"/>
          </a:xfrm>
        </p:spPr>
        <p:txBody>
          <a:bodyPr vert="horz" lIns="91440" tIns="45720" rIns="91440" bIns="45720" rtlCol="0" anchor="t">
            <a:normAutofit/>
          </a:bodyPr>
          <a:lstStyle/>
          <a:p>
            <a:pPr algn="ctr"/>
            <a:r>
              <a:rPr lang="fr-FR" sz="1900">
                <a:latin typeface="Source Sans Pro"/>
                <a:ea typeface="Source Sans Pro"/>
              </a:rPr>
              <a:t>DEL20230530_11 AMENAGEMENT </a:t>
            </a:r>
            <a:br>
              <a:rPr lang="fr-FR" sz="1900">
                <a:latin typeface="Source Sans Pro"/>
                <a:ea typeface="Source Sans Pro"/>
              </a:rPr>
            </a:br>
            <a:r>
              <a:rPr lang="fr-FR" sz="1900">
                <a:latin typeface="Source Sans Pro"/>
                <a:ea typeface="Source Sans Pro"/>
              </a:rPr>
              <a:t>URBAIN – </a:t>
            </a:r>
            <a:endParaRPr lang="en-US"/>
          </a:p>
          <a:p>
            <a:pPr algn="ctr"/>
            <a:endParaRPr lang="fr-FR">
              <a:latin typeface="Source Sans Pro"/>
              <a:ea typeface="Source Sans Pro"/>
            </a:endParaRPr>
          </a:p>
          <a:p>
            <a:pPr algn="ctr"/>
            <a:r>
              <a:rPr lang="fr-FR">
                <a:latin typeface="Source Sans Pro"/>
                <a:ea typeface="Source Sans Pro"/>
              </a:rPr>
              <a:t>Délégation de la maîtrise d'ouvrage pour la démolition de la maison sur la parcelle AB26 rue du 19 mars 1962</a:t>
            </a:r>
            <a:br>
              <a:rPr lang="en-US"/>
            </a:br>
            <a:endParaRPr lang="en-US"/>
          </a:p>
          <a:p>
            <a:pPr algn="ctr"/>
            <a:endParaRPr lang="fr-FR">
              <a:latin typeface="Source Sans Pro"/>
              <a:ea typeface="Source Sans Pro"/>
              <a:cs typeface="Calibri"/>
            </a:endParaRPr>
          </a:p>
        </p:txBody>
      </p:sp>
      <p:sp>
        <p:nvSpPr>
          <p:cNvPr id="5" name="ZoneTexte 4">
            <a:extLst>
              <a:ext uri="{FF2B5EF4-FFF2-40B4-BE49-F238E27FC236}">
                <a16:creationId xmlns:a16="http://schemas.microsoft.com/office/drawing/2014/main" id="{CDC493C9-70A2-F45B-82BC-51F3324F0FCA}"/>
              </a:ext>
            </a:extLst>
          </p:cNvPr>
          <p:cNvSpPr txBox="1"/>
          <p:nvPr/>
        </p:nvSpPr>
        <p:spPr>
          <a:xfrm>
            <a:off x="195532" y="181155"/>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b="1">
                <a:solidFill>
                  <a:srgbClr val="FFFFFF"/>
                </a:solidFill>
                <a:latin typeface="Source Sans Pro"/>
                <a:ea typeface="Source Sans Pro"/>
              </a:rPr>
              <a:t>1/2</a:t>
            </a:r>
            <a:endParaRPr lang="fr-FR"/>
          </a:p>
        </p:txBody>
      </p:sp>
    </p:spTree>
    <p:extLst>
      <p:ext uri="{BB962C8B-B14F-4D97-AF65-F5344CB8AC3E}">
        <p14:creationId xmlns:p14="http://schemas.microsoft.com/office/powerpoint/2010/main" val="500958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35B9869-9426-F986-9144-C31189AC3581}"/>
              </a:ext>
            </a:extLst>
          </p:cNvPr>
          <p:cNvSpPr>
            <a:spLocks noGrp="1"/>
          </p:cNvSpPr>
          <p:nvPr>
            <p:ph idx="1"/>
          </p:nvPr>
        </p:nvSpPr>
        <p:spPr>
          <a:xfrm>
            <a:off x="3338386" y="245246"/>
            <a:ext cx="8326309" cy="5948290"/>
          </a:xfrm>
        </p:spPr>
        <p:txBody>
          <a:bodyPr vert="horz" lIns="91440" tIns="45720" rIns="91440" bIns="45720" rtlCol="0" anchor="t">
            <a:noAutofit/>
          </a:bodyPr>
          <a:lstStyle/>
          <a:p>
            <a:pPr marL="0" indent="0" algn="just">
              <a:buNone/>
            </a:pPr>
            <a:r>
              <a:rPr lang="fr-FR" sz="2200" b="1">
                <a:latin typeface="Calibri"/>
                <a:ea typeface="Calibri"/>
                <a:cs typeface="Calibri"/>
              </a:rPr>
              <a:t>Clauses financières</a:t>
            </a:r>
            <a:r>
              <a:rPr lang="fr-FR" sz="2200">
                <a:latin typeface="Calibri"/>
                <a:ea typeface="Calibri"/>
                <a:cs typeface="Calibri"/>
              </a:rPr>
              <a:t> </a:t>
            </a:r>
            <a:endParaRPr lang="fr-FR" sz="2200">
              <a:latin typeface="Calibri"/>
              <a:cs typeface="Calibri"/>
            </a:endParaRPr>
          </a:p>
          <a:p>
            <a:pPr algn="just"/>
            <a:r>
              <a:rPr lang="fr-FR" sz="2200">
                <a:latin typeface="Calibri"/>
                <a:ea typeface="Calibri"/>
                <a:cs typeface="Calibri"/>
              </a:rPr>
              <a:t>Le montant prévisionnel total du coût d’opération est estimé, au stade du programme à 135 290 euros HT.</a:t>
            </a:r>
            <a:endParaRPr lang="fr-FR" sz="2200">
              <a:latin typeface="Calibri"/>
              <a:cs typeface="Calibri"/>
            </a:endParaRPr>
          </a:p>
          <a:p>
            <a:pPr algn="just"/>
            <a:r>
              <a:rPr lang="fr-FR" sz="2200">
                <a:latin typeface="Calibri"/>
                <a:ea typeface="Calibri"/>
                <a:cs typeface="Calibri"/>
              </a:rPr>
              <a:t>La répartition du coût de l’opération se fera au prorata de la surface bâtie à démolir relevant des compétences de chacun au titre de la </a:t>
            </a:r>
            <a:r>
              <a:rPr lang="fr-FR" sz="2200" err="1">
                <a:latin typeface="Calibri"/>
                <a:ea typeface="Calibri"/>
                <a:cs typeface="Calibri"/>
              </a:rPr>
              <a:t>co</a:t>
            </a:r>
            <a:r>
              <a:rPr lang="fr-FR" sz="2200">
                <a:latin typeface="Calibri"/>
                <a:ea typeface="Calibri"/>
                <a:cs typeface="Calibri"/>
              </a:rPr>
              <a:t>-maîtrise d’ouvrage, ce qui représente </a:t>
            </a:r>
            <a:r>
              <a:rPr lang="fr-FR" sz="2200" b="1">
                <a:latin typeface="Calibri"/>
                <a:ea typeface="Calibri"/>
                <a:cs typeface="Calibri"/>
              </a:rPr>
              <a:t>27 % du coût de l’opération pour la commune.</a:t>
            </a:r>
            <a:endParaRPr lang="fr-FR" sz="2200">
              <a:latin typeface="Calibri"/>
              <a:cs typeface="Calibri"/>
            </a:endParaRPr>
          </a:p>
          <a:p>
            <a:pPr algn="just"/>
            <a:r>
              <a:rPr lang="fr-FR" sz="2200">
                <a:latin typeface="Calibri"/>
                <a:ea typeface="Calibri"/>
                <a:cs typeface="Calibri"/>
              </a:rPr>
              <a:t>L’EPFLD assurera le paiement de l’ensemble des coûts et des frais nécessaires à la réalisation de l’opération et prendra à sa charge exclusive le financement de l’ensemble des frais nécessaires à la réalisation de l’opération et à la gestion des diverses garanties, frais de contentieux éventuels compris, ainsi que les frais de la gestion technique, administrative et financière de l’opération.</a:t>
            </a:r>
            <a:endParaRPr lang="fr-FR" sz="2200">
              <a:latin typeface="Calibri"/>
              <a:cs typeface="Calibri"/>
            </a:endParaRPr>
          </a:p>
          <a:p>
            <a:pPr marL="0" indent="0" algn="just">
              <a:buNone/>
            </a:pPr>
            <a:r>
              <a:rPr lang="fr-FR" sz="2200" b="1">
                <a:latin typeface="Calibri"/>
                <a:ea typeface="Calibri"/>
                <a:cs typeface="Calibri"/>
              </a:rPr>
              <a:t>Remise du terrain </a:t>
            </a:r>
            <a:endParaRPr lang="fr-FR" sz="2200">
              <a:latin typeface="Calibri"/>
              <a:cs typeface="Calibri"/>
            </a:endParaRPr>
          </a:p>
          <a:p>
            <a:pPr algn="just"/>
            <a:r>
              <a:rPr lang="fr-FR" sz="2200">
                <a:latin typeface="Calibri"/>
                <a:ea typeface="Calibri"/>
                <a:cs typeface="Calibri"/>
              </a:rPr>
              <a:t>À l’issue de la réception des travaux, la levée des réserves incluses, le maître d’ouvrage unique doit remettre à la commune le terrain nu. </a:t>
            </a:r>
            <a:endParaRPr lang="fr-FR" sz="2200">
              <a:latin typeface="Calibri"/>
              <a:cs typeface="Calibri"/>
            </a:endParaRPr>
          </a:p>
          <a:p>
            <a:pPr algn="just"/>
            <a:r>
              <a:rPr lang="fr-FR" sz="2200">
                <a:latin typeface="Calibri"/>
                <a:ea typeface="Calibri"/>
                <a:cs typeface="Calibri"/>
              </a:rPr>
              <a:t>Les travaux pourraient se réaliser en fin d’année 2024</a:t>
            </a:r>
            <a:endParaRPr lang="fr-FR" sz="2200"/>
          </a:p>
          <a:p>
            <a:endParaRPr lang="fr-FR"/>
          </a:p>
        </p:txBody>
      </p:sp>
      <p:sp>
        <p:nvSpPr>
          <p:cNvPr id="4" name="Espace réservé du contenu 3">
            <a:extLst>
              <a:ext uri="{FF2B5EF4-FFF2-40B4-BE49-F238E27FC236}">
                <a16:creationId xmlns:a16="http://schemas.microsoft.com/office/drawing/2014/main" id="{FC014361-0A80-9D65-3684-EBF92EF4D66B}"/>
              </a:ext>
            </a:extLst>
          </p:cNvPr>
          <p:cNvSpPr>
            <a:spLocks noGrp="1"/>
          </p:cNvSpPr>
          <p:nvPr>
            <p:ph idx="13"/>
          </p:nvPr>
        </p:nvSpPr>
        <p:spPr/>
        <p:txBody>
          <a:bodyPr vert="horz" lIns="91440" tIns="45720" rIns="91440" bIns="45720" rtlCol="0" anchor="t">
            <a:normAutofit/>
          </a:bodyPr>
          <a:lstStyle/>
          <a:p>
            <a:pPr algn="ctr"/>
            <a:r>
              <a:rPr lang="fr-FR" sz="1900">
                <a:latin typeface="Source Sans Pro"/>
                <a:ea typeface="Source Sans Pro"/>
              </a:rPr>
              <a:t>DEL20230530_11 AMENAGEMENT </a:t>
            </a:r>
            <a:br>
              <a:rPr lang="fr-FR" sz="1900">
                <a:latin typeface="Source Sans Pro"/>
                <a:ea typeface="Source Sans Pro"/>
              </a:rPr>
            </a:br>
            <a:r>
              <a:rPr lang="fr-FR" sz="1900">
                <a:latin typeface="Source Sans Pro"/>
                <a:ea typeface="Source Sans Pro"/>
              </a:rPr>
              <a:t>URBAIN – </a:t>
            </a:r>
            <a:endParaRPr lang="en-US"/>
          </a:p>
          <a:p>
            <a:pPr algn="ctr"/>
            <a:endParaRPr lang="fr-FR">
              <a:latin typeface="Source Sans Pro"/>
              <a:ea typeface="Source Sans Pro"/>
            </a:endParaRPr>
          </a:p>
          <a:p>
            <a:pPr algn="ctr"/>
            <a:r>
              <a:rPr lang="fr-FR">
                <a:latin typeface="Source Sans Pro"/>
                <a:ea typeface="Source Sans Pro"/>
              </a:rPr>
              <a:t>Délégation de la maîtrise d'ouvrage pour la démolition de la maison sur la parcelle AB26 rue du 19 mars 1962</a:t>
            </a:r>
            <a:br>
              <a:rPr lang="en-US"/>
            </a:br>
            <a:endParaRPr lang="en-US"/>
          </a:p>
          <a:p>
            <a:pPr algn="ctr"/>
            <a:endParaRPr lang="fr-FR">
              <a:latin typeface="Source Sans Pro"/>
              <a:ea typeface="Source Sans Pro"/>
              <a:cs typeface="Calibri"/>
            </a:endParaRPr>
          </a:p>
        </p:txBody>
      </p:sp>
      <p:sp>
        <p:nvSpPr>
          <p:cNvPr id="5" name="ZoneTexte 4">
            <a:extLst>
              <a:ext uri="{FF2B5EF4-FFF2-40B4-BE49-F238E27FC236}">
                <a16:creationId xmlns:a16="http://schemas.microsoft.com/office/drawing/2014/main" id="{B81C06FC-FBB9-6D9C-8CD8-15E3365FCCE7}"/>
              </a:ext>
            </a:extLst>
          </p:cNvPr>
          <p:cNvSpPr txBox="1"/>
          <p:nvPr/>
        </p:nvSpPr>
        <p:spPr>
          <a:xfrm>
            <a:off x="195532" y="181155"/>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b="1">
                <a:solidFill>
                  <a:srgbClr val="FFFFFF"/>
                </a:solidFill>
                <a:latin typeface="Source Sans Pro"/>
                <a:ea typeface="Source Sans Pro"/>
              </a:rPr>
              <a:t>2/2</a:t>
            </a:r>
            <a:endParaRPr lang="fr-FR"/>
          </a:p>
        </p:txBody>
      </p:sp>
    </p:spTree>
    <p:extLst>
      <p:ext uri="{BB962C8B-B14F-4D97-AF65-F5344CB8AC3E}">
        <p14:creationId xmlns:p14="http://schemas.microsoft.com/office/powerpoint/2010/main" val="696302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112804" y="1711410"/>
            <a:ext cx="2810642"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DEL20240530_12</a:t>
            </a:r>
            <a:endParaRPr lang="fr-FR" b="1">
              <a:solidFill>
                <a:schemeClr val="bg1"/>
              </a:solidFill>
            </a:endParaRPr>
          </a:p>
          <a:p>
            <a:pPr marL="0" indent="0" algn="ctr">
              <a:buNone/>
            </a:pPr>
            <a:r>
              <a:rPr lang="fr-FR" sz="2000" b="1">
                <a:solidFill>
                  <a:schemeClr val="bg1"/>
                </a:solidFill>
                <a:latin typeface="Source Sans Pro"/>
                <a:ea typeface="Source Sans Pro"/>
              </a:rPr>
              <a:t> AMENAGEMENT URBAIN ET INTERCOMMUNALITE –</a:t>
            </a:r>
            <a:endParaRPr lang="fr-FR" b="1">
              <a:solidFill>
                <a:schemeClr val="bg1"/>
              </a:solidFill>
            </a:endParaRPr>
          </a:p>
          <a:p>
            <a:pPr marL="0" indent="0" algn="ctr">
              <a:buNone/>
            </a:pPr>
            <a:endParaRPr lang="fr-FR" sz="2000" b="1">
              <a:solidFill>
                <a:schemeClr val="bg1"/>
              </a:solidFill>
              <a:latin typeface="Source Sans Pro"/>
              <a:ea typeface="Source Sans Pro"/>
            </a:endParaRPr>
          </a:p>
          <a:p>
            <a:pPr marL="0" indent="0" algn="ctr">
              <a:buNone/>
            </a:pPr>
            <a:r>
              <a:rPr lang="fr-FR" sz="2000" b="1">
                <a:solidFill>
                  <a:schemeClr val="bg1"/>
                </a:solidFill>
                <a:latin typeface="Source Sans Pro"/>
                <a:ea typeface="Source Sans Pro"/>
              </a:rPr>
              <a:t> Autorisation de Désaffectation du chemin piéton au droit de l’opération « Clos Coquet » </a:t>
            </a:r>
            <a:endParaRPr lang="fr-FR" b="1">
              <a:solidFill>
                <a:schemeClr val="bg1"/>
              </a:solidFill>
            </a:endParaRPr>
          </a:p>
        </p:txBody>
      </p:sp>
      <p:sp>
        <p:nvSpPr>
          <p:cNvPr id="5" name="TextBox 4">
            <a:extLst>
              <a:ext uri="{FF2B5EF4-FFF2-40B4-BE49-F238E27FC236}">
                <a16:creationId xmlns:a16="http://schemas.microsoft.com/office/drawing/2014/main" id="{354C0B16-EA47-74E3-0424-EFD5FE87DF18}"/>
              </a:ext>
            </a:extLst>
          </p:cNvPr>
          <p:cNvSpPr txBox="1"/>
          <p:nvPr/>
        </p:nvSpPr>
        <p:spPr>
          <a:xfrm>
            <a:off x="3219025" y="291982"/>
            <a:ext cx="8302584" cy="58477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200">
                <a:ea typeface="+mn-lt"/>
                <a:cs typeface="+mn-lt"/>
              </a:rPr>
              <a:t> le carrefour Jean Jaurès /</a:t>
            </a:r>
            <a:r>
              <a:rPr lang="fr-FR" sz="2200" err="1">
                <a:ea typeface="+mn-lt"/>
                <a:cs typeface="+mn-lt"/>
              </a:rPr>
              <a:t>charles</a:t>
            </a:r>
            <a:r>
              <a:rPr lang="fr-FR" sz="2200">
                <a:ea typeface="+mn-lt"/>
                <a:cs typeface="+mn-lt"/>
              </a:rPr>
              <a:t> Piot en face de la Gendarmerie nécessite une modification de l’accès prévu pour l’opération « Clos Coquet », en cours de chantier. Cela permettra une meilleure fluidité des voitures et améliorera le cheminement piétons /cycles existants.</a:t>
            </a:r>
            <a:endParaRPr lang="fr-FR" sz="2200">
              <a:ea typeface="Calibri"/>
              <a:cs typeface="Calibri"/>
            </a:endParaRPr>
          </a:p>
          <a:p>
            <a:r>
              <a:rPr lang="fr-FR" sz="2200">
                <a:ea typeface="+mn-lt"/>
                <a:cs typeface="+mn-lt"/>
              </a:rPr>
              <a:t>Cela nécessite  des divisions cadastrales et mutations foncières  sur certaines parcelles :</a:t>
            </a:r>
          </a:p>
          <a:p>
            <a:pPr marL="285750" indent="-285750" algn="just">
              <a:buFont typeface="Arial"/>
              <a:buChar char="•"/>
            </a:pPr>
            <a:r>
              <a:rPr lang="fr-FR" sz="2200">
                <a:ea typeface="+mn-lt"/>
                <a:cs typeface="+mn-lt"/>
              </a:rPr>
              <a:t>Détachement de deux bouts de la parcelle appartenant à la copropriété Les Buissières, </a:t>
            </a:r>
            <a:endParaRPr lang="fr-FR" sz="2200">
              <a:ea typeface="Calibri"/>
              <a:cs typeface="Calibri"/>
            </a:endParaRPr>
          </a:p>
          <a:p>
            <a:pPr marL="285750" indent="-285750" algn="just">
              <a:buFont typeface="Arial"/>
              <a:buChar char="•"/>
            </a:pPr>
            <a:r>
              <a:rPr lang="fr-FR" sz="2200">
                <a:ea typeface="+mn-lt"/>
                <a:cs typeface="+mn-lt"/>
              </a:rPr>
              <a:t>Détachement d’un bout de terrain sur Ia parcelle appartenant à Madame SALOU </a:t>
            </a:r>
            <a:endParaRPr lang="fr-FR" sz="2200">
              <a:ea typeface="Calibri"/>
              <a:cs typeface="Calibri"/>
            </a:endParaRPr>
          </a:p>
          <a:p>
            <a:pPr marL="285750" indent="-285750" algn="just">
              <a:buFont typeface="Arial"/>
              <a:buChar char="•"/>
            </a:pPr>
            <a:r>
              <a:rPr lang="fr-FR" sz="2200">
                <a:ea typeface="+mn-lt"/>
                <a:cs typeface="+mn-lt"/>
              </a:rPr>
              <a:t>Déclassement d’une partie du chemin piéton communal </a:t>
            </a:r>
            <a:endParaRPr lang="fr-FR" sz="2200">
              <a:ea typeface="Calibri"/>
              <a:cs typeface="Calibri"/>
            </a:endParaRPr>
          </a:p>
          <a:p>
            <a:pPr marL="285750" indent="-285750" algn="just">
              <a:buFont typeface="Arial"/>
              <a:buChar char="•"/>
            </a:pPr>
            <a:endParaRPr lang="fr-FR" sz="2200">
              <a:ea typeface="+mn-lt"/>
              <a:cs typeface="+mn-lt"/>
            </a:endParaRPr>
          </a:p>
          <a:p>
            <a:r>
              <a:rPr lang="fr-FR" sz="2200">
                <a:ea typeface="+mn-lt"/>
                <a:cs typeface="+mn-lt"/>
              </a:rPr>
              <a:t>En conséquence il est proposé au Conseil municipal :</a:t>
            </a:r>
            <a:endParaRPr lang="fr-FR" sz="2200">
              <a:ea typeface="Calibri"/>
              <a:cs typeface="Calibri"/>
            </a:endParaRPr>
          </a:p>
          <a:p>
            <a:r>
              <a:rPr lang="fr-FR" sz="2200">
                <a:ea typeface="+mn-lt"/>
                <a:cs typeface="+mn-lt"/>
              </a:rPr>
              <a:t>- De constater la désaffectation de la portion du cheminement piéton qui n’est plus affecté à la circulation piétonne .</a:t>
            </a:r>
            <a:endParaRPr lang="fr-FR" sz="2200">
              <a:ea typeface="Calibri"/>
              <a:cs typeface="Calibri"/>
            </a:endParaRPr>
          </a:p>
          <a:p>
            <a:r>
              <a:rPr lang="fr-FR" sz="2200">
                <a:ea typeface="+mn-lt"/>
                <a:cs typeface="+mn-lt"/>
              </a:rPr>
              <a:t>- D’autoriser le Maire à signer tous actes administratifs et notariés ainsi que tous documents  s’y rapportant</a:t>
            </a:r>
            <a:endParaRPr lang="fr-FR" sz="2200">
              <a:ea typeface="Calibri"/>
              <a:cs typeface="Calibri"/>
            </a:endParaRPr>
          </a:p>
        </p:txBody>
      </p:sp>
    </p:spTree>
    <p:extLst>
      <p:ext uri="{BB962C8B-B14F-4D97-AF65-F5344CB8AC3E}">
        <p14:creationId xmlns:p14="http://schemas.microsoft.com/office/powerpoint/2010/main" val="1980439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12756" y="2166152"/>
            <a:ext cx="3057777"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DEL20240530_13</a:t>
            </a:r>
            <a:endParaRPr lang="fr-FR" b="1">
              <a:solidFill>
                <a:schemeClr val="bg1"/>
              </a:solidFill>
            </a:endParaRPr>
          </a:p>
          <a:p>
            <a:pPr marL="0" indent="0" algn="ctr">
              <a:buNone/>
            </a:pPr>
            <a:r>
              <a:rPr lang="fr-FR" sz="2000" b="1">
                <a:solidFill>
                  <a:schemeClr val="bg1"/>
                </a:solidFill>
                <a:latin typeface="Source Sans Pro"/>
                <a:ea typeface="Source Sans Pro"/>
              </a:rPr>
              <a:t> AMENAGEMENT URBAIN ET INTERCOMMUNALITE –</a:t>
            </a:r>
            <a:endParaRPr lang="fr-FR" b="1">
              <a:solidFill>
                <a:schemeClr val="bg1"/>
              </a:solidFill>
            </a:endParaRPr>
          </a:p>
          <a:p>
            <a:pPr marL="0" indent="0" algn="ctr">
              <a:buNone/>
            </a:pPr>
            <a:endParaRPr lang="fr-FR" sz="2000" b="1">
              <a:solidFill>
                <a:schemeClr val="bg1"/>
              </a:solidFill>
              <a:latin typeface="Source Sans Pro"/>
              <a:ea typeface="Source Sans Pro"/>
            </a:endParaRPr>
          </a:p>
          <a:p>
            <a:pPr marL="0" indent="0" algn="ctr">
              <a:buNone/>
            </a:pPr>
            <a:r>
              <a:rPr lang="fr-FR" sz="2000" b="1">
                <a:solidFill>
                  <a:schemeClr val="bg1"/>
                </a:solidFill>
                <a:latin typeface="Source Sans Pro"/>
                <a:ea typeface="Source Sans Pro"/>
              </a:rPr>
              <a:t> Bilan des cessions et des acquisitions 2023 </a:t>
            </a:r>
            <a:endParaRPr lang="fr-FR"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4193782" y="839050"/>
            <a:ext cx="7382700" cy="56939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endParaRPr lang="fr-FR" sz="3000" b="0">
              <a:solidFill>
                <a:schemeClr val="tx1"/>
              </a:solidFill>
            </a:endParaRPr>
          </a:p>
        </p:txBody>
      </p:sp>
      <p:sp>
        <p:nvSpPr>
          <p:cNvPr id="5" name="TextBox 4">
            <a:extLst>
              <a:ext uri="{FF2B5EF4-FFF2-40B4-BE49-F238E27FC236}">
                <a16:creationId xmlns:a16="http://schemas.microsoft.com/office/drawing/2014/main" id="{354C0B16-EA47-74E3-0424-EFD5FE87DF18}"/>
              </a:ext>
            </a:extLst>
          </p:cNvPr>
          <p:cNvSpPr txBox="1"/>
          <p:nvPr/>
        </p:nvSpPr>
        <p:spPr>
          <a:xfrm>
            <a:off x="3269825" y="838082"/>
            <a:ext cx="8880652"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mn-lt"/>
                <a:cs typeface="+mn-lt"/>
              </a:rPr>
              <a:t>Le </a:t>
            </a:r>
            <a:r>
              <a:rPr lang="en-US" sz="2400" dirty="0" err="1">
                <a:ea typeface="+mn-lt"/>
                <a:cs typeface="+mn-lt"/>
              </a:rPr>
              <a:t>bilan</a:t>
            </a:r>
            <a:r>
              <a:rPr lang="en-US" sz="2400" dirty="0">
                <a:ea typeface="+mn-lt"/>
                <a:cs typeface="+mn-lt"/>
              </a:rPr>
              <a:t> des acquisitions et cessions </a:t>
            </a:r>
            <a:r>
              <a:rPr lang="en-US" sz="2400" dirty="0" err="1">
                <a:ea typeface="+mn-lt"/>
                <a:cs typeface="+mn-lt"/>
              </a:rPr>
              <a:t>opérées</a:t>
            </a:r>
            <a:r>
              <a:rPr lang="en-US" sz="2400" dirty="0">
                <a:ea typeface="+mn-lt"/>
                <a:cs typeface="+mn-lt"/>
              </a:rPr>
              <a:t> sur le </a:t>
            </a:r>
            <a:r>
              <a:rPr lang="en-US" sz="2400" dirty="0" err="1">
                <a:ea typeface="+mn-lt"/>
                <a:cs typeface="+mn-lt"/>
              </a:rPr>
              <a:t>territoire</a:t>
            </a:r>
            <a:r>
              <a:rPr lang="en-US" sz="2400" dirty="0">
                <a:ea typeface="+mn-lt"/>
                <a:cs typeface="+mn-lt"/>
              </a:rPr>
              <a:t> </a:t>
            </a:r>
            <a:r>
              <a:rPr lang="en-US" sz="2400" dirty="0" err="1">
                <a:ea typeface="+mn-lt"/>
                <a:cs typeface="+mn-lt"/>
              </a:rPr>
              <a:t>donne</a:t>
            </a:r>
            <a:r>
              <a:rPr lang="en-US" sz="2400" dirty="0">
                <a:ea typeface="+mn-lt"/>
                <a:cs typeface="+mn-lt"/>
              </a:rPr>
              <a:t> lieu </a:t>
            </a:r>
            <a:r>
              <a:rPr lang="en-US" sz="2400" dirty="0" err="1">
                <a:ea typeface="+mn-lt"/>
                <a:cs typeface="+mn-lt"/>
              </a:rPr>
              <a:t>chaque</a:t>
            </a:r>
            <a:r>
              <a:rPr lang="en-US" sz="2400" dirty="0">
                <a:ea typeface="+mn-lt"/>
                <a:cs typeface="+mn-lt"/>
              </a:rPr>
              <a:t> </a:t>
            </a:r>
            <a:r>
              <a:rPr lang="en-US" sz="2400" dirty="0" err="1">
                <a:ea typeface="+mn-lt"/>
                <a:cs typeface="+mn-lt"/>
              </a:rPr>
              <a:t>année</a:t>
            </a:r>
            <a:r>
              <a:rPr lang="en-US" sz="2400" dirty="0">
                <a:ea typeface="+mn-lt"/>
                <a:cs typeface="+mn-lt"/>
              </a:rPr>
              <a:t> à </a:t>
            </a:r>
            <a:r>
              <a:rPr lang="en-US" sz="2400" dirty="0" err="1">
                <a:ea typeface="+mn-lt"/>
                <a:cs typeface="+mn-lt"/>
              </a:rPr>
              <a:t>une</a:t>
            </a:r>
            <a:r>
              <a:rPr lang="en-US" sz="2400" dirty="0">
                <a:ea typeface="+mn-lt"/>
                <a:cs typeface="+mn-lt"/>
              </a:rPr>
              <a:t> </a:t>
            </a:r>
            <a:r>
              <a:rPr lang="en-US" sz="2400" dirty="0" err="1">
                <a:ea typeface="+mn-lt"/>
                <a:cs typeface="+mn-lt"/>
              </a:rPr>
              <a:t>délibération</a:t>
            </a:r>
            <a:r>
              <a:rPr lang="en-US" sz="2400" dirty="0">
                <a:ea typeface="+mn-lt"/>
                <a:cs typeface="+mn-lt"/>
              </a:rPr>
              <a:t>.</a:t>
            </a:r>
            <a:endParaRPr lang="fr-FR" sz="2400" dirty="0">
              <a:ea typeface="Calibri"/>
              <a:cs typeface="Calibri"/>
            </a:endParaRPr>
          </a:p>
          <a:p>
            <a:endParaRPr lang="en-US" sz="2400">
              <a:ea typeface="+mn-lt"/>
              <a:cs typeface="+mn-lt"/>
            </a:endParaRPr>
          </a:p>
          <a:p>
            <a:r>
              <a:rPr lang="en-US" sz="2400" dirty="0">
                <a:ea typeface="+mn-lt"/>
                <a:cs typeface="+mn-lt"/>
              </a:rPr>
              <a:t>Ce </a:t>
            </a:r>
            <a:r>
              <a:rPr lang="en-US" sz="2400" dirty="0" err="1">
                <a:ea typeface="+mn-lt"/>
                <a:cs typeface="+mn-lt"/>
              </a:rPr>
              <a:t>bilan</a:t>
            </a:r>
            <a:r>
              <a:rPr lang="en-US" sz="2400" dirty="0">
                <a:ea typeface="+mn-lt"/>
                <a:cs typeface="+mn-lt"/>
              </a:rPr>
              <a:t> </a:t>
            </a:r>
            <a:r>
              <a:rPr lang="en-US" sz="2400" dirty="0" err="1">
                <a:ea typeface="+mn-lt"/>
                <a:cs typeface="+mn-lt"/>
              </a:rPr>
              <a:t>est</a:t>
            </a:r>
            <a:r>
              <a:rPr lang="en-US" sz="2400" dirty="0">
                <a:ea typeface="+mn-lt"/>
                <a:cs typeface="+mn-lt"/>
              </a:rPr>
              <a:t> </a:t>
            </a:r>
            <a:r>
              <a:rPr lang="en-US" sz="2400" dirty="0" err="1">
                <a:ea typeface="+mn-lt"/>
                <a:cs typeface="+mn-lt"/>
              </a:rPr>
              <a:t>annexé</a:t>
            </a:r>
            <a:r>
              <a:rPr lang="en-US" sz="2400" dirty="0">
                <a:ea typeface="+mn-lt"/>
                <a:cs typeface="+mn-lt"/>
              </a:rPr>
              <a:t> au </a:t>
            </a:r>
            <a:r>
              <a:rPr lang="en-US" sz="2400" dirty="0" err="1">
                <a:ea typeface="+mn-lt"/>
                <a:cs typeface="+mn-lt"/>
              </a:rPr>
              <a:t>compte</a:t>
            </a:r>
            <a:r>
              <a:rPr lang="en-US" sz="2400" dirty="0">
                <a:ea typeface="+mn-lt"/>
                <a:cs typeface="+mn-lt"/>
              </a:rPr>
              <a:t> </a:t>
            </a:r>
            <a:r>
              <a:rPr lang="en-US" sz="2400" dirty="0" err="1">
                <a:ea typeface="+mn-lt"/>
                <a:cs typeface="+mn-lt"/>
              </a:rPr>
              <a:t>administratif</a:t>
            </a:r>
            <a:r>
              <a:rPr lang="en-US" sz="2400" dirty="0">
                <a:ea typeface="+mn-lt"/>
                <a:cs typeface="+mn-lt"/>
              </a:rPr>
              <a:t> de la commune .</a:t>
            </a:r>
            <a:endParaRPr lang="en-US" sz="2400" dirty="0">
              <a:ea typeface="Calibri"/>
              <a:cs typeface="Calibri"/>
            </a:endParaRPr>
          </a:p>
          <a:p>
            <a:endParaRPr lang="en-US" sz="2400">
              <a:ea typeface="+mn-lt"/>
              <a:cs typeface="+mn-lt"/>
            </a:endParaRPr>
          </a:p>
          <a:p>
            <a:r>
              <a:rPr lang="en-US" sz="2400" dirty="0">
                <a:ea typeface="+mn-lt"/>
                <a:cs typeface="+mn-lt"/>
              </a:rPr>
              <a:t>En </a:t>
            </a:r>
            <a:r>
              <a:rPr lang="en-US" sz="2400" err="1">
                <a:ea typeface="+mn-lt"/>
                <a:cs typeface="+mn-lt"/>
              </a:rPr>
              <a:t>novembre</a:t>
            </a:r>
            <a:r>
              <a:rPr lang="en-US" sz="2400" dirty="0">
                <a:ea typeface="+mn-lt"/>
                <a:cs typeface="+mn-lt"/>
              </a:rPr>
              <a:t>  </a:t>
            </a:r>
            <a:r>
              <a:rPr lang="en-US" sz="2400" b="1" dirty="0">
                <a:ea typeface="+mn-lt"/>
                <a:cs typeface="+mn-lt"/>
              </a:rPr>
              <a:t>2023</a:t>
            </a:r>
            <a:r>
              <a:rPr lang="en-US" sz="2400" dirty="0">
                <a:ea typeface="+mn-lt"/>
                <a:cs typeface="+mn-lt"/>
              </a:rPr>
              <a:t>, </a:t>
            </a:r>
          </a:p>
          <a:p>
            <a:endParaRPr lang="en-US" sz="2400" dirty="0">
              <a:ea typeface="+mn-lt"/>
              <a:cs typeface="+mn-lt"/>
            </a:endParaRPr>
          </a:p>
          <a:p>
            <a:r>
              <a:rPr lang="en-US" sz="2400" b="1" dirty="0">
                <a:ea typeface="+mn-lt"/>
                <a:cs typeface="+mn-lt"/>
              </a:rPr>
              <a:t>acquisition </a:t>
            </a:r>
            <a:r>
              <a:rPr lang="en-US" sz="2400" b="1" dirty="0" err="1">
                <a:ea typeface="+mn-lt"/>
                <a:cs typeface="+mn-lt"/>
              </a:rPr>
              <a:t>Ténement</a:t>
            </a:r>
            <a:r>
              <a:rPr lang="en-US" sz="2400" b="1" dirty="0">
                <a:ea typeface="+mn-lt"/>
                <a:cs typeface="+mn-lt"/>
              </a:rPr>
              <a:t> </a:t>
            </a:r>
            <a:r>
              <a:rPr lang="en-US" sz="2400" b="1" dirty="0" err="1">
                <a:ea typeface="+mn-lt"/>
                <a:cs typeface="+mn-lt"/>
              </a:rPr>
              <a:t>foncier</a:t>
            </a:r>
            <a:r>
              <a:rPr lang="en-US" sz="2400" dirty="0">
                <a:ea typeface="+mn-lt"/>
                <a:cs typeface="+mn-lt"/>
              </a:rPr>
              <a:t> de 742m² </a:t>
            </a:r>
            <a:r>
              <a:rPr lang="en-US" sz="2400" dirty="0" err="1">
                <a:ea typeface="+mn-lt"/>
                <a:cs typeface="+mn-lt"/>
              </a:rPr>
              <a:t>auprès</a:t>
            </a:r>
            <a:r>
              <a:rPr lang="en-US" sz="2400" dirty="0">
                <a:ea typeface="+mn-lt"/>
                <a:cs typeface="+mn-lt"/>
              </a:rPr>
              <a:t> de la société Cupani </a:t>
            </a:r>
            <a:endParaRPr lang="en-US" dirty="0">
              <a:ea typeface="+mn-lt"/>
              <a:cs typeface="+mn-lt"/>
            </a:endParaRPr>
          </a:p>
          <a:p>
            <a:endParaRPr lang="en-US" sz="2400" dirty="0">
              <a:ea typeface="+mn-lt"/>
              <a:cs typeface="+mn-lt"/>
            </a:endParaRPr>
          </a:p>
          <a:p>
            <a:r>
              <a:rPr lang="en-US" sz="2400" dirty="0">
                <a:ea typeface="+mn-lt"/>
                <a:cs typeface="+mn-lt"/>
              </a:rPr>
              <a:t>pour la </a:t>
            </a:r>
            <a:r>
              <a:rPr lang="en-US" sz="2400" dirty="0" err="1">
                <a:ea typeface="+mn-lt"/>
                <a:cs typeface="+mn-lt"/>
              </a:rPr>
              <a:t>création</a:t>
            </a:r>
            <a:r>
              <a:rPr lang="en-US" sz="2400" dirty="0">
                <a:ea typeface="+mn-lt"/>
                <a:cs typeface="+mn-lt"/>
              </a:rPr>
              <a:t> de </a:t>
            </a:r>
            <a:r>
              <a:rPr lang="en-US" sz="2400" dirty="0" err="1">
                <a:ea typeface="+mn-lt"/>
                <a:cs typeface="+mn-lt"/>
              </a:rPr>
              <a:t>locaux</a:t>
            </a:r>
            <a:r>
              <a:rPr lang="en-US" sz="2400" dirty="0">
                <a:ea typeface="+mn-lt"/>
                <a:cs typeface="+mn-lt"/>
              </a:rPr>
              <a:t>  pour la </a:t>
            </a:r>
            <a:r>
              <a:rPr lang="en-US" sz="2400" dirty="0" err="1">
                <a:ea typeface="+mn-lt"/>
                <a:cs typeface="+mn-lt"/>
              </a:rPr>
              <a:t>propreté</a:t>
            </a:r>
            <a:r>
              <a:rPr lang="en-US" sz="2400" dirty="0">
                <a:ea typeface="+mn-lt"/>
                <a:cs typeface="+mn-lt"/>
              </a:rPr>
              <a:t> </a:t>
            </a:r>
            <a:r>
              <a:rPr lang="en-US" sz="2400" dirty="0" err="1">
                <a:ea typeface="+mn-lt"/>
                <a:cs typeface="+mn-lt"/>
              </a:rPr>
              <a:t>urbaine</a:t>
            </a:r>
            <a:r>
              <a:rPr lang="en-US" sz="2400" dirty="0">
                <a:ea typeface="+mn-lt"/>
                <a:cs typeface="+mn-lt"/>
              </a:rPr>
              <a:t> </a:t>
            </a:r>
          </a:p>
          <a:p>
            <a:endParaRPr lang="en-US" sz="2400" dirty="0">
              <a:ea typeface="+mn-lt"/>
              <a:cs typeface="+mn-lt"/>
            </a:endParaRPr>
          </a:p>
          <a:p>
            <a:r>
              <a:rPr lang="en-US" sz="2400" dirty="0">
                <a:ea typeface="+mn-lt"/>
                <a:cs typeface="+mn-lt"/>
              </a:rPr>
              <a:t>pour un </a:t>
            </a:r>
            <a:r>
              <a:rPr lang="en-US" sz="2400" dirty="0" err="1">
                <a:ea typeface="+mn-lt"/>
                <a:cs typeface="+mn-lt"/>
              </a:rPr>
              <a:t>montant</a:t>
            </a:r>
            <a:r>
              <a:rPr lang="en-US" sz="2400" dirty="0">
                <a:ea typeface="+mn-lt"/>
                <a:cs typeface="+mn-lt"/>
              </a:rPr>
              <a:t> de  1 160 000 €.</a:t>
            </a:r>
            <a:endParaRPr lang="en-US" sz="2400" dirty="0">
              <a:ea typeface="Calibri"/>
              <a:cs typeface="Calibri"/>
            </a:endParaRPr>
          </a:p>
          <a:p>
            <a:endParaRPr lang="en-US" sz="2400">
              <a:latin typeface="Source Sans Pro"/>
              <a:ea typeface="Source Sans Pro"/>
              <a:cs typeface="Calibri"/>
            </a:endParaRPr>
          </a:p>
        </p:txBody>
      </p:sp>
    </p:spTree>
    <p:extLst>
      <p:ext uri="{BB962C8B-B14F-4D97-AF65-F5344CB8AC3E}">
        <p14:creationId xmlns:p14="http://schemas.microsoft.com/office/powerpoint/2010/main" val="944856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7838" y="2166152"/>
            <a:ext cx="3057777"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DEL20240530_14 AMENAGEMENT URBAIN ET INTERCOMMUNALITE –</a:t>
            </a:r>
            <a:endParaRPr lang="fr-FR" sz="2000" b="1">
              <a:solidFill>
                <a:schemeClr val="bg1"/>
              </a:solidFill>
            </a:endParaRPr>
          </a:p>
          <a:p>
            <a:pPr marL="0" indent="0" algn="ctr">
              <a:buNone/>
            </a:pPr>
            <a:endParaRPr lang="fr-FR" sz="2000" b="1">
              <a:solidFill>
                <a:schemeClr val="bg1"/>
              </a:solidFill>
              <a:latin typeface="Source Sans Pro"/>
              <a:ea typeface="Source Sans Pro"/>
            </a:endParaRPr>
          </a:p>
          <a:p>
            <a:pPr marL="0" indent="0" algn="ctr">
              <a:buNone/>
            </a:pPr>
            <a:r>
              <a:rPr lang="fr-FR" sz="2000" b="1">
                <a:solidFill>
                  <a:schemeClr val="bg1"/>
                </a:solidFill>
                <a:latin typeface="Source Sans Pro"/>
                <a:ea typeface="Source Sans Pro"/>
              </a:rPr>
              <a:t> Modification de la Taxe Locale sur la Publicité Extérieure (TLPE) pour l’année 2025 </a:t>
            </a:r>
            <a:endParaRPr lang="fr-FR" sz="2000" b="1">
              <a:solidFill>
                <a:schemeClr val="bg1"/>
              </a:solidFill>
            </a:endParaRPr>
          </a:p>
        </p:txBody>
      </p:sp>
      <p:pic>
        <p:nvPicPr>
          <p:cNvPr id="2" name="Image 1" descr="Une image contenant texte, capture d’écran, Police, nombre&#10;&#10;Description générée automatiquement">
            <a:extLst>
              <a:ext uri="{FF2B5EF4-FFF2-40B4-BE49-F238E27FC236}">
                <a16:creationId xmlns:a16="http://schemas.microsoft.com/office/drawing/2014/main" id="{461160E0-F89A-B4A2-B58F-639F799963CE}"/>
              </a:ext>
            </a:extLst>
          </p:cNvPr>
          <p:cNvPicPr>
            <a:picLocks noChangeAspect="1"/>
          </p:cNvPicPr>
          <p:nvPr/>
        </p:nvPicPr>
        <p:blipFill rotWithShape="1">
          <a:blip r:embed="rId2"/>
          <a:srcRect r="3589" b="282"/>
          <a:stretch/>
        </p:blipFill>
        <p:spPr>
          <a:xfrm>
            <a:off x="3313503" y="305455"/>
            <a:ext cx="8510880" cy="5770495"/>
          </a:xfrm>
          <a:prstGeom prst="rect">
            <a:avLst/>
          </a:prstGeom>
        </p:spPr>
      </p:pic>
    </p:spTree>
    <p:extLst>
      <p:ext uri="{BB962C8B-B14F-4D97-AF65-F5344CB8AC3E}">
        <p14:creationId xmlns:p14="http://schemas.microsoft.com/office/powerpoint/2010/main" val="1683915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2460" y="2094071"/>
            <a:ext cx="3078374"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DEL20240530_15 AMENAGEMENT URBAIN ET INTERCOMMUNALITE –</a:t>
            </a:r>
            <a:endParaRPr lang="fr-FR" b="1">
              <a:solidFill>
                <a:schemeClr val="bg1"/>
              </a:solidFill>
            </a:endParaRPr>
          </a:p>
          <a:p>
            <a:pPr marL="0" indent="0" algn="ctr">
              <a:buNone/>
            </a:pPr>
            <a:endParaRPr lang="fr-FR" sz="2000" b="1">
              <a:solidFill>
                <a:schemeClr val="bg1"/>
              </a:solidFill>
              <a:latin typeface="Source Sans Pro"/>
              <a:ea typeface="Source Sans Pro"/>
            </a:endParaRPr>
          </a:p>
          <a:p>
            <a:pPr marL="0" indent="0" algn="ctr">
              <a:buNone/>
            </a:pPr>
            <a:r>
              <a:rPr lang="fr-FR" sz="2000" b="1">
                <a:solidFill>
                  <a:schemeClr val="bg1"/>
                </a:solidFill>
                <a:latin typeface="Source Sans Pro"/>
                <a:ea typeface="Source Sans Pro"/>
              </a:rPr>
              <a:t> Modification des tarifs de droits de place sur le marché hebdomadaire</a:t>
            </a:r>
            <a:endParaRPr lang="fr-FR" b="1">
              <a:solidFill>
                <a:schemeClr val="bg1"/>
              </a:solidFill>
            </a:endParaRPr>
          </a:p>
        </p:txBody>
      </p:sp>
      <p:sp>
        <p:nvSpPr>
          <p:cNvPr id="2" name="ZoneTexte 1">
            <a:extLst>
              <a:ext uri="{FF2B5EF4-FFF2-40B4-BE49-F238E27FC236}">
                <a16:creationId xmlns:a16="http://schemas.microsoft.com/office/drawing/2014/main" id="{68DA3306-A3C0-E77C-945E-8DB626B70EAD}"/>
              </a:ext>
            </a:extLst>
          </p:cNvPr>
          <p:cNvSpPr txBox="1"/>
          <p:nvPr/>
        </p:nvSpPr>
        <p:spPr>
          <a:xfrm>
            <a:off x="3660475" y="1273834"/>
            <a:ext cx="8149086"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100">
                <a:ea typeface="Calibri"/>
                <a:cs typeface="Calibri"/>
              </a:rPr>
              <a:t>I</a:t>
            </a:r>
          </a:p>
        </p:txBody>
      </p:sp>
      <p:pic>
        <p:nvPicPr>
          <p:cNvPr id="6" name="Image 5" descr="Une image contenant texte, capture d’écran, Police, document&#10;&#10;Description générée automatiquement">
            <a:extLst>
              <a:ext uri="{FF2B5EF4-FFF2-40B4-BE49-F238E27FC236}">
                <a16:creationId xmlns:a16="http://schemas.microsoft.com/office/drawing/2014/main" id="{56B00364-8688-7888-19FF-6C1AB6B3F0A0}"/>
              </a:ext>
            </a:extLst>
          </p:cNvPr>
          <p:cNvPicPr>
            <a:picLocks noChangeAspect="1"/>
          </p:cNvPicPr>
          <p:nvPr/>
        </p:nvPicPr>
        <p:blipFill rotWithShape="1">
          <a:blip r:embed="rId2"/>
          <a:srcRect l="191" t="501" r="4778" b="-16792"/>
          <a:stretch/>
        </p:blipFill>
        <p:spPr>
          <a:xfrm>
            <a:off x="3420074" y="479838"/>
            <a:ext cx="8389487" cy="5898324"/>
          </a:xfrm>
          <a:prstGeom prst="rect">
            <a:avLst/>
          </a:prstGeom>
        </p:spPr>
      </p:pic>
    </p:spTree>
    <p:extLst>
      <p:ext uri="{BB962C8B-B14F-4D97-AF65-F5344CB8AC3E}">
        <p14:creationId xmlns:p14="http://schemas.microsoft.com/office/powerpoint/2010/main" val="2369034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DEL20240530_16 CITOYENNETE ET VIE ASSOCIATIVE –</a:t>
            </a:r>
            <a:endParaRPr lang="fr-FR" b="1" err="1">
              <a:solidFill>
                <a:schemeClr val="bg1"/>
              </a:solidFill>
              <a:latin typeface="Source Sans Pro"/>
              <a:ea typeface="Source Sans Pro"/>
            </a:endParaRPr>
          </a:p>
          <a:p>
            <a:pPr marL="0" indent="0" algn="ctr">
              <a:buNone/>
            </a:pPr>
            <a:endParaRPr lang="fr-FR" sz="2000" b="1">
              <a:solidFill>
                <a:schemeClr val="bg1"/>
              </a:solidFill>
              <a:latin typeface="Source Sans Pro"/>
              <a:ea typeface="Source Sans Pro"/>
            </a:endParaRPr>
          </a:p>
          <a:p>
            <a:pPr marL="0" indent="0" algn="ctr">
              <a:buNone/>
            </a:pPr>
            <a:r>
              <a:rPr lang="fr-FR" sz="2000" b="1">
                <a:solidFill>
                  <a:schemeClr val="bg1"/>
                </a:solidFill>
                <a:latin typeface="Source Sans Pro"/>
                <a:ea typeface="Source Sans Pro"/>
              </a:rPr>
              <a:t> Subvention à projet pour l’Association Le Cèdre et le Mélèze, actions pour </a:t>
            </a:r>
            <a:r>
              <a:rPr lang="fr-FR" sz="2000" b="1" err="1">
                <a:solidFill>
                  <a:schemeClr val="bg1"/>
                </a:solidFill>
                <a:latin typeface="Source Sans Pro"/>
                <a:ea typeface="Source Sans Pro"/>
              </a:rPr>
              <a:t>Brital</a:t>
            </a:r>
            <a:endParaRPr lang="fr-FR" b="1">
              <a:solidFill>
                <a:schemeClr val="bg1"/>
              </a:solidFill>
              <a:latin typeface="Source Sans Pro"/>
              <a:ea typeface="Source Sans Pro"/>
            </a:endParaRPr>
          </a:p>
        </p:txBody>
      </p:sp>
      <p:sp>
        <p:nvSpPr>
          <p:cNvPr id="5" name="TextBox 4">
            <a:extLst>
              <a:ext uri="{FF2B5EF4-FFF2-40B4-BE49-F238E27FC236}">
                <a16:creationId xmlns:a16="http://schemas.microsoft.com/office/drawing/2014/main" id="{354C0B16-EA47-74E3-0424-EFD5FE87DF18}"/>
              </a:ext>
            </a:extLst>
          </p:cNvPr>
          <p:cNvSpPr txBox="1"/>
          <p:nvPr/>
        </p:nvSpPr>
        <p:spPr>
          <a:xfrm>
            <a:off x="3304266" y="209636"/>
            <a:ext cx="8179854" cy="69865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ea typeface="Source Sans Pro"/>
                <a:cs typeface="Calibri"/>
              </a:rPr>
              <a:t>L</a:t>
            </a:r>
            <a:r>
              <a:rPr lang="fr-FR">
                <a:latin typeface="Calibri"/>
                <a:ea typeface="Source Sans Pro"/>
                <a:cs typeface="Calibri"/>
              </a:rPr>
              <a:t>'association Le Cèdre et le Mélèze créée en février 2020 a pour objectif  d’accompagner les jeunes de la Commune de </a:t>
            </a:r>
            <a:r>
              <a:rPr lang="fr-FR" err="1">
                <a:latin typeface="Calibri"/>
                <a:ea typeface="Source Sans Pro"/>
                <a:cs typeface="Calibri"/>
              </a:rPr>
              <a:t>Brital</a:t>
            </a:r>
            <a:r>
              <a:rPr lang="fr-FR">
                <a:latin typeface="Calibri"/>
                <a:ea typeface="Source Sans Pro"/>
                <a:cs typeface="Calibri"/>
              </a:rPr>
              <a:t> au Liban pour les aider à devenir des citoyens éclairés afin qu’ils puissent prendre en charge l’avenir de leur pays. </a:t>
            </a:r>
          </a:p>
          <a:p>
            <a:br>
              <a:rPr lang="fr-FR">
                <a:latin typeface="Calibri"/>
                <a:ea typeface="Source Sans Pro"/>
                <a:cs typeface="Calibri"/>
              </a:rPr>
            </a:br>
            <a:r>
              <a:rPr lang="fr-FR">
                <a:latin typeface="Calibri"/>
                <a:ea typeface="Source Sans Pro"/>
                <a:cs typeface="Calibri"/>
              </a:rPr>
              <a:t>Pour l’année 2024, l’association initie un 3</a:t>
            </a:r>
            <a:r>
              <a:rPr lang="fr-FR" baseline="30000">
                <a:latin typeface="Calibri"/>
                <a:ea typeface="Source Sans Pro"/>
                <a:cs typeface="Calibri"/>
              </a:rPr>
              <a:t>ème</a:t>
            </a:r>
            <a:r>
              <a:rPr lang="fr-FR">
                <a:latin typeface="Calibri"/>
                <a:ea typeface="Source Sans Pro"/>
                <a:cs typeface="Calibri"/>
              </a:rPr>
              <a:t> projet de formation porteur de sens, qui vise à former 20 jeunes libanais  âgé de 16 à 25 ans à l’installation et à la maintenance de panneaux photovoltaïques.</a:t>
            </a:r>
            <a:endParaRPr lang="fr-FR">
              <a:latin typeface="Calibri"/>
              <a:ea typeface="Calibri"/>
              <a:cs typeface="Calibri"/>
            </a:endParaRPr>
          </a:p>
          <a:p>
            <a:endParaRPr lang="fr-FR">
              <a:latin typeface="Calibri"/>
              <a:ea typeface="Source Sans Pro"/>
              <a:cs typeface="Calibri"/>
            </a:endParaRPr>
          </a:p>
          <a:p>
            <a:r>
              <a:rPr lang="fr-FR" b="1">
                <a:latin typeface="Calibri"/>
                <a:ea typeface="Source Sans Pro"/>
                <a:cs typeface="Calibri"/>
              </a:rPr>
              <a:t>OBJECTIF PROJET</a:t>
            </a:r>
            <a:r>
              <a:rPr lang="fr-FR">
                <a:latin typeface="Calibri"/>
                <a:ea typeface="Source Sans Pro"/>
                <a:cs typeface="Calibri"/>
              </a:rPr>
              <a:t> : Améliorer la situation économique  et favoriser l'insertion sociale et professionnelle des jeunes par le développement de compétences. </a:t>
            </a:r>
            <a:endParaRPr lang="fr-FR">
              <a:latin typeface="Calibri"/>
              <a:ea typeface="Calibri"/>
              <a:cs typeface="Calibri"/>
            </a:endParaRPr>
          </a:p>
          <a:p>
            <a:endParaRPr lang="fr-FR">
              <a:latin typeface="Calibri"/>
              <a:ea typeface="Source Sans Pro"/>
              <a:cs typeface="Calibri"/>
            </a:endParaRPr>
          </a:p>
          <a:p>
            <a:r>
              <a:rPr lang="fr-FR">
                <a:latin typeface="Calibri"/>
                <a:ea typeface="Source Sans Pro"/>
                <a:cs typeface="Calibri"/>
              </a:rPr>
              <a:t>Durée formation : 6 mois (</a:t>
            </a:r>
            <a:r>
              <a:rPr lang="fr-FR" b="1">
                <a:latin typeface="Calibri"/>
                <a:ea typeface="Source Sans Pro"/>
                <a:cs typeface="Calibri"/>
              </a:rPr>
              <a:t>90 heures de formation)</a:t>
            </a:r>
            <a:endParaRPr lang="fr-FR">
              <a:latin typeface="Calibri"/>
              <a:ea typeface="Calibri"/>
              <a:cs typeface="Calibri"/>
            </a:endParaRPr>
          </a:p>
          <a:p>
            <a:pPr marL="285750" indent="-285750">
              <a:buFont typeface="Wingdings"/>
              <a:buChar char="§"/>
            </a:pPr>
            <a:r>
              <a:rPr lang="fr-FR">
                <a:latin typeface="Calibri"/>
                <a:ea typeface="Source Sans Pro"/>
                <a:cs typeface="Calibri"/>
              </a:rPr>
              <a:t>3 formateurs, avec des cours théoriques et pratiques visant à mettre l'accent sur </a:t>
            </a:r>
            <a:r>
              <a:rPr lang="fr-FR" b="1">
                <a:latin typeface="Calibri"/>
                <a:ea typeface="Source Sans Pro"/>
                <a:cs typeface="Calibri"/>
              </a:rPr>
              <a:t>la conception, l'installation, l'exploitation et la maintenance </a:t>
            </a:r>
            <a:r>
              <a:rPr lang="fr-FR">
                <a:latin typeface="Calibri"/>
                <a:ea typeface="Source Sans Pro"/>
                <a:cs typeface="Calibri"/>
              </a:rPr>
              <a:t>de panneaux photovoltaïques</a:t>
            </a:r>
            <a:endParaRPr lang="fr-FR">
              <a:latin typeface="Calibri"/>
              <a:ea typeface="Calibri"/>
              <a:cs typeface="Calibri"/>
            </a:endParaRPr>
          </a:p>
          <a:p>
            <a:endParaRPr lang="fr-FR">
              <a:latin typeface="Calibri"/>
              <a:ea typeface="Source Sans Pro"/>
              <a:cs typeface="Calibri"/>
            </a:endParaRPr>
          </a:p>
          <a:p>
            <a:r>
              <a:rPr lang="fr-FR">
                <a:latin typeface="Calibri"/>
                <a:ea typeface="Source Sans Pro"/>
                <a:cs typeface="Calibri"/>
              </a:rPr>
              <a:t> A l’issu de la formation, un certificat reconnu par un institut technique libanais sera  remis en fin de stage après l’évaluation des stagiaires.</a:t>
            </a:r>
            <a:endParaRPr lang="fr-FR">
              <a:latin typeface="Calibri"/>
              <a:ea typeface="Calibri"/>
              <a:cs typeface="Calibri"/>
            </a:endParaRPr>
          </a:p>
          <a:p>
            <a:endParaRPr lang="fr-FR">
              <a:latin typeface="Calibri"/>
              <a:ea typeface="Source Sans Pro"/>
              <a:cs typeface="Calibri"/>
            </a:endParaRPr>
          </a:p>
          <a:p>
            <a:r>
              <a:rPr lang="fr-FR" b="1">
                <a:latin typeface="Calibri"/>
                <a:ea typeface="Source Sans Pro"/>
                <a:cs typeface="Calibri"/>
              </a:rPr>
              <a:t>Budget  Prévisionnel : 7</a:t>
            </a:r>
            <a:r>
              <a:rPr lang="fr-FR" b="1">
                <a:latin typeface="Calibri"/>
                <a:ea typeface="Source Sans Pro"/>
                <a:cs typeface="Arial"/>
              </a:rPr>
              <a:t> </a:t>
            </a:r>
            <a:r>
              <a:rPr lang="fr-FR" b="1">
                <a:latin typeface="Calibri"/>
                <a:ea typeface="Source Sans Pro"/>
                <a:cs typeface="Calibri"/>
              </a:rPr>
              <a:t>000 € </a:t>
            </a:r>
            <a:endParaRPr lang="fr-FR">
              <a:latin typeface="Calibri"/>
              <a:ea typeface="Calibri"/>
              <a:cs typeface="Calibri"/>
            </a:endParaRPr>
          </a:p>
          <a:p>
            <a:endParaRPr lang="fr-FR" b="1">
              <a:latin typeface="Calibri"/>
              <a:ea typeface="Source Sans Pro"/>
              <a:cs typeface="Calibri"/>
            </a:endParaRPr>
          </a:p>
          <a:p>
            <a:r>
              <a:rPr lang="fr-FR" b="1">
                <a:latin typeface="Calibri"/>
                <a:ea typeface="Source Sans Pro"/>
                <a:cs typeface="Calibri"/>
              </a:rPr>
              <a:t>Subvention demandée :</a:t>
            </a:r>
            <a:r>
              <a:rPr lang="fr-FR">
                <a:latin typeface="Calibri"/>
                <a:ea typeface="Source Sans Pro"/>
                <a:cs typeface="Calibri"/>
              </a:rPr>
              <a:t> </a:t>
            </a:r>
            <a:r>
              <a:rPr lang="fr-FR" b="1">
                <a:latin typeface="Calibri"/>
                <a:ea typeface="Source Sans Pro"/>
                <a:cs typeface="Calibri"/>
              </a:rPr>
              <a:t>1 000 €</a:t>
            </a:r>
            <a:endParaRPr lang="fr-FR">
              <a:latin typeface="Calibri"/>
              <a:ea typeface="Calibri"/>
              <a:cs typeface="Calibri"/>
            </a:endParaRPr>
          </a:p>
          <a:p>
            <a:r>
              <a:rPr lang="fr-FR">
                <a:latin typeface="Calibri"/>
                <a:ea typeface="Source Sans Pro"/>
                <a:cs typeface="Calibri"/>
              </a:rPr>
              <a:t>Afin de soutenir ce projet, il est proposé a</a:t>
            </a:r>
            <a:r>
              <a:rPr lang="fr-FR" sz="1600">
                <a:latin typeface="Calibri"/>
                <a:ea typeface="Source Sans Pro"/>
                <a:cs typeface="Calibri"/>
              </a:rPr>
              <a:t>u Conseil municipal</a:t>
            </a:r>
            <a:r>
              <a:rPr lang="fr-FR" sz="1600">
                <a:latin typeface="Calibri"/>
                <a:ea typeface="Source Sans Pro"/>
                <a:cs typeface="Arial"/>
              </a:rPr>
              <a:t> </a:t>
            </a:r>
            <a:r>
              <a:rPr lang="fr-FR" sz="1600">
                <a:latin typeface="Calibri"/>
                <a:ea typeface="Source Sans Pro"/>
                <a:cs typeface="Calibri"/>
              </a:rPr>
              <a:t>d’attribuer </a:t>
            </a:r>
            <a:endParaRPr lang="fr-FR" sz="1600">
              <a:latin typeface="Calibri"/>
              <a:ea typeface="Calibri"/>
              <a:cs typeface="Calibri"/>
            </a:endParaRPr>
          </a:p>
          <a:p>
            <a:r>
              <a:rPr lang="fr-FR" sz="1600">
                <a:latin typeface="Calibri"/>
                <a:ea typeface="Source Sans Pro"/>
                <a:cs typeface="Calibri"/>
              </a:rPr>
              <a:t>une subvention d’un montant de  </a:t>
            </a:r>
            <a:r>
              <a:rPr lang="fr-FR" sz="1600" b="1">
                <a:latin typeface="Calibri"/>
                <a:ea typeface="Source Sans Pro"/>
                <a:cs typeface="Calibri"/>
              </a:rPr>
              <a:t>1 000 €</a:t>
            </a:r>
            <a:r>
              <a:rPr lang="fr-FR" sz="1600">
                <a:latin typeface="Calibri"/>
                <a:ea typeface="Source Sans Pro"/>
                <a:cs typeface="Arial"/>
              </a:rPr>
              <a:t> </a:t>
            </a:r>
            <a:r>
              <a:rPr lang="fr-FR" sz="1600">
                <a:latin typeface="Calibri"/>
                <a:ea typeface="Source Sans Pro"/>
                <a:cs typeface="Calibri"/>
              </a:rPr>
              <a:t>.</a:t>
            </a:r>
            <a:endParaRPr lang="fr-FR" sz="1600">
              <a:latin typeface="Calibri"/>
              <a:ea typeface="Calibri"/>
              <a:cs typeface="Calibri"/>
            </a:endParaRPr>
          </a:p>
        </p:txBody>
      </p:sp>
    </p:spTree>
    <p:extLst>
      <p:ext uri="{BB962C8B-B14F-4D97-AF65-F5344CB8AC3E}">
        <p14:creationId xmlns:p14="http://schemas.microsoft.com/office/powerpoint/2010/main" val="4274186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DEL20240530_17 CITOYENNETE ET VIE ASSOCIATIVE –</a:t>
            </a:r>
            <a:endParaRPr lang="fr-FR" b="1">
              <a:solidFill>
                <a:schemeClr val="bg1"/>
              </a:solidFill>
            </a:endParaRPr>
          </a:p>
          <a:p>
            <a:pPr marL="0" indent="0" algn="ctr">
              <a:buNone/>
            </a:pPr>
            <a:endParaRPr lang="fr-FR" sz="2000" b="1">
              <a:solidFill>
                <a:schemeClr val="bg1"/>
              </a:solidFill>
              <a:latin typeface="Source Sans Pro"/>
              <a:ea typeface="Source Sans Pro"/>
            </a:endParaRPr>
          </a:p>
          <a:p>
            <a:pPr marL="0" indent="0" algn="ctr">
              <a:buNone/>
            </a:pPr>
            <a:r>
              <a:rPr lang="fr-FR" sz="2000" b="1">
                <a:solidFill>
                  <a:schemeClr val="bg1"/>
                </a:solidFill>
                <a:latin typeface="Source Sans Pro"/>
                <a:ea typeface="Source Sans Pro"/>
              </a:rPr>
              <a:t> Composition et déplacement d’une délégation eybinoise de 10 personnes à </a:t>
            </a:r>
            <a:r>
              <a:rPr lang="fr-FR" sz="2000" b="1" err="1">
                <a:solidFill>
                  <a:schemeClr val="bg1"/>
                </a:solidFill>
                <a:latin typeface="Source Sans Pro"/>
                <a:ea typeface="Source Sans Pro"/>
              </a:rPr>
              <a:t>Arnstorf</a:t>
            </a:r>
            <a:r>
              <a:rPr lang="fr-FR" sz="2000" b="1">
                <a:solidFill>
                  <a:schemeClr val="bg1"/>
                </a:solidFill>
                <a:latin typeface="Source Sans Pro"/>
                <a:ea typeface="Source Sans Pro"/>
              </a:rPr>
              <a:t> du 13 au 16 juin dans le cadre du jumelage entre deux communes </a:t>
            </a:r>
            <a:endParaRPr lang="fr-FR"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4193782" y="839050"/>
            <a:ext cx="7382700" cy="56939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endParaRPr lang="fr-FR" sz="3000" b="0">
              <a:solidFill>
                <a:schemeClr val="tx1"/>
              </a:solidFill>
            </a:endParaRPr>
          </a:p>
        </p:txBody>
      </p:sp>
      <p:sp>
        <p:nvSpPr>
          <p:cNvPr id="5" name="TextBox 4">
            <a:extLst>
              <a:ext uri="{FF2B5EF4-FFF2-40B4-BE49-F238E27FC236}">
                <a16:creationId xmlns:a16="http://schemas.microsoft.com/office/drawing/2014/main" id="{354C0B16-EA47-74E3-0424-EFD5FE87DF18}"/>
              </a:ext>
            </a:extLst>
          </p:cNvPr>
          <p:cNvSpPr txBox="1"/>
          <p:nvPr/>
        </p:nvSpPr>
        <p:spPr>
          <a:xfrm>
            <a:off x="3248755" y="196528"/>
            <a:ext cx="8780852" cy="64171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FR" sz="1100">
              <a:latin typeface="Century Gothic"/>
              <a:ea typeface="Source Sans Pro"/>
              <a:cs typeface="Calibri"/>
            </a:endParaRPr>
          </a:p>
          <a:p>
            <a:r>
              <a:rPr lang="fr-FR" sz="1600">
                <a:latin typeface="Calibri"/>
                <a:ea typeface="Source Sans Pro"/>
                <a:cs typeface="Calibri"/>
              </a:rPr>
              <a:t>Depuis la signature de la charte de jumelage avec la Ville d’</a:t>
            </a:r>
            <a:r>
              <a:rPr lang="fr-FR" sz="1600" err="1">
                <a:latin typeface="Calibri"/>
                <a:ea typeface="Source Sans Pro"/>
                <a:cs typeface="Calibri"/>
              </a:rPr>
              <a:t>Arnstorf</a:t>
            </a:r>
            <a:r>
              <a:rPr lang="fr-FR" sz="1600">
                <a:latin typeface="Calibri"/>
                <a:ea typeface="Source Sans Pro"/>
                <a:cs typeface="Calibri"/>
              </a:rPr>
              <a:t> le 21 mars 2019, Eybens et sa ville jumelle allemande multiplient les échanges et accueillent des délégations d’habitants, d’associations, de collégiens dans le but de promouvoir les échanges européens. Sur ces deux dernières années, plusieurs projets se sont concrétisés.</a:t>
            </a:r>
            <a:endParaRPr lang="fr-FR" sz="1600">
              <a:latin typeface="Calibri"/>
              <a:ea typeface="Calibri"/>
              <a:cs typeface="Calibri"/>
            </a:endParaRPr>
          </a:p>
          <a:p>
            <a:endParaRPr lang="fr-FR" sz="1600">
              <a:latin typeface="Calibri"/>
              <a:ea typeface="Source Sans Pro"/>
              <a:cs typeface="Calibri"/>
            </a:endParaRPr>
          </a:p>
          <a:p>
            <a:r>
              <a:rPr lang="fr-FR" sz="1600">
                <a:latin typeface="Calibri"/>
                <a:ea typeface="Source Sans Pro"/>
                <a:cs typeface="Calibri"/>
              </a:rPr>
              <a:t>Suite à la mission en décembre dernier du Comité d’Echanges Européens, la ville d’</a:t>
            </a:r>
            <a:r>
              <a:rPr lang="fr-FR" sz="1600" err="1">
                <a:latin typeface="Calibri"/>
                <a:ea typeface="Source Sans Pro"/>
                <a:cs typeface="Calibri"/>
              </a:rPr>
              <a:t>Arnstorf</a:t>
            </a:r>
            <a:r>
              <a:rPr lang="fr-FR" sz="1600">
                <a:latin typeface="Calibri"/>
                <a:ea typeface="Source Sans Pro"/>
                <a:cs typeface="Calibri"/>
              </a:rPr>
              <a:t> nous a invité à sa fête des associations, la «</a:t>
            </a:r>
            <a:r>
              <a:rPr lang="fr-FR" sz="1600">
                <a:latin typeface="Calibri"/>
                <a:ea typeface="Source Sans Pro"/>
                <a:cs typeface="Arial"/>
              </a:rPr>
              <a:t> </a:t>
            </a:r>
            <a:r>
              <a:rPr lang="fr-FR" sz="1600" err="1">
                <a:latin typeface="Calibri"/>
                <a:ea typeface="Source Sans Pro"/>
                <a:cs typeface="Calibri"/>
              </a:rPr>
              <a:t>Vereinsrock</a:t>
            </a:r>
            <a:r>
              <a:rPr lang="fr-FR" sz="1600">
                <a:latin typeface="Calibri"/>
                <a:ea typeface="Source Sans Pro"/>
                <a:cs typeface="Arial"/>
              </a:rPr>
              <a:t> </a:t>
            </a:r>
            <a:r>
              <a:rPr lang="fr-FR" sz="1600">
                <a:latin typeface="Calibri"/>
                <a:ea typeface="Source Sans Pro"/>
                <a:cs typeface="Calibri"/>
              </a:rPr>
              <a:t>», se déroulant le 15 juin 2024. Cette fête a pour objectif de promouvoir l’engagement et le bénévolat auprès du plus grand nombre des jeunes. C’est pourquoi, l’association des 4 élèves du CRC, âgés de 14 à 16 ans dont deux sont germanistes, permet à ces jeunes eybinois de vivre une expérience à l’étranger, de nouer des relations avec des jeunes habitants d’</a:t>
            </a:r>
            <a:r>
              <a:rPr lang="fr-FR" sz="1600" err="1">
                <a:latin typeface="Calibri"/>
                <a:ea typeface="Source Sans Pro"/>
                <a:cs typeface="Calibri"/>
              </a:rPr>
              <a:t>Arnstorf</a:t>
            </a:r>
            <a:r>
              <a:rPr lang="fr-FR" sz="1600">
                <a:latin typeface="Calibri"/>
                <a:ea typeface="Source Sans Pro"/>
                <a:cs typeface="Calibri"/>
              </a:rPr>
              <a:t> et de les rendre eux-mêmes acteurs de ce jumelage.</a:t>
            </a:r>
            <a:endParaRPr lang="fr-FR" sz="1600">
              <a:latin typeface="Calibri"/>
              <a:ea typeface="Calibri"/>
              <a:cs typeface="Calibri"/>
            </a:endParaRPr>
          </a:p>
          <a:p>
            <a:r>
              <a:rPr lang="fr-FR" sz="1600">
                <a:latin typeface="Calibri"/>
                <a:ea typeface="Source Sans Pro"/>
                <a:cs typeface="Calibri"/>
              </a:rPr>
              <a:t>Ce voyage à </a:t>
            </a:r>
            <a:r>
              <a:rPr lang="fr-FR" sz="1600" err="1">
                <a:latin typeface="Calibri"/>
                <a:ea typeface="Source Sans Pro"/>
                <a:cs typeface="Calibri"/>
              </a:rPr>
              <a:t>Arnstorf</a:t>
            </a:r>
            <a:r>
              <a:rPr lang="fr-FR" sz="1600">
                <a:latin typeface="Calibri"/>
                <a:ea typeface="Source Sans Pro"/>
                <a:cs typeface="Calibri"/>
              </a:rPr>
              <a:t> fait vivre le jumelage au travers de la jeunesse et de la culture.</a:t>
            </a:r>
          </a:p>
          <a:p>
            <a:r>
              <a:rPr lang="fr-FR" sz="1600">
                <a:latin typeface="Calibri"/>
                <a:ea typeface="Source Sans Pro"/>
                <a:cs typeface="Calibri"/>
              </a:rPr>
              <a:t>Le jumelage est un outil pertinent qui participe à la construction de l'Europe dans une paix indispensable.</a:t>
            </a:r>
          </a:p>
          <a:p>
            <a:r>
              <a:rPr lang="fr-FR" sz="1600">
                <a:latin typeface="Calibri"/>
                <a:ea typeface="Source Sans Pro"/>
                <a:cs typeface="Calibri"/>
              </a:rPr>
              <a:t>La délégation Eybinoise est composée de 10 personnes :</a:t>
            </a:r>
          </a:p>
          <a:p>
            <a:endParaRPr lang="fr-FR" sz="1600">
              <a:latin typeface="Calibri"/>
              <a:ea typeface="Source Sans Pro"/>
              <a:cs typeface="Calibri"/>
            </a:endParaRPr>
          </a:p>
          <a:p>
            <a:r>
              <a:rPr lang="fr-FR" sz="1600">
                <a:latin typeface="Calibri"/>
                <a:ea typeface="Source Sans Pro"/>
                <a:cs typeface="Calibri"/>
              </a:rPr>
              <a:t>- une élue avec attribution par délibération d’un mandat spécial pour ce déplacement </a:t>
            </a:r>
            <a:endParaRPr lang="fr-FR" sz="1600" b="1">
              <a:latin typeface="Calibri"/>
              <a:ea typeface="Source Sans Pro"/>
              <a:cs typeface="Calibri"/>
            </a:endParaRPr>
          </a:p>
          <a:p>
            <a:r>
              <a:rPr lang="fr-FR" sz="1600">
                <a:latin typeface="Calibri"/>
                <a:ea typeface="Source Sans Pro"/>
                <a:cs typeface="Calibri"/>
              </a:rPr>
              <a:t>- 2 agents des services Vie associative, citoyenne et festive et du Conservatoire d’Eybens </a:t>
            </a:r>
            <a:endParaRPr lang="fr-FR" sz="1600">
              <a:latin typeface="Calibri"/>
              <a:ea typeface="Calibri" panose="020F0502020204030204"/>
              <a:cs typeface="Calibri"/>
            </a:endParaRPr>
          </a:p>
          <a:p>
            <a:r>
              <a:rPr lang="fr-FR" sz="1600">
                <a:latin typeface="Calibri"/>
                <a:ea typeface="Source Sans Pro"/>
                <a:cs typeface="Calibri"/>
              </a:rPr>
              <a:t>- 4 élèves du CRC assurant une représentation le 15 juin à </a:t>
            </a:r>
            <a:r>
              <a:rPr lang="fr-FR" sz="1600" err="1">
                <a:latin typeface="Calibri"/>
                <a:ea typeface="Source Sans Pro"/>
                <a:cs typeface="Calibri"/>
              </a:rPr>
              <a:t>Arnstorf</a:t>
            </a:r>
            <a:r>
              <a:rPr lang="fr-FR" sz="1600">
                <a:latin typeface="Calibri"/>
                <a:ea typeface="Source Sans Pro"/>
                <a:cs typeface="Calibri"/>
              </a:rPr>
              <a:t> </a:t>
            </a:r>
            <a:endParaRPr lang="fr-FR" sz="1600">
              <a:latin typeface="Calibri"/>
              <a:ea typeface="Calibri"/>
              <a:cs typeface="Calibri"/>
            </a:endParaRPr>
          </a:p>
          <a:p>
            <a:r>
              <a:rPr lang="fr-FR" sz="1600">
                <a:latin typeface="Calibri"/>
                <a:ea typeface="Source Sans Pro"/>
                <a:cs typeface="Calibri"/>
              </a:rPr>
              <a:t>- 2 membres du Comité d’échanges européens (CEE)</a:t>
            </a:r>
            <a:endParaRPr lang="fr-FR" sz="1600">
              <a:latin typeface="Calibri"/>
              <a:ea typeface="Calibri"/>
              <a:cs typeface="Calibri"/>
            </a:endParaRPr>
          </a:p>
          <a:p>
            <a:r>
              <a:rPr lang="fr-FR" sz="1600">
                <a:latin typeface="Calibri"/>
                <a:ea typeface="Source Sans Pro"/>
                <a:cs typeface="Calibri"/>
              </a:rPr>
              <a:t> - 1 membre du Cercle des mandolinistes d’Eybens</a:t>
            </a:r>
            <a:endParaRPr lang="fr-FR" sz="1600">
              <a:latin typeface="Calibri"/>
              <a:ea typeface="Calibri"/>
              <a:cs typeface="Calibri"/>
            </a:endParaRPr>
          </a:p>
          <a:p>
            <a:r>
              <a:rPr lang="fr-FR" sz="1600" b="1">
                <a:latin typeface="Calibri"/>
                <a:ea typeface="Source Sans Pro"/>
                <a:cs typeface="Calibri"/>
              </a:rPr>
              <a:t>Il est proposé au conseil Municipal de :</a:t>
            </a:r>
            <a:endParaRPr lang="fr-FR" sz="1600">
              <a:latin typeface="Calibri"/>
              <a:ea typeface="Calibri"/>
              <a:cs typeface="Calibri"/>
            </a:endParaRPr>
          </a:p>
          <a:p>
            <a:r>
              <a:rPr lang="fr-FR" sz="1600">
                <a:latin typeface="Calibri"/>
                <a:ea typeface="Source Sans Pro"/>
                <a:cs typeface="Calibri"/>
              </a:rPr>
              <a:t>Valider la composition de la délégation Eybinoise</a:t>
            </a:r>
            <a:endParaRPr lang="fr-FR" sz="1600">
              <a:latin typeface="Calibri"/>
              <a:ea typeface="Calibri" panose="020F0502020204030204"/>
              <a:cs typeface="Calibri" panose="020F0502020204030204"/>
            </a:endParaRPr>
          </a:p>
          <a:p>
            <a:r>
              <a:rPr lang="fr-FR" sz="1600">
                <a:latin typeface="Calibri"/>
                <a:ea typeface="Source Sans Pro"/>
                <a:cs typeface="Calibri"/>
              </a:rPr>
              <a:t>D’autoriser la prise en charge par la ville des frais de déplacement des 6 participants engagés pour l’exécution de cette mission dont </a:t>
            </a:r>
            <a:r>
              <a:rPr lang="fr-FR" sz="1600" b="1">
                <a:latin typeface="Calibri"/>
                <a:ea typeface="Source Sans Pro"/>
                <a:cs typeface="Calibri"/>
              </a:rPr>
              <a:t> le montant s’élève à 3010 euros.</a:t>
            </a:r>
            <a:endParaRPr lang="fr-FR" sz="1600">
              <a:ea typeface="Calibri"/>
              <a:cs typeface="Calibri"/>
            </a:endParaRPr>
          </a:p>
        </p:txBody>
      </p:sp>
    </p:spTree>
    <p:extLst>
      <p:ext uri="{BB962C8B-B14F-4D97-AF65-F5344CB8AC3E}">
        <p14:creationId xmlns:p14="http://schemas.microsoft.com/office/powerpoint/2010/main" val="3241827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68243" y="1713071"/>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DEL20240530_18 CITOYENNETE ET VIE ASSOCIATIVE –</a:t>
            </a:r>
            <a:endParaRPr lang="fr-FR" b="1">
              <a:solidFill>
                <a:schemeClr val="bg1"/>
              </a:solidFill>
            </a:endParaRPr>
          </a:p>
          <a:p>
            <a:pPr marL="0" indent="0" algn="ctr">
              <a:buNone/>
            </a:pPr>
            <a:endParaRPr lang="fr-FR" sz="2000" b="1">
              <a:solidFill>
                <a:schemeClr val="bg1"/>
              </a:solidFill>
              <a:latin typeface="Source Sans Pro"/>
              <a:ea typeface="Source Sans Pro"/>
            </a:endParaRPr>
          </a:p>
          <a:p>
            <a:pPr marL="0" indent="0" algn="ctr">
              <a:buNone/>
            </a:pPr>
            <a:r>
              <a:rPr lang="fr-FR" sz="2000" b="1">
                <a:solidFill>
                  <a:schemeClr val="bg1"/>
                </a:solidFill>
                <a:latin typeface="Source Sans Pro"/>
                <a:ea typeface="Source Sans Pro"/>
              </a:rPr>
              <a:t> Mandat spécial délivré à une élue pour un déplacement à </a:t>
            </a:r>
            <a:r>
              <a:rPr lang="fr-FR" sz="2000" b="1" err="1">
                <a:solidFill>
                  <a:schemeClr val="bg1"/>
                </a:solidFill>
                <a:latin typeface="Source Sans Pro"/>
                <a:ea typeface="Source Sans Pro"/>
              </a:rPr>
              <a:t>Arnstorf</a:t>
            </a:r>
            <a:r>
              <a:rPr lang="fr-FR" sz="2000" b="1">
                <a:solidFill>
                  <a:schemeClr val="bg1"/>
                </a:solidFill>
                <a:latin typeface="Source Sans Pro"/>
                <a:ea typeface="Source Sans Pro"/>
              </a:rPr>
              <a:t> du 13 au 16 juin 2024 dans le cadre du jumelage entre les deux communes </a:t>
            </a:r>
            <a:endParaRPr lang="fr-FR" b="1">
              <a:solidFill>
                <a:schemeClr val="bg1"/>
              </a:solidFill>
            </a:endParaRPr>
          </a:p>
        </p:txBody>
      </p:sp>
      <p:sp>
        <p:nvSpPr>
          <p:cNvPr id="2" name="ZoneTexte 1">
            <a:extLst>
              <a:ext uri="{FF2B5EF4-FFF2-40B4-BE49-F238E27FC236}">
                <a16:creationId xmlns:a16="http://schemas.microsoft.com/office/drawing/2014/main" id="{6101AE3F-E356-17CE-8C61-E89CD0EE3504}"/>
              </a:ext>
            </a:extLst>
          </p:cNvPr>
          <p:cNvSpPr txBox="1"/>
          <p:nvPr/>
        </p:nvSpPr>
        <p:spPr>
          <a:xfrm>
            <a:off x="3213540" y="1032641"/>
            <a:ext cx="8983714"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La </a:t>
            </a:r>
            <a:r>
              <a:rPr lang="en-US" sz="2400" err="1"/>
              <a:t>précédente</a:t>
            </a:r>
            <a:r>
              <a:rPr lang="en-US" sz="2400"/>
              <a:t> </a:t>
            </a:r>
            <a:r>
              <a:rPr lang="en-US" sz="2400" err="1"/>
              <a:t>délibération</a:t>
            </a:r>
            <a:r>
              <a:rPr lang="en-US" sz="2400"/>
              <a:t> a  </a:t>
            </a:r>
            <a:r>
              <a:rPr lang="en-US" sz="2400" err="1"/>
              <a:t>précisé</a:t>
            </a:r>
            <a:r>
              <a:rPr lang="en-US" sz="2400"/>
              <a:t> la composition pour le </a:t>
            </a:r>
            <a:r>
              <a:rPr lang="en-US" sz="2400" err="1"/>
              <a:t>déplacement</a:t>
            </a:r>
            <a:r>
              <a:rPr lang="en-US" sz="2400"/>
              <a:t> </a:t>
            </a:r>
            <a:r>
              <a:rPr lang="en-US" sz="2400" err="1"/>
              <a:t>d’une</a:t>
            </a:r>
            <a:r>
              <a:rPr lang="en-US" sz="2400"/>
              <a:t> </a:t>
            </a:r>
            <a:r>
              <a:rPr lang="en-US" sz="2400" err="1"/>
              <a:t>délégation</a:t>
            </a:r>
            <a:r>
              <a:rPr lang="en-US" sz="2400"/>
              <a:t> </a:t>
            </a:r>
            <a:r>
              <a:rPr lang="en-US" sz="2400" err="1"/>
              <a:t>eybinoise</a:t>
            </a:r>
            <a:r>
              <a:rPr lang="en-US" sz="2400"/>
              <a:t> de 10 </a:t>
            </a:r>
            <a:r>
              <a:rPr lang="en-US" sz="2400" err="1"/>
              <a:t>personnes</a:t>
            </a:r>
            <a:r>
              <a:rPr lang="en-US" sz="2400"/>
              <a:t> à </a:t>
            </a:r>
            <a:r>
              <a:rPr lang="en-US" sz="2400" err="1"/>
              <a:t>Arnstorf</a:t>
            </a:r>
            <a:r>
              <a:rPr lang="en-US" sz="2400"/>
              <a:t> du 13 au 16 </a:t>
            </a:r>
            <a:r>
              <a:rPr lang="en-US" sz="2400" err="1"/>
              <a:t>juin</a:t>
            </a:r>
            <a:r>
              <a:rPr lang="en-US" sz="2400"/>
              <a:t> 2024 dans le cadre du </a:t>
            </a:r>
            <a:r>
              <a:rPr lang="en-US" sz="2400" err="1"/>
              <a:t>jumelage</a:t>
            </a:r>
            <a:r>
              <a:rPr lang="en-US" sz="2400"/>
              <a:t> </a:t>
            </a:r>
            <a:endParaRPr lang="en-US" sz="2400">
              <a:ea typeface="Calibri"/>
              <a:cs typeface="Calibri"/>
            </a:endParaRPr>
          </a:p>
          <a:p>
            <a:endParaRPr lang="en-US" sz="2400">
              <a:ea typeface="Calibri"/>
              <a:cs typeface="Calibri"/>
            </a:endParaRPr>
          </a:p>
          <a:p>
            <a:r>
              <a:rPr lang="en-US" sz="2400"/>
              <a:t>Marie-Chantal Kouassi, </a:t>
            </a:r>
            <a:r>
              <a:rPr lang="en-US" sz="2400" err="1"/>
              <a:t>conseillère</a:t>
            </a:r>
            <a:r>
              <a:rPr lang="en-US" sz="2400"/>
              <a:t> </a:t>
            </a:r>
            <a:r>
              <a:rPr lang="en-US" sz="2400" err="1"/>
              <a:t>municipale</a:t>
            </a:r>
            <a:r>
              <a:rPr lang="en-US" sz="2400"/>
              <a:t>, </a:t>
            </a:r>
            <a:r>
              <a:rPr lang="en-US" sz="2400" err="1"/>
              <a:t>est</a:t>
            </a:r>
            <a:r>
              <a:rPr lang="en-US" sz="2400"/>
              <a:t> </a:t>
            </a:r>
            <a:r>
              <a:rPr lang="en-US" sz="2400" err="1"/>
              <a:t>membre</a:t>
            </a:r>
            <a:r>
              <a:rPr lang="en-US" sz="2400"/>
              <a:t> de </a:t>
            </a:r>
            <a:r>
              <a:rPr lang="en-US" sz="2400" err="1"/>
              <a:t>cette</a:t>
            </a:r>
            <a:r>
              <a:rPr lang="en-US" sz="2400"/>
              <a:t> </a:t>
            </a:r>
            <a:r>
              <a:rPr lang="en-US" sz="2400" err="1"/>
              <a:t>délégation</a:t>
            </a:r>
            <a:r>
              <a:rPr lang="en-US" sz="2400"/>
              <a:t> au </a:t>
            </a:r>
            <a:r>
              <a:rPr lang="en-US" sz="2400" err="1"/>
              <a:t>titre</a:t>
            </a:r>
            <a:r>
              <a:rPr lang="en-US" sz="2400"/>
              <a:t> de son </a:t>
            </a:r>
            <a:r>
              <a:rPr lang="en-US" sz="2400" err="1"/>
              <a:t>mandat</a:t>
            </a:r>
            <a:r>
              <a:rPr lang="en-US" sz="2400"/>
              <a:t> de </a:t>
            </a:r>
            <a:r>
              <a:rPr lang="en-US" sz="2400" err="1"/>
              <a:t>conseillère</a:t>
            </a:r>
            <a:r>
              <a:rPr lang="en-US" sz="2400"/>
              <a:t> </a:t>
            </a:r>
            <a:r>
              <a:rPr lang="en-US" sz="2400" err="1"/>
              <a:t>municipale</a:t>
            </a:r>
            <a:r>
              <a:rPr lang="en-US" sz="2400"/>
              <a:t> </a:t>
            </a:r>
            <a:r>
              <a:rPr lang="en-US" sz="2400" err="1"/>
              <a:t>déléguée</a:t>
            </a:r>
            <a:r>
              <a:rPr lang="en-US" sz="2400"/>
              <a:t> Il </a:t>
            </a:r>
            <a:r>
              <a:rPr lang="en-US" sz="2400" err="1"/>
              <a:t>est</a:t>
            </a:r>
            <a:r>
              <a:rPr lang="en-US" sz="2400"/>
              <a:t> </a:t>
            </a:r>
            <a:r>
              <a:rPr lang="en-US" sz="2400" err="1"/>
              <a:t>proposé</a:t>
            </a:r>
            <a:r>
              <a:rPr lang="en-US" sz="2400"/>
              <a:t> au Conseil municipal de </a:t>
            </a:r>
            <a:r>
              <a:rPr lang="en-US" sz="2400" err="1"/>
              <a:t>lui</a:t>
            </a:r>
            <a:r>
              <a:rPr lang="en-US" sz="2400"/>
              <a:t> </a:t>
            </a:r>
            <a:r>
              <a:rPr lang="en-US" sz="2400" err="1"/>
              <a:t>délivrer</a:t>
            </a:r>
            <a:r>
              <a:rPr lang="en-US" sz="2400"/>
              <a:t> un </a:t>
            </a:r>
            <a:r>
              <a:rPr lang="en-US" sz="2400" err="1"/>
              <a:t>mandat</a:t>
            </a:r>
            <a:r>
              <a:rPr lang="en-US" sz="2400"/>
              <a:t> </a:t>
            </a:r>
            <a:r>
              <a:rPr lang="en-US" sz="2400" err="1"/>
              <a:t>spécial</a:t>
            </a:r>
            <a:r>
              <a:rPr lang="en-US" sz="2400"/>
              <a:t> pour se </a:t>
            </a:r>
            <a:r>
              <a:rPr lang="en-US" sz="2400" err="1"/>
              <a:t>rendre</a:t>
            </a:r>
            <a:r>
              <a:rPr lang="en-US" sz="2400"/>
              <a:t> à </a:t>
            </a:r>
            <a:r>
              <a:rPr lang="en-US" sz="2400" err="1"/>
              <a:t>Arnstorf</a:t>
            </a:r>
            <a:r>
              <a:rPr lang="en-US" sz="2400"/>
              <a:t>, </a:t>
            </a:r>
            <a:r>
              <a:rPr lang="en-US" sz="2400" err="1"/>
              <a:t>afin</a:t>
            </a:r>
            <a:r>
              <a:rPr lang="en-US" sz="2400"/>
              <a:t> de </a:t>
            </a:r>
            <a:r>
              <a:rPr lang="en-US" sz="2400" err="1"/>
              <a:t>représenter</a:t>
            </a:r>
            <a:r>
              <a:rPr lang="en-US" sz="2400"/>
              <a:t> la Commune </a:t>
            </a:r>
            <a:r>
              <a:rPr lang="en-US" sz="2400" err="1"/>
              <a:t>d’Eybens</a:t>
            </a:r>
            <a:r>
              <a:rPr lang="en-US" sz="2400"/>
              <a:t> </a:t>
            </a:r>
            <a:endParaRPr lang="en-US" sz="2400">
              <a:ea typeface="Calibri"/>
              <a:cs typeface="Calibri"/>
            </a:endParaRPr>
          </a:p>
          <a:p>
            <a:endParaRPr lang="en-US" sz="2400"/>
          </a:p>
          <a:p>
            <a:r>
              <a:rPr lang="en-US" sz="2400"/>
              <a:t>Le </a:t>
            </a:r>
            <a:r>
              <a:rPr lang="en-US" sz="2400" err="1"/>
              <a:t>remboursement</a:t>
            </a:r>
            <a:r>
              <a:rPr lang="en-US" sz="2400"/>
              <a:t> des frais </a:t>
            </a:r>
            <a:r>
              <a:rPr lang="en-US" sz="2400" err="1"/>
              <a:t>engagés</a:t>
            </a:r>
            <a:r>
              <a:rPr lang="en-US" sz="2400"/>
              <a:t> pour </a:t>
            </a:r>
            <a:r>
              <a:rPr lang="en-US" sz="2400" err="1"/>
              <a:t>l'exécution</a:t>
            </a:r>
            <a:r>
              <a:rPr lang="en-US" sz="2400"/>
              <a:t> de la mission se </a:t>
            </a:r>
            <a:r>
              <a:rPr lang="en-US" sz="2400" err="1"/>
              <a:t>fera</a:t>
            </a:r>
            <a:r>
              <a:rPr lang="en-US" sz="2400"/>
              <a:t> sur la base des frais </a:t>
            </a:r>
            <a:r>
              <a:rPr lang="en-US" sz="2400" err="1"/>
              <a:t>réels</a:t>
            </a:r>
            <a:r>
              <a:rPr lang="en-US" sz="2400"/>
              <a:t> et dans la </a:t>
            </a:r>
            <a:r>
              <a:rPr lang="en-US" sz="2400" err="1"/>
              <a:t>limite</a:t>
            </a:r>
            <a:r>
              <a:rPr lang="en-US" sz="2400"/>
              <a:t> des plafonds </a:t>
            </a:r>
            <a:endParaRPr lang="en-US" sz="2400">
              <a:ea typeface="Calibri"/>
              <a:cs typeface="Calibri"/>
            </a:endParaRPr>
          </a:p>
        </p:txBody>
      </p:sp>
    </p:spTree>
    <p:extLst>
      <p:ext uri="{BB962C8B-B14F-4D97-AF65-F5344CB8AC3E}">
        <p14:creationId xmlns:p14="http://schemas.microsoft.com/office/powerpoint/2010/main" val="3353775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DEL20240530_19 CITOYENNETE ET VIE ASSOCIATIVE –</a:t>
            </a:r>
            <a:endParaRPr lang="fr-FR" b="1">
              <a:solidFill>
                <a:schemeClr val="bg1"/>
              </a:solidFill>
            </a:endParaRPr>
          </a:p>
          <a:p>
            <a:pPr marL="0" indent="0" algn="ctr">
              <a:buNone/>
            </a:pPr>
            <a:endParaRPr lang="fr-FR" sz="2000" b="1">
              <a:solidFill>
                <a:schemeClr val="bg1"/>
              </a:solidFill>
              <a:latin typeface="Source Sans Pro"/>
              <a:ea typeface="Source Sans Pro"/>
            </a:endParaRPr>
          </a:p>
          <a:p>
            <a:pPr marL="0" indent="0" algn="ctr">
              <a:buNone/>
            </a:pPr>
            <a:r>
              <a:rPr lang="fr-FR" sz="2000" b="1">
                <a:solidFill>
                  <a:schemeClr val="bg1"/>
                </a:solidFill>
                <a:latin typeface="Source Sans Pro"/>
                <a:ea typeface="Source Sans Pro"/>
              </a:rPr>
              <a:t> Délibération en soutien aux enfants victimes du conflit israélo-palestinien </a:t>
            </a:r>
            <a:endParaRPr lang="fr-FR"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4193782" y="839050"/>
            <a:ext cx="7382700" cy="56939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endParaRPr lang="fr-FR" sz="3000" b="0">
              <a:solidFill>
                <a:schemeClr val="tx1"/>
              </a:solidFill>
            </a:endParaRPr>
          </a:p>
        </p:txBody>
      </p:sp>
      <p:sp>
        <p:nvSpPr>
          <p:cNvPr id="5" name="TextBox 4">
            <a:extLst>
              <a:ext uri="{FF2B5EF4-FFF2-40B4-BE49-F238E27FC236}">
                <a16:creationId xmlns:a16="http://schemas.microsoft.com/office/drawing/2014/main" id="{354C0B16-EA47-74E3-0424-EFD5FE87DF18}"/>
              </a:ext>
            </a:extLst>
          </p:cNvPr>
          <p:cNvSpPr txBox="1"/>
          <p:nvPr/>
        </p:nvSpPr>
        <p:spPr>
          <a:xfrm>
            <a:off x="3269825" y="838082"/>
            <a:ext cx="8302584" cy="41242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FR">
              <a:latin typeface="Century Gothic"/>
              <a:ea typeface="Source Sans Pro"/>
              <a:cs typeface="Calibri"/>
            </a:endParaRPr>
          </a:p>
          <a:p>
            <a:r>
              <a:rPr lang="fr-FR" sz="2000">
                <a:ea typeface="Source Sans Pro"/>
                <a:cs typeface="Calibri"/>
              </a:rPr>
              <a:t>Le 7 octobre 2023 s’est ouvert un nouveau chapitre tragique du conflit israélo-palestinien. </a:t>
            </a:r>
            <a:endParaRPr lang="fr-FR" sz="2000">
              <a:ea typeface="Calibri"/>
              <a:cs typeface="Calibri"/>
            </a:endParaRPr>
          </a:p>
          <a:p>
            <a:endParaRPr lang="fr-FR" sz="2000">
              <a:ea typeface="Source Sans Pro"/>
              <a:cs typeface="Calibri"/>
            </a:endParaRPr>
          </a:p>
          <a:p>
            <a:r>
              <a:rPr lang="fr-FR" sz="2000">
                <a:ea typeface="Source Sans Pro"/>
                <a:cs typeface="Calibri"/>
              </a:rPr>
              <a:t>Parmi les dizaines de milliers de victimes, se trouvent de très nombreux enfants.</a:t>
            </a:r>
            <a:endParaRPr lang="fr-FR" sz="2000">
              <a:ea typeface="Calibri"/>
              <a:cs typeface="Calibri"/>
            </a:endParaRPr>
          </a:p>
          <a:p>
            <a:endParaRPr lang="fr-FR" sz="2000">
              <a:ea typeface="Source Sans Pro"/>
              <a:cs typeface="Calibri"/>
            </a:endParaRPr>
          </a:p>
          <a:p>
            <a:r>
              <a:rPr lang="fr-FR" sz="2000">
                <a:ea typeface="Source Sans Pro"/>
                <a:cs typeface="Calibri"/>
              </a:rPr>
              <a:t> Un tel bilan est insupportable pour tous les humanistes. </a:t>
            </a:r>
            <a:endParaRPr lang="fr-FR" sz="2000">
              <a:ea typeface="Calibri"/>
              <a:cs typeface="Calibri"/>
            </a:endParaRPr>
          </a:p>
          <a:p>
            <a:endParaRPr lang="fr-FR" sz="2000">
              <a:ea typeface="Source Sans Pro"/>
              <a:cs typeface="Calibri"/>
            </a:endParaRPr>
          </a:p>
          <a:p>
            <a:endParaRPr lang="fr-FR" sz="2000">
              <a:ea typeface="Source Sans Pro"/>
              <a:cs typeface="Calibri"/>
            </a:endParaRPr>
          </a:p>
          <a:p>
            <a:r>
              <a:rPr lang="fr-FR" sz="2000">
                <a:ea typeface="Source Sans Pro"/>
                <a:cs typeface="Calibri"/>
              </a:rPr>
              <a:t>C’est pourquoi, il est proposé au Conseil municipal d’attribuer une subvention symbolique d'un montant de  </a:t>
            </a:r>
            <a:r>
              <a:rPr lang="fr-FR" sz="2000" b="1">
                <a:ea typeface="Source Sans Pro"/>
                <a:cs typeface="Calibri"/>
              </a:rPr>
              <a:t>500 € à l’UNICEF. </a:t>
            </a:r>
            <a:endParaRPr lang="fr-FR" sz="2000"/>
          </a:p>
          <a:p>
            <a:endParaRPr lang="en-US" sz="2400">
              <a:latin typeface="Source Sans Pro"/>
              <a:ea typeface="Source Sans Pro"/>
              <a:cs typeface="Calibri"/>
            </a:endParaRPr>
          </a:p>
        </p:txBody>
      </p:sp>
    </p:spTree>
    <p:extLst>
      <p:ext uri="{BB962C8B-B14F-4D97-AF65-F5344CB8AC3E}">
        <p14:creationId xmlns:p14="http://schemas.microsoft.com/office/powerpoint/2010/main" val="4241488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A2F707-E5A4-D12A-CFC2-9E3E51603403}"/>
              </a:ext>
            </a:extLst>
          </p:cNvPr>
          <p:cNvSpPr>
            <a:spLocks noGrp="1"/>
          </p:cNvSpPr>
          <p:nvPr>
            <p:ph type="ctrTitle"/>
          </p:nvPr>
        </p:nvSpPr>
        <p:spPr>
          <a:xfrm>
            <a:off x="5183027" y="1625017"/>
            <a:ext cx="6425184" cy="1671889"/>
          </a:xfrm>
        </p:spPr>
        <p:txBody>
          <a:bodyPr>
            <a:normAutofit/>
          </a:bodyPr>
          <a:lstStyle/>
          <a:p>
            <a:r>
              <a:rPr lang="fr-FR">
                <a:latin typeface="Source Sans Pro"/>
                <a:ea typeface="Source Sans Pro"/>
              </a:rPr>
              <a:t>Décisions</a:t>
            </a:r>
            <a:endParaRPr lang="fr-FR"/>
          </a:p>
        </p:txBody>
      </p:sp>
    </p:spTree>
    <p:extLst>
      <p:ext uri="{BB962C8B-B14F-4D97-AF65-F5344CB8AC3E}">
        <p14:creationId xmlns:p14="http://schemas.microsoft.com/office/powerpoint/2010/main" val="3964280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06459" y="1074639"/>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DEL20240530_20</a:t>
            </a:r>
            <a:endParaRPr lang="fr-FR" b="1">
              <a:solidFill>
                <a:schemeClr val="bg1"/>
              </a:solidFill>
              <a:latin typeface="Source Sans Pro"/>
              <a:ea typeface="Source Sans Pro"/>
            </a:endParaRPr>
          </a:p>
          <a:p>
            <a:pPr marL="0" indent="0" algn="ctr">
              <a:buNone/>
            </a:pPr>
            <a:r>
              <a:rPr lang="fr-FR" sz="2000" b="1">
                <a:solidFill>
                  <a:schemeClr val="bg1"/>
                </a:solidFill>
                <a:latin typeface="Source Sans Pro"/>
                <a:ea typeface="Source Sans Pro"/>
              </a:rPr>
              <a:t> EDUCATION, SPORT ET CULTURE –</a:t>
            </a:r>
            <a:endParaRPr lang="fr-FR" b="1">
              <a:solidFill>
                <a:schemeClr val="bg1"/>
              </a:solidFill>
              <a:latin typeface="Source Sans Pro"/>
              <a:ea typeface="Source Sans Pro"/>
            </a:endParaRPr>
          </a:p>
          <a:p>
            <a:pPr marL="0" indent="0" algn="ctr">
              <a:buNone/>
            </a:pPr>
            <a:endParaRPr lang="fr-FR" sz="2000" b="1">
              <a:solidFill>
                <a:schemeClr val="bg1"/>
              </a:solidFill>
              <a:latin typeface="Source Sans Pro"/>
              <a:ea typeface="Source Sans Pro"/>
            </a:endParaRPr>
          </a:p>
          <a:p>
            <a:pPr marL="0" indent="0" algn="ctr">
              <a:buNone/>
            </a:pPr>
            <a:r>
              <a:rPr lang="fr-FR" sz="2000" b="1">
                <a:solidFill>
                  <a:schemeClr val="bg1"/>
                </a:solidFill>
                <a:latin typeface="Source Sans Pro"/>
                <a:ea typeface="Source Sans Pro"/>
              </a:rPr>
              <a:t> Signature d’une convention pour l’échange des données personnelles entre France Travail et la ville d’Eybens concernant les cinq places à vocation d’insertion professionnelle AVIP des multi-accueils jardin des couleurs et Tom Pouce</a:t>
            </a:r>
            <a:endParaRPr lang="fr-FR" b="1">
              <a:solidFill>
                <a:schemeClr val="bg1"/>
              </a:solidFill>
              <a:latin typeface="Source Sans Pro"/>
              <a:ea typeface="Source Sans Pro"/>
            </a:endParaRPr>
          </a:p>
        </p:txBody>
      </p:sp>
      <p:sp>
        <p:nvSpPr>
          <p:cNvPr id="5" name="TextBox 4">
            <a:extLst>
              <a:ext uri="{FF2B5EF4-FFF2-40B4-BE49-F238E27FC236}">
                <a16:creationId xmlns:a16="http://schemas.microsoft.com/office/drawing/2014/main" id="{354C0B16-EA47-74E3-0424-EFD5FE87DF18}"/>
              </a:ext>
            </a:extLst>
          </p:cNvPr>
          <p:cNvSpPr txBox="1"/>
          <p:nvPr/>
        </p:nvSpPr>
        <p:spPr>
          <a:xfrm>
            <a:off x="3257891" y="687570"/>
            <a:ext cx="8625694" cy="5509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200">
                <a:latin typeface="Calibri"/>
                <a:ea typeface="Source Sans Pro"/>
                <a:cs typeface="Calibri"/>
              </a:rPr>
              <a:t>Depuis plusieurs années, la ville d'Eybens a inscrit le service Petite Enfance dans le plan pluriannuel contre la pauvreté et pour l'inclusion sociale.</a:t>
            </a:r>
          </a:p>
          <a:p>
            <a:endParaRPr lang="fr-FR" sz="2200">
              <a:latin typeface="Calibri"/>
              <a:ea typeface="Source Sans Pro"/>
              <a:cs typeface="Calibri"/>
            </a:endParaRPr>
          </a:p>
          <a:p>
            <a:r>
              <a:rPr lang="fr-FR" sz="2200">
                <a:latin typeface="Calibri"/>
                <a:ea typeface="Source Sans Pro"/>
                <a:cs typeface="Calibri"/>
              </a:rPr>
              <a:t>Objectif national CNAF/état :  </a:t>
            </a:r>
          </a:p>
          <a:p>
            <a:pPr marL="342900" indent="-342900">
              <a:buFont typeface="Calibri"/>
              <a:buChar char="-"/>
            </a:pPr>
            <a:r>
              <a:rPr lang="fr-FR" sz="2200">
                <a:latin typeface="Calibri"/>
                <a:ea typeface="Source Sans Pro"/>
                <a:cs typeface="Calibri"/>
              </a:rPr>
              <a:t>création de crèches à vocation d'insertion professionnelle (AVIP) dans les quartiers défavorisés.</a:t>
            </a:r>
            <a:endParaRPr lang="fr-FR" sz="2200">
              <a:latin typeface="Calibri"/>
              <a:ea typeface="Calibri"/>
              <a:cs typeface="Calibri" panose="020F0502020204030204"/>
            </a:endParaRPr>
          </a:p>
          <a:p>
            <a:pPr marL="342900" indent="-342900">
              <a:buFont typeface="Calibri"/>
              <a:buChar char="-"/>
            </a:pPr>
            <a:r>
              <a:rPr lang="fr-FR" sz="2200">
                <a:latin typeface="Calibri"/>
                <a:ea typeface="Source Sans Pro"/>
                <a:cs typeface="Calibri"/>
              </a:rPr>
              <a:t>Réduire les inégalités sociales en améliorant l'accessibilité aux modes d'accueil à tous les enfants et en soutenant les projets combinant offre d'accueil et offre mobilisant la famille sur un projet d'insertion sociale ou professionnelle</a:t>
            </a:r>
          </a:p>
          <a:p>
            <a:endParaRPr lang="fr-FR" sz="2200">
              <a:latin typeface="Calibri"/>
              <a:ea typeface="Source Sans Pro"/>
              <a:cs typeface="Calibri"/>
            </a:endParaRPr>
          </a:p>
          <a:p>
            <a:r>
              <a:rPr lang="fr-FR" sz="2200">
                <a:latin typeface="Calibri"/>
                <a:ea typeface="Source Sans Pro"/>
                <a:cs typeface="Calibri"/>
              </a:rPr>
              <a:t>En 2023, 5 places labellisées AVIP à Eybens au Jardin Des Couleurs (3) et Tom Pour (2) réservées aux eybinois</a:t>
            </a:r>
          </a:p>
          <a:p>
            <a:endParaRPr lang="fr-FR" sz="2200">
              <a:latin typeface="Calibri"/>
              <a:ea typeface="Source Sans Pro"/>
              <a:cs typeface="Calibri"/>
            </a:endParaRPr>
          </a:p>
          <a:p>
            <a:r>
              <a:rPr lang="fr-FR" sz="2200">
                <a:latin typeface="Calibri"/>
                <a:ea typeface="Source Sans Pro"/>
                <a:cs typeface="Calibri"/>
              </a:rPr>
              <a:t>Contrat de 6 mois renouvelable une fois 6 mois et adapté aux besoins des familles orientées par France Travail</a:t>
            </a:r>
          </a:p>
        </p:txBody>
      </p:sp>
      <p:sp>
        <p:nvSpPr>
          <p:cNvPr id="6" name="ZoneTexte 5">
            <a:extLst>
              <a:ext uri="{FF2B5EF4-FFF2-40B4-BE49-F238E27FC236}">
                <a16:creationId xmlns:a16="http://schemas.microsoft.com/office/drawing/2014/main" id="{E7A72723-B672-7526-7604-C6CC90BEFFA8}"/>
              </a:ext>
            </a:extLst>
          </p:cNvPr>
          <p:cNvSpPr txBox="1"/>
          <p:nvPr/>
        </p:nvSpPr>
        <p:spPr>
          <a:xfrm>
            <a:off x="195532" y="181155"/>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b="1">
                <a:solidFill>
                  <a:srgbClr val="FFFFFF"/>
                </a:solidFill>
                <a:latin typeface="Source Sans Pro"/>
                <a:ea typeface="Source Sans Pro"/>
              </a:rPr>
              <a:t>1/2</a:t>
            </a:r>
            <a:endParaRPr lang="fr-FR"/>
          </a:p>
        </p:txBody>
      </p:sp>
    </p:spTree>
    <p:extLst>
      <p:ext uri="{BB962C8B-B14F-4D97-AF65-F5344CB8AC3E}">
        <p14:creationId xmlns:p14="http://schemas.microsoft.com/office/powerpoint/2010/main" val="2608343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06459" y="1074639"/>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DEL20240530_20</a:t>
            </a:r>
            <a:endParaRPr lang="fr-FR" b="1">
              <a:solidFill>
                <a:schemeClr val="bg1"/>
              </a:solidFill>
              <a:latin typeface="Source Sans Pro"/>
              <a:ea typeface="Source Sans Pro"/>
            </a:endParaRPr>
          </a:p>
          <a:p>
            <a:pPr marL="0" indent="0" algn="ctr">
              <a:buNone/>
            </a:pPr>
            <a:r>
              <a:rPr lang="fr-FR" sz="2000" b="1">
                <a:solidFill>
                  <a:schemeClr val="bg1"/>
                </a:solidFill>
                <a:latin typeface="Source Sans Pro"/>
                <a:ea typeface="Source Sans Pro"/>
              </a:rPr>
              <a:t> EDUCATION, SPORT ET CULTURE –</a:t>
            </a:r>
            <a:endParaRPr lang="fr-FR" b="1">
              <a:solidFill>
                <a:schemeClr val="bg1"/>
              </a:solidFill>
              <a:latin typeface="Source Sans Pro"/>
              <a:ea typeface="Source Sans Pro"/>
            </a:endParaRPr>
          </a:p>
          <a:p>
            <a:pPr marL="0" indent="0" algn="ctr">
              <a:buNone/>
            </a:pPr>
            <a:endParaRPr lang="fr-FR" sz="2000" b="1">
              <a:solidFill>
                <a:schemeClr val="bg1"/>
              </a:solidFill>
              <a:latin typeface="Source Sans Pro"/>
              <a:ea typeface="Source Sans Pro"/>
            </a:endParaRPr>
          </a:p>
          <a:p>
            <a:pPr marL="0" indent="0" algn="ctr">
              <a:buNone/>
            </a:pPr>
            <a:r>
              <a:rPr lang="fr-FR" sz="2000" b="1">
                <a:solidFill>
                  <a:schemeClr val="bg1"/>
                </a:solidFill>
                <a:latin typeface="Source Sans Pro"/>
                <a:ea typeface="Source Sans Pro"/>
              </a:rPr>
              <a:t> Signature d’une convention pour l’échange des données personnelles entre France Travail et la ville d’Eybens concernant les cinq places à vocation d’insertion professionnelle AVIP des multi-accueils jardin des couleurs et Tom Pouce</a:t>
            </a:r>
            <a:endParaRPr lang="fr-FR" b="1">
              <a:solidFill>
                <a:schemeClr val="bg1"/>
              </a:solidFill>
              <a:latin typeface="Source Sans Pro"/>
              <a:ea typeface="Source Sans Pro"/>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4193782" y="839050"/>
            <a:ext cx="7382700" cy="56939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endParaRPr lang="fr-FR" sz="3000" b="0">
              <a:solidFill>
                <a:schemeClr val="tx1"/>
              </a:solidFill>
            </a:endParaRPr>
          </a:p>
        </p:txBody>
      </p:sp>
      <p:sp>
        <p:nvSpPr>
          <p:cNvPr id="5" name="TextBox 4">
            <a:extLst>
              <a:ext uri="{FF2B5EF4-FFF2-40B4-BE49-F238E27FC236}">
                <a16:creationId xmlns:a16="http://schemas.microsoft.com/office/drawing/2014/main" id="{354C0B16-EA47-74E3-0424-EFD5FE87DF18}"/>
              </a:ext>
            </a:extLst>
          </p:cNvPr>
          <p:cNvSpPr txBox="1"/>
          <p:nvPr/>
        </p:nvSpPr>
        <p:spPr>
          <a:xfrm>
            <a:off x="3406443" y="834519"/>
            <a:ext cx="7620739" cy="52320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200">
                <a:ea typeface="+mn-lt"/>
                <a:cs typeface="+mn-lt"/>
              </a:rPr>
              <a:t>Le dispositif AVIP est porté conjointement par France Travail et la ville d’Eybens, et en conséquence, des échanges de données personnelles favorisent le repérage et la mise en relation des familles avec les crèches concernées</a:t>
            </a:r>
          </a:p>
          <a:p>
            <a:endParaRPr lang="fr-FR" sz="2200">
              <a:ea typeface="+mn-lt"/>
              <a:cs typeface="+mn-lt"/>
            </a:endParaRPr>
          </a:p>
          <a:p>
            <a:r>
              <a:rPr lang="fr-FR" sz="2200" err="1">
                <a:ea typeface="+mn-lt"/>
                <a:cs typeface="+mn-lt"/>
              </a:rPr>
              <a:t>ll</a:t>
            </a:r>
            <a:r>
              <a:rPr lang="fr-FR" sz="2200">
                <a:ea typeface="+mn-lt"/>
                <a:cs typeface="+mn-lt"/>
              </a:rPr>
              <a:t> est proposé au Conseil municipal :</a:t>
            </a:r>
            <a:endParaRPr lang="fr-FR" sz="2200">
              <a:ea typeface="Calibri"/>
              <a:cs typeface="Calibri"/>
            </a:endParaRPr>
          </a:p>
          <a:p>
            <a:r>
              <a:rPr lang="fr-FR" sz="2200">
                <a:ea typeface="+mn-lt"/>
                <a:cs typeface="+mn-lt"/>
              </a:rPr>
              <a:t>- D’</a:t>
            </a:r>
            <a:r>
              <a:rPr lang="fr-FR" sz="2200" b="1">
                <a:ea typeface="+mn-lt"/>
                <a:cs typeface="+mn-lt"/>
              </a:rPr>
              <a:t>approuver la convention relative à l’échange de données </a:t>
            </a:r>
            <a:r>
              <a:rPr lang="fr-FR" sz="2200">
                <a:ea typeface="+mn-lt"/>
                <a:cs typeface="+mn-lt"/>
              </a:rPr>
              <a:t>à caractère personnel avec France Travail pour la période du 01/01/2024 au 31/12/2027</a:t>
            </a:r>
            <a:endParaRPr lang="fr-FR" sz="2200">
              <a:ea typeface="Calibri"/>
              <a:cs typeface="Calibri" panose="020F0502020204030204"/>
            </a:endParaRPr>
          </a:p>
          <a:p>
            <a:r>
              <a:rPr lang="fr-FR" sz="2200">
                <a:ea typeface="+mn-lt"/>
                <a:cs typeface="+mn-lt"/>
              </a:rPr>
              <a:t>- D’</a:t>
            </a:r>
            <a:r>
              <a:rPr lang="fr-FR" sz="2200" b="1">
                <a:ea typeface="+mn-lt"/>
                <a:cs typeface="+mn-lt"/>
              </a:rPr>
              <a:t>autoriser le Maire à signer ladite convention,</a:t>
            </a:r>
            <a:r>
              <a:rPr lang="fr-FR" sz="2200">
                <a:ea typeface="+mn-lt"/>
                <a:cs typeface="+mn-lt"/>
              </a:rPr>
              <a:t> les contrats d’engagement qui seront signées avec les bénéficiaires, et tout document permettant sa mise en œuvre.</a:t>
            </a:r>
            <a:endParaRPr lang="fr-FR" sz="2200">
              <a:ea typeface="Calibri"/>
              <a:cs typeface="Calibri" panose="020F0502020204030204"/>
            </a:endParaRPr>
          </a:p>
          <a:p>
            <a:r>
              <a:rPr lang="fr-FR" sz="2200">
                <a:ea typeface="+mn-lt"/>
                <a:cs typeface="+mn-lt"/>
              </a:rPr>
              <a:t>- D’</a:t>
            </a:r>
            <a:r>
              <a:rPr lang="fr-FR" sz="2200" b="1">
                <a:ea typeface="+mn-lt"/>
                <a:cs typeface="+mn-lt"/>
              </a:rPr>
              <a:t>autoriser le Maire à déléguer la signature des contrats d’engagement des parents bénéficiaires aux directrices des multi-accueil Le jardin des Couleurs et/ou Tom Pouce</a:t>
            </a:r>
            <a:endParaRPr lang="fr-FR" sz="2200" b="1">
              <a:latin typeface="Calibri"/>
              <a:ea typeface="Source Sans Pro"/>
              <a:cs typeface="Calibri"/>
            </a:endParaRPr>
          </a:p>
        </p:txBody>
      </p:sp>
      <p:sp>
        <p:nvSpPr>
          <p:cNvPr id="6" name="ZoneTexte 5">
            <a:extLst>
              <a:ext uri="{FF2B5EF4-FFF2-40B4-BE49-F238E27FC236}">
                <a16:creationId xmlns:a16="http://schemas.microsoft.com/office/drawing/2014/main" id="{3A9E80F9-C018-DDA0-1F80-B30BD544137D}"/>
              </a:ext>
            </a:extLst>
          </p:cNvPr>
          <p:cNvSpPr txBox="1"/>
          <p:nvPr/>
        </p:nvSpPr>
        <p:spPr>
          <a:xfrm>
            <a:off x="195532" y="181155"/>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b="1">
                <a:solidFill>
                  <a:srgbClr val="FFFFFF"/>
                </a:solidFill>
                <a:latin typeface="Source Sans Pro"/>
                <a:ea typeface="Source Sans Pro"/>
              </a:rPr>
              <a:t>2/2</a:t>
            </a:r>
            <a:endParaRPr lang="fr-FR"/>
          </a:p>
        </p:txBody>
      </p:sp>
    </p:spTree>
    <p:extLst>
      <p:ext uri="{BB962C8B-B14F-4D97-AF65-F5344CB8AC3E}">
        <p14:creationId xmlns:p14="http://schemas.microsoft.com/office/powerpoint/2010/main" val="18034745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DEL20240530_21 EDUCATION, SPORT ET CULTURE –</a:t>
            </a:r>
            <a:endParaRPr lang="fr-FR" b="1">
              <a:solidFill>
                <a:schemeClr val="bg1"/>
              </a:solidFill>
            </a:endParaRPr>
          </a:p>
          <a:p>
            <a:pPr marL="0" indent="0" algn="ctr">
              <a:buNone/>
            </a:pPr>
            <a:endParaRPr lang="fr-FR" sz="2000" b="1">
              <a:solidFill>
                <a:schemeClr val="bg1"/>
              </a:solidFill>
              <a:latin typeface="Source Sans Pro"/>
              <a:ea typeface="Source Sans Pro"/>
            </a:endParaRPr>
          </a:p>
          <a:p>
            <a:pPr marL="0" indent="0" algn="ctr">
              <a:buNone/>
            </a:pPr>
            <a:r>
              <a:rPr lang="fr-FR" sz="2000" b="1">
                <a:solidFill>
                  <a:schemeClr val="bg1"/>
                </a:solidFill>
                <a:latin typeface="Source Sans Pro"/>
                <a:ea typeface="Source Sans Pro"/>
              </a:rPr>
              <a:t> Intervention HBC2E sur le temps périscolaire</a:t>
            </a:r>
            <a:endParaRPr lang="fr-FR"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4193782" y="839050"/>
            <a:ext cx="7382700" cy="56939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endParaRPr lang="fr-FR" sz="3000" b="0">
              <a:solidFill>
                <a:schemeClr val="tx1"/>
              </a:solidFill>
            </a:endParaRPr>
          </a:p>
        </p:txBody>
      </p:sp>
      <p:sp>
        <p:nvSpPr>
          <p:cNvPr id="5" name="TextBox 4">
            <a:extLst>
              <a:ext uri="{FF2B5EF4-FFF2-40B4-BE49-F238E27FC236}">
                <a16:creationId xmlns:a16="http://schemas.microsoft.com/office/drawing/2014/main" id="{354C0B16-EA47-74E3-0424-EFD5FE87DF18}"/>
              </a:ext>
            </a:extLst>
          </p:cNvPr>
          <p:cNvSpPr txBox="1"/>
          <p:nvPr/>
        </p:nvSpPr>
        <p:spPr>
          <a:xfrm>
            <a:off x="3269825" y="1533821"/>
            <a:ext cx="8733279"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a:latin typeface="Calibri"/>
                <a:ea typeface="Source Sans Pro"/>
                <a:cs typeface="Calibri"/>
              </a:rPr>
              <a:t>L’association</a:t>
            </a:r>
            <a:r>
              <a:rPr lang="fr-FR" sz="2400">
                <a:ea typeface="+mn-lt"/>
                <a:cs typeface="+mn-lt"/>
              </a:rPr>
              <a:t> « HBC2E » est intervenue sur les accueils périscolaires des écoles maternelle des </a:t>
            </a:r>
            <a:r>
              <a:rPr lang="fr-FR" sz="2400" err="1">
                <a:ea typeface="+mn-lt"/>
                <a:cs typeface="+mn-lt"/>
              </a:rPr>
              <a:t>Ruires</a:t>
            </a:r>
            <a:r>
              <a:rPr lang="fr-FR" sz="2400">
                <a:ea typeface="+mn-lt"/>
                <a:cs typeface="+mn-lt"/>
              </a:rPr>
              <a:t> et élémentaire de Bel Air pour la période du 4 mars 2024 au 12 avril 2024.</a:t>
            </a:r>
            <a:endParaRPr lang="fr-FR">
              <a:ea typeface="Calibri"/>
              <a:cs typeface="Calibri"/>
            </a:endParaRPr>
          </a:p>
          <a:p>
            <a:endParaRPr lang="fr-FR" sz="2400">
              <a:ea typeface="+mn-lt"/>
              <a:cs typeface="+mn-lt"/>
            </a:endParaRPr>
          </a:p>
          <a:p>
            <a:r>
              <a:rPr lang="fr-FR" sz="2400">
                <a:ea typeface="+mn-lt"/>
                <a:cs typeface="+mn-lt"/>
              </a:rPr>
              <a:t>Douze séances ont été effectuées les mardi et jeudi correspondant à un montant de 30 € par séance, soit 360 €.</a:t>
            </a:r>
            <a:endParaRPr lang="fr-FR">
              <a:ea typeface="Calibri"/>
              <a:cs typeface="Calibri"/>
            </a:endParaRPr>
          </a:p>
          <a:p>
            <a:endParaRPr lang="fr-FR" sz="2400">
              <a:ea typeface="+mn-lt"/>
              <a:cs typeface="+mn-lt"/>
            </a:endParaRPr>
          </a:p>
          <a:p>
            <a:r>
              <a:rPr lang="fr-FR" sz="2400">
                <a:ea typeface="+mn-lt"/>
                <a:cs typeface="+mn-lt"/>
              </a:rPr>
              <a:t>Il est proposé au Conseil municipal :</a:t>
            </a:r>
            <a:endParaRPr lang="fr-FR">
              <a:ea typeface="Calibri"/>
              <a:cs typeface="Calibri"/>
            </a:endParaRPr>
          </a:p>
          <a:p>
            <a:r>
              <a:rPr lang="fr-FR" sz="2400">
                <a:ea typeface="+mn-lt"/>
                <a:cs typeface="+mn-lt"/>
              </a:rPr>
              <a:t>- De verser à l’association un montant total de 360 €, pour les 12 séances effectuées du 4 mars 2024 au 12 avril 2024</a:t>
            </a:r>
            <a:endParaRPr lang="fr-FR">
              <a:ea typeface="Calibri"/>
              <a:cs typeface="Calibri" panose="020F0502020204030204"/>
            </a:endParaRPr>
          </a:p>
        </p:txBody>
      </p:sp>
    </p:spTree>
    <p:extLst>
      <p:ext uri="{BB962C8B-B14F-4D97-AF65-F5344CB8AC3E}">
        <p14:creationId xmlns:p14="http://schemas.microsoft.com/office/powerpoint/2010/main" val="3067914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DEL20240530_22</a:t>
            </a:r>
            <a:endParaRPr lang="fr-FR" b="1">
              <a:solidFill>
                <a:schemeClr val="bg1"/>
              </a:solidFill>
              <a:latin typeface="Source Sans Pro"/>
              <a:ea typeface="Source Sans Pro"/>
            </a:endParaRPr>
          </a:p>
          <a:p>
            <a:pPr marL="0" indent="0" algn="ctr">
              <a:buNone/>
            </a:pPr>
            <a:r>
              <a:rPr lang="fr-FR" sz="2000" b="1">
                <a:solidFill>
                  <a:schemeClr val="bg1"/>
                </a:solidFill>
                <a:latin typeface="Source Sans Pro"/>
                <a:ea typeface="Source Sans Pro"/>
              </a:rPr>
              <a:t> EDUCATION, SPORT ET CULTURE –</a:t>
            </a:r>
            <a:endParaRPr lang="fr-FR" b="1">
              <a:solidFill>
                <a:schemeClr val="bg1"/>
              </a:solidFill>
              <a:latin typeface="Source Sans Pro"/>
              <a:ea typeface="Source Sans Pro"/>
            </a:endParaRPr>
          </a:p>
          <a:p>
            <a:pPr marL="0" indent="0" algn="ctr">
              <a:buNone/>
            </a:pPr>
            <a:endParaRPr lang="fr-FR" sz="2000" b="1">
              <a:solidFill>
                <a:schemeClr val="bg1"/>
              </a:solidFill>
              <a:latin typeface="Source Sans Pro"/>
              <a:ea typeface="Source Sans Pro"/>
            </a:endParaRPr>
          </a:p>
          <a:p>
            <a:pPr marL="0" indent="0" algn="ctr">
              <a:buNone/>
            </a:pPr>
            <a:r>
              <a:rPr lang="fr-FR" sz="2000" b="1">
                <a:solidFill>
                  <a:schemeClr val="bg1"/>
                </a:solidFill>
                <a:latin typeface="Source Sans Pro"/>
                <a:ea typeface="Source Sans Pro"/>
              </a:rPr>
              <a:t> Règlements pédagogique et intérieur du conservatoire de musique et danse de la ville d’Eybens</a:t>
            </a:r>
            <a:endParaRPr lang="fr-FR" b="1">
              <a:solidFill>
                <a:schemeClr val="bg1"/>
              </a:solidFill>
              <a:latin typeface="Source Sans Pro"/>
              <a:ea typeface="Source Sans Pro"/>
            </a:endParaRPr>
          </a:p>
        </p:txBody>
      </p:sp>
      <p:sp>
        <p:nvSpPr>
          <p:cNvPr id="5" name="TextBox 4">
            <a:extLst>
              <a:ext uri="{FF2B5EF4-FFF2-40B4-BE49-F238E27FC236}">
                <a16:creationId xmlns:a16="http://schemas.microsoft.com/office/drawing/2014/main" id="{354C0B16-EA47-74E3-0424-EFD5FE87DF18}"/>
              </a:ext>
            </a:extLst>
          </p:cNvPr>
          <p:cNvSpPr txBox="1"/>
          <p:nvPr/>
        </p:nvSpPr>
        <p:spPr>
          <a:xfrm>
            <a:off x="3045708" y="144741"/>
            <a:ext cx="9133595" cy="65248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200" b="1">
                <a:latin typeface="Source Sans Pro"/>
                <a:ea typeface="Source Sans Pro"/>
                <a:cs typeface="Calibri"/>
              </a:rPr>
              <a:t>Projet d'établissement         </a:t>
            </a:r>
            <a:r>
              <a:rPr lang="fr-FR" sz="2200">
                <a:latin typeface="Source Sans Pro"/>
                <a:ea typeface="Source Sans Pro"/>
                <a:cs typeface="Calibri"/>
              </a:rPr>
              <a:t>  </a:t>
            </a:r>
            <a:r>
              <a:rPr lang="fr-FR" sz="2200">
                <a:ea typeface="+mn-lt"/>
                <a:cs typeface="+mn-lt"/>
              </a:rPr>
              <a:t>    "Conservatoire à rayonnement communal" </a:t>
            </a:r>
            <a:endParaRPr lang="fr-FR" sz="2200" b="1">
              <a:latin typeface="Calibri"/>
              <a:ea typeface="Calibri"/>
              <a:cs typeface="+mn-lt"/>
            </a:endParaRPr>
          </a:p>
          <a:p>
            <a:pPr algn="ctr"/>
            <a:endParaRPr lang="fr-FR" sz="2200">
              <a:ea typeface="+mn-lt"/>
              <a:cs typeface="+mn-lt"/>
            </a:endParaRPr>
          </a:p>
          <a:p>
            <a:r>
              <a:rPr lang="fr-FR" sz="2200">
                <a:ea typeface="+mn-lt"/>
                <a:cs typeface="+mn-lt"/>
              </a:rPr>
              <a:t>Schéma National d'Orientation </a:t>
            </a:r>
            <a:r>
              <a:rPr lang="fr-FR">
                <a:ea typeface="+mn-lt"/>
                <a:cs typeface="+mn-lt"/>
              </a:rPr>
              <a:t>      </a:t>
            </a:r>
            <a:r>
              <a:rPr lang="fr-FR" sz="2200">
                <a:ea typeface="+mn-lt"/>
                <a:cs typeface="+mn-lt"/>
              </a:rPr>
              <a:t>Conservatoire à Rayonnement Pédagogique - SNOP                                         Communal - CRC</a:t>
            </a:r>
            <a:endParaRPr lang="fr-FR">
              <a:ea typeface="+mn-lt"/>
              <a:cs typeface="+mn-lt"/>
            </a:endParaRPr>
          </a:p>
          <a:p>
            <a:r>
              <a:rPr lang="fr-FR" sz="2200" b="1">
                <a:ea typeface="+mn-lt"/>
                <a:cs typeface="+mn-lt"/>
              </a:rPr>
              <a:t>Règlement pédagogique          Règlement intérieur</a:t>
            </a:r>
            <a:br>
              <a:rPr lang="fr-FR" sz="2200" b="1">
                <a:ea typeface="+mn-lt"/>
                <a:cs typeface="+mn-lt"/>
              </a:rPr>
            </a:br>
            <a:r>
              <a:rPr lang="fr-FR" sz="2200">
                <a:ea typeface="+mn-lt"/>
                <a:cs typeface="+mn-lt"/>
              </a:rPr>
              <a:t> "guide pratique"               modalités d'inscription, </a:t>
            </a:r>
            <a:r>
              <a:rPr lang="fr-FR" sz="2200" err="1">
                <a:ea typeface="+mn-lt"/>
                <a:cs typeface="+mn-lt"/>
              </a:rPr>
              <a:t>etc</a:t>
            </a:r>
            <a:endParaRPr lang="fr-FR" sz="2200">
              <a:ea typeface="+mn-lt"/>
              <a:cs typeface="+mn-lt"/>
            </a:endParaRPr>
          </a:p>
          <a:p>
            <a:r>
              <a:rPr lang="fr-FR" sz="2200">
                <a:ea typeface="+mn-lt"/>
                <a:cs typeface="+mn-lt"/>
              </a:rPr>
              <a:t>        </a:t>
            </a:r>
            <a:endParaRPr lang="fr-FR"/>
          </a:p>
          <a:p>
            <a:r>
              <a:rPr lang="fr-FR" sz="2200">
                <a:latin typeface="Calibri"/>
                <a:ea typeface="Calibri"/>
                <a:cs typeface="Calibri"/>
              </a:rPr>
              <a:t>Enjeux : les faire correspondre au nouveau projet d'établissement voté lors du CM du 16/11/2023 et à la délibération tarifaire votée lors du CM du 25/05/2023</a:t>
            </a:r>
            <a:endParaRPr lang="fr-FR" sz="2200" err="1">
              <a:latin typeface="Calibri"/>
              <a:ea typeface="Calibri"/>
              <a:cs typeface="Calibri"/>
            </a:endParaRPr>
          </a:p>
          <a:p>
            <a:endParaRPr lang="fr-FR" sz="2200">
              <a:latin typeface="Calibri"/>
              <a:ea typeface="Calibri"/>
              <a:cs typeface="Calibri"/>
            </a:endParaRPr>
          </a:p>
          <a:p>
            <a:r>
              <a:rPr lang="fr-FR" sz="2200">
                <a:latin typeface="Calibri"/>
                <a:ea typeface="Calibri"/>
                <a:cs typeface="Calibri"/>
              </a:rPr>
              <a:t>Pour permettre de retrouver facilement toutes les informations relatives au fonctionnement du CRC, il est proposé de rassembler ces deux règlements en un seul document.</a:t>
            </a:r>
          </a:p>
          <a:p>
            <a:endParaRPr lang="fr-FR" sz="2200">
              <a:latin typeface="Calibri"/>
              <a:ea typeface="Calibri"/>
              <a:cs typeface="Calibri"/>
            </a:endParaRPr>
          </a:p>
          <a:p>
            <a:r>
              <a:rPr lang="fr-FR" sz="2200">
                <a:latin typeface="Calibri"/>
                <a:ea typeface="Calibri"/>
                <a:cs typeface="Calibri"/>
              </a:rPr>
              <a:t>Ce qui a été ajouté au règlement précédent : </a:t>
            </a:r>
          </a:p>
          <a:p>
            <a:pPr marL="342900" indent="-342900">
              <a:buFont typeface="Calibri"/>
              <a:buChar char="-"/>
            </a:pPr>
            <a:r>
              <a:rPr lang="fr-FR" sz="2200">
                <a:latin typeface="Calibri"/>
                <a:ea typeface="Calibri"/>
                <a:cs typeface="Calibri"/>
              </a:rPr>
              <a:t>le parcours personnalisé</a:t>
            </a:r>
          </a:p>
          <a:p>
            <a:pPr marL="342900" indent="-342900">
              <a:buFont typeface="Calibri"/>
              <a:buChar char="-"/>
            </a:pPr>
            <a:r>
              <a:rPr lang="fr-FR" sz="2200">
                <a:latin typeface="Calibri"/>
                <a:ea typeface="Calibri"/>
                <a:cs typeface="Calibri"/>
              </a:rPr>
              <a:t>la formalisation des diplômes du parcours danse</a:t>
            </a:r>
          </a:p>
          <a:p>
            <a:pPr marL="342900" indent="-342900">
              <a:buFont typeface="Calibri"/>
              <a:buChar char="-"/>
            </a:pPr>
            <a:r>
              <a:rPr lang="fr-FR" sz="2200">
                <a:latin typeface="Calibri"/>
                <a:ea typeface="Calibri"/>
                <a:cs typeface="Calibri"/>
              </a:rPr>
              <a:t>le déplacement des cours d'essai de septembre à juin</a:t>
            </a:r>
          </a:p>
        </p:txBody>
      </p:sp>
      <p:cxnSp>
        <p:nvCxnSpPr>
          <p:cNvPr id="8" name="Connecteur droit avec flèche 7">
            <a:extLst>
              <a:ext uri="{FF2B5EF4-FFF2-40B4-BE49-F238E27FC236}">
                <a16:creationId xmlns:a16="http://schemas.microsoft.com/office/drawing/2014/main" id="{7D6F6DE2-C781-0403-92AC-A8C270E9A8FF}"/>
              </a:ext>
            </a:extLst>
          </p:cNvPr>
          <p:cNvCxnSpPr/>
          <p:nvPr/>
        </p:nvCxnSpPr>
        <p:spPr>
          <a:xfrm>
            <a:off x="6390108" y="404704"/>
            <a:ext cx="54428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Signe Plus 1">
            <a:extLst>
              <a:ext uri="{FF2B5EF4-FFF2-40B4-BE49-F238E27FC236}">
                <a16:creationId xmlns:a16="http://schemas.microsoft.com/office/drawing/2014/main" id="{CB177B59-A4A0-0925-F5A9-9E34F00BCB94}"/>
              </a:ext>
            </a:extLst>
          </p:cNvPr>
          <p:cNvSpPr/>
          <p:nvPr/>
        </p:nvSpPr>
        <p:spPr>
          <a:xfrm>
            <a:off x="6940151" y="1469474"/>
            <a:ext cx="435430" cy="447525"/>
          </a:xfrm>
          <a:prstGeom prst="mathPlus">
            <a:avLst/>
          </a:prstGeom>
          <a:solidFill>
            <a:srgbClr val="0080AA"/>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236949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3800841"/>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DEL20240530_23 EDUCATION, SPORT ET CULTURE – </a:t>
            </a:r>
            <a:endParaRPr lang="fr-FR" b="1">
              <a:solidFill>
                <a:schemeClr val="bg1"/>
              </a:solidFill>
            </a:endParaRPr>
          </a:p>
          <a:p>
            <a:pPr marL="0" indent="0" algn="ctr">
              <a:buNone/>
            </a:pPr>
            <a:endParaRPr lang="fr-FR" sz="2000" b="1">
              <a:solidFill>
                <a:schemeClr val="bg1"/>
              </a:solidFill>
              <a:latin typeface="Source Sans Pro"/>
              <a:ea typeface="Source Sans Pro"/>
            </a:endParaRPr>
          </a:p>
          <a:p>
            <a:pPr marL="0" indent="0" algn="ctr">
              <a:buNone/>
            </a:pPr>
            <a:r>
              <a:rPr lang="fr-FR" sz="2000" b="1">
                <a:solidFill>
                  <a:schemeClr val="bg1"/>
                </a:solidFill>
                <a:latin typeface="Source Sans Pro"/>
                <a:ea typeface="Source Sans Pro"/>
              </a:rPr>
              <a:t>Cadre des invitations pour les spectacles de la saison culturelle </a:t>
            </a:r>
          </a:p>
          <a:p>
            <a:pPr marL="0" indent="0" algn="ctr">
              <a:buNone/>
            </a:pPr>
            <a:r>
              <a:rPr lang="fr-FR" sz="2000" b="1">
                <a:solidFill>
                  <a:schemeClr val="bg1"/>
                </a:solidFill>
                <a:latin typeface="Source Sans Pro"/>
                <a:ea typeface="Source Sans Pro"/>
              </a:rPr>
              <a:t>1/2</a:t>
            </a:r>
            <a:endParaRPr lang="fr-FR" sz="2000" b="1">
              <a:solidFill>
                <a:schemeClr val="bg1"/>
              </a:solidFill>
            </a:endParaRPr>
          </a:p>
        </p:txBody>
      </p:sp>
      <p:sp>
        <p:nvSpPr>
          <p:cNvPr id="5" name="TextBox 4">
            <a:extLst>
              <a:ext uri="{FF2B5EF4-FFF2-40B4-BE49-F238E27FC236}">
                <a16:creationId xmlns:a16="http://schemas.microsoft.com/office/drawing/2014/main" id="{354C0B16-EA47-74E3-0424-EFD5FE87DF18}"/>
              </a:ext>
            </a:extLst>
          </p:cNvPr>
          <p:cNvSpPr txBox="1"/>
          <p:nvPr/>
        </p:nvSpPr>
        <p:spPr>
          <a:xfrm>
            <a:off x="3269825" y="176680"/>
            <a:ext cx="8170577" cy="30592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2400">
                <a:latin typeface="Calibri"/>
                <a:ea typeface="Source Sans Pro"/>
                <a:cs typeface="Calibri"/>
              </a:rPr>
              <a:t>Dans le cadre de la saison culturelle, un </a:t>
            </a:r>
            <a:r>
              <a:rPr lang="fr-FR" sz="2400">
                <a:ea typeface="+mn-lt"/>
                <a:cs typeface="+mn-lt"/>
              </a:rPr>
              <a:t>quota d'invitations</a:t>
            </a:r>
            <a:r>
              <a:rPr lang="fr-FR" sz="2400">
                <a:latin typeface="Calibri"/>
                <a:ea typeface="Calibri"/>
                <a:cs typeface="Calibri"/>
              </a:rPr>
              <a:t>   </a:t>
            </a:r>
            <a:r>
              <a:rPr lang="fr-FR" sz="2400">
                <a:latin typeface="Calibri"/>
                <a:ea typeface="Source Sans Pro"/>
                <a:cs typeface="Calibri"/>
              </a:rPr>
              <a:t>est délivré aux agents, aux élus et aux membres de la direction.</a:t>
            </a:r>
            <a:endParaRPr lang="fr-FR"/>
          </a:p>
          <a:p>
            <a:pPr algn="just"/>
            <a:endParaRPr lang="fr-FR" sz="2400">
              <a:latin typeface="Calibri"/>
              <a:ea typeface="Source Sans Pro"/>
              <a:cs typeface="Calibri"/>
            </a:endParaRPr>
          </a:p>
          <a:p>
            <a:pPr algn="just"/>
            <a:r>
              <a:rPr lang="fr-FR" sz="2400">
                <a:latin typeface="Calibri"/>
                <a:ea typeface="Source Sans Pro"/>
                <a:cs typeface="Calibri"/>
              </a:rPr>
              <a:t>Après étude des places réellement utilisées ces 2 dernières années, il est décidé de réduire ce quota pour gérer au plus juste la billetterie.</a:t>
            </a:r>
          </a:p>
          <a:p>
            <a:pPr algn="just"/>
            <a:endParaRPr lang="fr-FR" sz="2400">
              <a:latin typeface="Calibri"/>
              <a:ea typeface="Source Sans Pro"/>
              <a:cs typeface="Calibri"/>
            </a:endParaRPr>
          </a:p>
        </p:txBody>
      </p:sp>
      <p:graphicFrame>
        <p:nvGraphicFramePr>
          <p:cNvPr id="6" name="Tableau 5">
            <a:extLst>
              <a:ext uri="{FF2B5EF4-FFF2-40B4-BE49-F238E27FC236}">
                <a16:creationId xmlns:a16="http://schemas.microsoft.com/office/drawing/2014/main" id="{C5B25A21-F6E9-A8FA-8280-E92984A63F51}"/>
              </a:ext>
            </a:extLst>
          </p:cNvPr>
          <p:cNvGraphicFramePr>
            <a:graphicFrameLocks noGrp="1"/>
          </p:cNvGraphicFramePr>
          <p:nvPr>
            <p:extLst>
              <p:ext uri="{D42A27DB-BD31-4B8C-83A1-F6EECF244321}">
                <p14:modId xmlns:p14="http://schemas.microsoft.com/office/powerpoint/2010/main" val="2776632175"/>
              </p:ext>
            </p:extLst>
          </p:nvPr>
        </p:nvGraphicFramePr>
        <p:xfrm>
          <a:off x="3493347" y="2768487"/>
          <a:ext cx="8168640" cy="1849120"/>
        </p:xfrm>
        <a:graphic>
          <a:graphicData uri="http://schemas.openxmlformats.org/drawingml/2006/table">
            <a:tbl>
              <a:tblPr firstRow="1" bandRow="1">
                <a:tableStyleId>{5C22544A-7EE6-4342-B048-85BDC9FD1C3A}</a:tableStyleId>
              </a:tblPr>
              <a:tblGrid>
                <a:gridCol w="2722880">
                  <a:extLst>
                    <a:ext uri="{9D8B030D-6E8A-4147-A177-3AD203B41FA5}">
                      <a16:colId xmlns:a16="http://schemas.microsoft.com/office/drawing/2014/main" val="851450387"/>
                    </a:ext>
                  </a:extLst>
                </a:gridCol>
                <a:gridCol w="2722880">
                  <a:extLst>
                    <a:ext uri="{9D8B030D-6E8A-4147-A177-3AD203B41FA5}">
                      <a16:colId xmlns:a16="http://schemas.microsoft.com/office/drawing/2014/main" val="605965304"/>
                    </a:ext>
                  </a:extLst>
                </a:gridCol>
                <a:gridCol w="2722880">
                  <a:extLst>
                    <a:ext uri="{9D8B030D-6E8A-4147-A177-3AD203B41FA5}">
                      <a16:colId xmlns:a16="http://schemas.microsoft.com/office/drawing/2014/main" val="1009899778"/>
                    </a:ext>
                  </a:extLst>
                </a:gridCol>
              </a:tblGrid>
              <a:tr h="363014">
                <a:tc>
                  <a:txBody>
                    <a:bodyPr/>
                    <a:lstStyle/>
                    <a:p>
                      <a:r>
                        <a:rPr lang="fr-FR"/>
                        <a:t>Odyssée</a:t>
                      </a:r>
                    </a:p>
                  </a:txBody>
                  <a:tcPr/>
                </a:tc>
                <a:tc>
                  <a:txBody>
                    <a:bodyPr/>
                    <a:lstStyle/>
                    <a:p>
                      <a:r>
                        <a:rPr lang="fr-FR"/>
                        <a:t>2022</a:t>
                      </a:r>
                    </a:p>
                  </a:txBody>
                  <a:tcPr/>
                </a:tc>
                <a:tc>
                  <a:txBody>
                    <a:bodyPr/>
                    <a:lstStyle/>
                    <a:p>
                      <a:r>
                        <a:rPr lang="fr-FR"/>
                        <a:t>2024</a:t>
                      </a:r>
                    </a:p>
                  </a:txBody>
                  <a:tcPr/>
                </a:tc>
                <a:extLst>
                  <a:ext uri="{0D108BD9-81ED-4DB2-BD59-A6C34878D82A}">
                    <a16:rowId xmlns:a16="http://schemas.microsoft.com/office/drawing/2014/main" val="2782609503"/>
                  </a:ext>
                </a:extLst>
              </a:tr>
              <a:tr h="370840">
                <a:tc>
                  <a:txBody>
                    <a:bodyPr/>
                    <a:lstStyle/>
                    <a:p>
                      <a:r>
                        <a:rPr lang="fr-FR"/>
                        <a:t>Agents</a:t>
                      </a:r>
                    </a:p>
                  </a:txBody>
                  <a:tcPr/>
                </a:tc>
                <a:tc>
                  <a:txBody>
                    <a:bodyPr/>
                    <a:lstStyle/>
                    <a:p>
                      <a:r>
                        <a:rPr lang="fr-FR"/>
                        <a:t>14</a:t>
                      </a:r>
                    </a:p>
                  </a:txBody>
                  <a:tcPr/>
                </a:tc>
                <a:tc>
                  <a:txBody>
                    <a:bodyPr/>
                    <a:lstStyle/>
                    <a:p>
                      <a:r>
                        <a:rPr lang="fr-FR"/>
                        <a:t>9</a:t>
                      </a:r>
                    </a:p>
                  </a:txBody>
                  <a:tcPr/>
                </a:tc>
                <a:extLst>
                  <a:ext uri="{0D108BD9-81ED-4DB2-BD59-A6C34878D82A}">
                    <a16:rowId xmlns:a16="http://schemas.microsoft.com/office/drawing/2014/main" val="3468638545"/>
                  </a:ext>
                </a:extLst>
              </a:tr>
              <a:tr h="370840">
                <a:tc>
                  <a:txBody>
                    <a:bodyPr/>
                    <a:lstStyle/>
                    <a:p>
                      <a:r>
                        <a:rPr lang="fr-FR"/>
                        <a:t>CLC</a:t>
                      </a:r>
                    </a:p>
                  </a:txBody>
                  <a:tcPr/>
                </a:tc>
                <a:tc>
                  <a:txBody>
                    <a:bodyPr/>
                    <a:lstStyle/>
                    <a:p>
                      <a:r>
                        <a:rPr lang="fr-FR"/>
                        <a:t>6</a:t>
                      </a:r>
                    </a:p>
                  </a:txBody>
                  <a:tcPr/>
                </a:tc>
                <a:tc>
                  <a:txBody>
                    <a:bodyPr/>
                    <a:lstStyle/>
                    <a:p>
                      <a:r>
                        <a:rPr lang="fr-FR"/>
                        <a:t>2</a:t>
                      </a:r>
                    </a:p>
                  </a:txBody>
                  <a:tcPr/>
                </a:tc>
                <a:extLst>
                  <a:ext uri="{0D108BD9-81ED-4DB2-BD59-A6C34878D82A}">
                    <a16:rowId xmlns:a16="http://schemas.microsoft.com/office/drawing/2014/main" val="3974177212"/>
                  </a:ext>
                </a:extLst>
              </a:tr>
              <a:tr h="370840">
                <a:tc>
                  <a:txBody>
                    <a:bodyPr/>
                    <a:lstStyle/>
                    <a:p>
                      <a:r>
                        <a:rPr lang="fr-FR"/>
                        <a:t>Elus / Direction</a:t>
                      </a:r>
                    </a:p>
                  </a:txBody>
                  <a:tcPr/>
                </a:tc>
                <a:tc>
                  <a:txBody>
                    <a:bodyPr/>
                    <a:lstStyle/>
                    <a:p>
                      <a:r>
                        <a:rPr lang="fr-FR"/>
                        <a:t>4</a:t>
                      </a:r>
                    </a:p>
                  </a:txBody>
                  <a:tcPr/>
                </a:tc>
                <a:tc>
                  <a:txBody>
                    <a:bodyPr/>
                    <a:lstStyle/>
                    <a:p>
                      <a:r>
                        <a:rPr lang="fr-FR"/>
                        <a:t>4</a:t>
                      </a:r>
                    </a:p>
                  </a:txBody>
                  <a:tcPr/>
                </a:tc>
                <a:extLst>
                  <a:ext uri="{0D108BD9-81ED-4DB2-BD59-A6C34878D82A}">
                    <a16:rowId xmlns:a16="http://schemas.microsoft.com/office/drawing/2014/main" val="3996807374"/>
                  </a:ext>
                </a:extLst>
              </a:tr>
              <a:tr h="370840">
                <a:tc>
                  <a:txBody>
                    <a:bodyPr/>
                    <a:lstStyle/>
                    <a:p>
                      <a:r>
                        <a:rPr lang="fr-FR"/>
                        <a:t>Total</a:t>
                      </a:r>
                    </a:p>
                  </a:txBody>
                  <a:tcPr/>
                </a:tc>
                <a:tc>
                  <a:txBody>
                    <a:bodyPr/>
                    <a:lstStyle/>
                    <a:p>
                      <a:r>
                        <a:rPr lang="fr-FR"/>
                        <a:t>24</a:t>
                      </a:r>
                    </a:p>
                  </a:txBody>
                  <a:tcPr/>
                </a:tc>
                <a:tc>
                  <a:txBody>
                    <a:bodyPr/>
                    <a:lstStyle/>
                    <a:p>
                      <a:r>
                        <a:rPr lang="fr-FR"/>
                        <a:t>15</a:t>
                      </a:r>
                    </a:p>
                  </a:txBody>
                  <a:tcPr/>
                </a:tc>
                <a:extLst>
                  <a:ext uri="{0D108BD9-81ED-4DB2-BD59-A6C34878D82A}">
                    <a16:rowId xmlns:a16="http://schemas.microsoft.com/office/drawing/2014/main" val="3936296947"/>
                  </a:ext>
                </a:extLst>
              </a:tr>
            </a:tbl>
          </a:graphicData>
        </a:graphic>
      </p:graphicFrame>
      <p:graphicFrame>
        <p:nvGraphicFramePr>
          <p:cNvPr id="7" name="Tableau 6">
            <a:extLst>
              <a:ext uri="{FF2B5EF4-FFF2-40B4-BE49-F238E27FC236}">
                <a16:creationId xmlns:a16="http://schemas.microsoft.com/office/drawing/2014/main" id="{B3D7B9AF-66BD-C10D-0258-C746ADA414BE}"/>
              </a:ext>
            </a:extLst>
          </p:cNvPr>
          <p:cNvGraphicFramePr>
            <a:graphicFrameLocks noGrp="1"/>
          </p:cNvGraphicFramePr>
          <p:nvPr>
            <p:extLst>
              <p:ext uri="{D42A27DB-BD31-4B8C-83A1-F6EECF244321}">
                <p14:modId xmlns:p14="http://schemas.microsoft.com/office/powerpoint/2010/main" val="1018171919"/>
              </p:ext>
            </p:extLst>
          </p:nvPr>
        </p:nvGraphicFramePr>
        <p:xfrm>
          <a:off x="3493347" y="4687598"/>
          <a:ext cx="8168640" cy="1854200"/>
        </p:xfrm>
        <a:graphic>
          <a:graphicData uri="http://schemas.openxmlformats.org/drawingml/2006/table">
            <a:tbl>
              <a:tblPr firstRow="1" bandRow="1">
                <a:tableStyleId>{5C22544A-7EE6-4342-B048-85BDC9FD1C3A}</a:tableStyleId>
              </a:tblPr>
              <a:tblGrid>
                <a:gridCol w="2722880">
                  <a:extLst>
                    <a:ext uri="{9D8B030D-6E8A-4147-A177-3AD203B41FA5}">
                      <a16:colId xmlns:a16="http://schemas.microsoft.com/office/drawing/2014/main" val="2791356793"/>
                    </a:ext>
                  </a:extLst>
                </a:gridCol>
                <a:gridCol w="2722880">
                  <a:extLst>
                    <a:ext uri="{9D8B030D-6E8A-4147-A177-3AD203B41FA5}">
                      <a16:colId xmlns:a16="http://schemas.microsoft.com/office/drawing/2014/main" val="952876023"/>
                    </a:ext>
                  </a:extLst>
                </a:gridCol>
                <a:gridCol w="2722880">
                  <a:extLst>
                    <a:ext uri="{9D8B030D-6E8A-4147-A177-3AD203B41FA5}">
                      <a16:colId xmlns:a16="http://schemas.microsoft.com/office/drawing/2014/main" val="2210451422"/>
                    </a:ext>
                  </a:extLst>
                </a:gridCol>
              </a:tblGrid>
              <a:tr h="370840">
                <a:tc>
                  <a:txBody>
                    <a:bodyPr/>
                    <a:lstStyle/>
                    <a:p>
                      <a:r>
                        <a:rPr lang="fr-FR"/>
                        <a:t>L'autre rive</a:t>
                      </a:r>
                    </a:p>
                  </a:txBody>
                  <a:tcPr/>
                </a:tc>
                <a:tc>
                  <a:txBody>
                    <a:bodyPr/>
                    <a:lstStyle/>
                    <a:p>
                      <a:r>
                        <a:rPr lang="fr-FR"/>
                        <a:t>2022</a:t>
                      </a:r>
                    </a:p>
                  </a:txBody>
                  <a:tcPr/>
                </a:tc>
                <a:tc>
                  <a:txBody>
                    <a:bodyPr/>
                    <a:lstStyle/>
                    <a:p>
                      <a:r>
                        <a:rPr lang="fr-FR"/>
                        <a:t>2024</a:t>
                      </a:r>
                    </a:p>
                  </a:txBody>
                  <a:tcPr/>
                </a:tc>
                <a:extLst>
                  <a:ext uri="{0D108BD9-81ED-4DB2-BD59-A6C34878D82A}">
                    <a16:rowId xmlns:a16="http://schemas.microsoft.com/office/drawing/2014/main" val="2822932714"/>
                  </a:ext>
                </a:extLst>
              </a:tr>
              <a:tr h="370840">
                <a:tc>
                  <a:txBody>
                    <a:bodyPr/>
                    <a:lstStyle/>
                    <a:p>
                      <a:r>
                        <a:rPr lang="fr-FR"/>
                        <a:t>Agents</a:t>
                      </a:r>
                    </a:p>
                  </a:txBody>
                  <a:tcPr/>
                </a:tc>
                <a:tc>
                  <a:txBody>
                    <a:bodyPr/>
                    <a:lstStyle/>
                    <a:p>
                      <a:r>
                        <a:rPr lang="fr-FR"/>
                        <a:t>5</a:t>
                      </a:r>
                    </a:p>
                  </a:txBody>
                  <a:tcPr/>
                </a:tc>
                <a:tc>
                  <a:txBody>
                    <a:bodyPr/>
                    <a:lstStyle/>
                    <a:p>
                      <a:r>
                        <a:rPr lang="fr-FR"/>
                        <a:t>4</a:t>
                      </a:r>
                    </a:p>
                  </a:txBody>
                  <a:tcPr/>
                </a:tc>
                <a:extLst>
                  <a:ext uri="{0D108BD9-81ED-4DB2-BD59-A6C34878D82A}">
                    <a16:rowId xmlns:a16="http://schemas.microsoft.com/office/drawing/2014/main" val="1358393661"/>
                  </a:ext>
                </a:extLst>
              </a:tr>
              <a:tr h="370840">
                <a:tc>
                  <a:txBody>
                    <a:bodyPr/>
                    <a:lstStyle/>
                    <a:p>
                      <a:r>
                        <a:rPr lang="fr-FR"/>
                        <a:t>CLC</a:t>
                      </a:r>
                    </a:p>
                  </a:txBody>
                  <a:tcPr/>
                </a:tc>
                <a:tc>
                  <a:txBody>
                    <a:bodyPr/>
                    <a:lstStyle/>
                    <a:p>
                      <a:r>
                        <a:rPr lang="fr-FR"/>
                        <a:t>2</a:t>
                      </a:r>
                    </a:p>
                  </a:txBody>
                  <a:tcPr/>
                </a:tc>
                <a:tc>
                  <a:txBody>
                    <a:bodyPr/>
                    <a:lstStyle/>
                    <a:p>
                      <a:r>
                        <a:rPr lang="fr-FR"/>
                        <a:t>2</a:t>
                      </a:r>
                    </a:p>
                  </a:txBody>
                  <a:tcPr/>
                </a:tc>
                <a:extLst>
                  <a:ext uri="{0D108BD9-81ED-4DB2-BD59-A6C34878D82A}">
                    <a16:rowId xmlns:a16="http://schemas.microsoft.com/office/drawing/2014/main" val="2576377792"/>
                  </a:ext>
                </a:extLst>
              </a:tr>
              <a:tr h="370840">
                <a:tc>
                  <a:txBody>
                    <a:bodyPr/>
                    <a:lstStyle/>
                    <a:p>
                      <a:r>
                        <a:rPr lang="fr-FR"/>
                        <a:t>Elus/Direction</a:t>
                      </a:r>
                    </a:p>
                  </a:txBody>
                  <a:tcPr/>
                </a:tc>
                <a:tc>
                  <a:txBody>
                    <a:bodyPr/>
                    <a:lstStyle/>
                    <a:p>
                      <a:r>
                        <a:rPr lang="fr-FR"/>
                        <a:t>2</a:t>
                      </a:r>
                    </a:p>
                  </a:txBody>
                  <a:tcPr/>
                </a:tc>
                <a:tc>
                  <a:txBody>
                    <a:bodyPr/>
                    <a:lstStyle/>
                    <a:p>
                      <a:r>
                        <a:rPr lang="fr-FR"/>
                        <a:t>2</a:t>
                      </a:r>
                    </a:p>
                  </a:txBody>
                  <a:tcPr/>
                </a:tc>
                <a:extLst>
                  <a:ext uri="{0D108BD9-81ED-4DB2-BD59-A6C34878D82A}">
                    <a16:rowId xmlns:a16="http://schemas.microsoft.com/office/drawing/2014/main" val="816558856"/>
                  </a:ext>
                </a:extLst>
              </a:tr>
              <a:tr h="370840">
                <a:tc>
                  <a:txBody>
                    <a:bodyPr/>
                    <a:lstStyle/>
                    <a:p>
                      <a:r>
                        <a:rPr lang="fr-FR"/>
                        <a:t>Total</a:t>
                      </a:r>
                    </a:p>
                  </a:txBody>
                  <a:tcPr/>
                </a:tc>
                <a:tc>
                  <a:txBody>
                    <a:bodyPr/>
                    <a:lstStyle/>
                    <a:p>
                      <a:r>
                        <a:rPr lang="fr-FR"/>
                        <a:t>9</a:t>
                      </a:r>
                    </a:p>
                  </a:txBody>
                  <a:tcPr/>
                </a:tc>
                <a:tc>
                  <a:txBody>
                    <a:bodyPr/>
                    <a:lstStyle/>
                    <a:p>
                      <a:r>
                        <a:rPr lang="fr-FR"/>
                        <a:t>8</a:t>
                      </a:r>
                    </a:p>
                  </a:txBody>
                  <a:tcPr/>
                </a:tc>
                <a:extLst>
                  <a:ext uri="{0D108BD9-81ED-4DB2-BD59-A6C34878D82A}">
                    <a16:rowId xmlns:a16="http://schemas.microsoft.com/office/drawing/2014/main" val="1793852497"/>
                  </a:ext>
                </a:extLst>
              </a:tr>
            </a:tbl>
          </a:graphicData>
        </a:graphic>
      </p:graphicFrame>
      <p:sp>
        <p:nvSpPr>
          <p:cNvPr id="10" name="ZoneTexte 9">
            <a:extLst>
              <a:ext uri="{FF2B5EF4-FFF2-40B4-BE49-F238E27FC236}">
                <a16:creationId xmlns:a16="http://schemas.microsoft.com/office/drawing/2014/main" id="{51BEB243-3B84-DE83-74A9-5E03FE938270}"/>
              </a:ext>
            </a:extLst>
          </p:cNvPr>
          <p:cNvSpPr txBox="1"/>
          <p:nvPr/>
        </p:nvSpPr>
        <p:spPr>
          <a:xfrm>
            <a:off x="195532" y="181155"/>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b="1">
                <a:solidFill>
                  <a:srgbClr val="FFFFFF"/>
                </a:solidFill>
                <a:latin typeface="Source Sans Pro"/>
                <a:ea typeface="Source Sans Pro"/>
              </a:rPr>
              <a:t>1/2</a:t>
            </a:r>
            <a:endParaRPr lang="fr-FR"/>
          </a:p>
        </p:txBody>
      </p:sp>
    </p:spTree>
    <p:extLst>
      <p:ext uri="{BB962C8B-B14F-4D97-AF65-F5344CB8AC3E}">
        <p14:creationId xmlns:p14="http://schemas.microsoft.com/office/powerpoint/2010/main" val="26113462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1C8CDFC-8342-A23E-EFA0-18B2661DAE87}"/>
              </a:ext>
            </a:extLst>
          </p:cNvPr>
          <p:cNvSpPr>
            <a:spLocks noGrp="1"/>
          </p:cNvSpPr>
          <p:nvPr>
            <p:ph idx="1"/>
          </p:nvPr>
        </p:nvSpPr>
        <p:spPr>
          <a:xfrm>
            <a:off x="3582497" y="354202"/>
            <a:ext cx="7971585" cy="5777883"/>
          </a:xfrm>
        </p:spPr>
        <p:txBody>
          <a:bodyPr vert="horz" lIns="91440" tIns="45720" rIns="91440" bIns="45720" rtlCol="0" anchor="t">
            <a:normAutofit/>
          </a:bodyPr>
          <a:lstStyle/>
          <a:p>
            <a:endParaRPr lang="fr-FR"/>
          </a:p>
          <a:p>
            <a:pPr marL="0" indent="0">
              <a:buNone/>
            </a:pPr>
            <a:r>
              <a:rPr lang="fr-FR" sz="2400" b="1">
                <a:latin typeface="Calibri"/>
                <a:ea typeface="Source Sans Pro"/>
                <a:cs typeface="Calibri"/>
              </a:rPr>
              <a:t>Autres invitations :</a:t>
            </a:r>
            <a:endParaRPr lang="fr-FR" sz="2400" b="1">
              <a:latin typeface="Calibri"/>
              <a:cs typeface="Calibri"/>
            </a:endParaRPr>
          </a:p>
          <a:p>
            <a:r>
              <a:rPr lang="fr-FR" sz="2400">
                <a:latin typeface="Calibri"/>
                <a:ea typeface="Source Sans Pro"/>
                <a:cs typeface="Calibri"/>
              </a:rPr>
              <a:t>Noel des Aînés, en lien avec le CCAS</a:t>
            </a:r>
            <a:endParaRPr lang="fr-FR" sz="2400">
              <a:latin typeface="Calibri"/>
              <a:cs typeface="Calibri"/>
            </a:endParaRPr>
          </a:p>
          <a:p>
            <a:r>
              <a:rPr lang="fr-FR" sz="2400">
                <a:latin typeface="Calibri"/>
                <a:ea typeface="Source Sans Pro"/>
                <a:cs typeface="Calibri"/>
              </a:rPr>
              <a:t>Accueil des nouveaux habitants (2 invitations)</a:t>
            </a:r>
            <a:endParaRPr lang="fr-FR" sz="2400">
              <a:latin typeface="Calibri"/>
              <a:cs typeface="Calibri"/>
            </a:endParaRPr>
          </a:p>
          <a:p>
            <a:r>
              <a:rPr lang="fr-FR" sz="2400">
                <a:latin typeface="Calibri"/>
                <a:ea typeface="Source Sans Pro"/>
                <a:cs typeface="Calibri"/>
              </a:rPr>
              <a:t>Tombola du Sou des écoles ( 4 invitations)</a:t>
            </a:r>
            <a:endParaRPr lang="fr-FR" sz="2400">
              <a:latin typeface="Calibri"/>
              <a:cs typeface="Calibri"/>
            </a:endParaRPr>
          </a:p>
          <a:p>
            <a:r>
              <a:rPr lang="fr-FR" sz="2400">
                <a:latin typeface="Calibri"/>
                <a:ea typeface="Source Sans Pro"/>
                <a:cs typeface="Calibri"/>
              </a:rPr>
              <a:t>Partenariat avec l'association Culture du Cœur (30 invitations)</a:t>
            </a:r>
            <a:endParaRPr lang="fr-FR" sz="2400">
              <a:latin typeface="Calibri"/>
              <a:cs typeface="Calibri"/>
            </a:endParaRPr>
          </a:p>
          <a:p>
            <a:r>
              <a:rPr lang="fr-FR" sz="2400">
                <a:latin typeface="Calibri"/>
                <a:ea typeface="Source Sans Pro"/>
                <a:cs typeface="Calibri"/>
              </a:rPr>
              <a:t>Jeu-concours à l'initiative de partenaires ou de collectivités</a:t>
            </a:r>
            <a:endParaRPr lang="fr-FR" sz="2400">
              <a:latin typeface="Calibri"/>
              <a:cs typeface="Calibri"/>
            </a:endParaRPr>
          </a:p>
          <a:p>
            <a:pPr marL="0" indent="0">
              <a:buNone/>
            </a:pPr>
            <a:endParaRPr lang="fr-FR" sz="2400">
              <a:latin typeface="Calibri"/>
              <a:cs typeface="Calibri"/>
            </a:endParaRPr>
          </a:p>
          <a:p>
            <a:pPr marL="0" indent="0">
              <a:buNone/>
            </a:pPr>
            <a:r>
              <a:rPr lang="fr-FR" sz="2400" b="1">
                <a:latin typeface="Calibri"/>
                <a:ea typeface="Source Sans Pro"/>
                <a:cs typeface="Calibri"/>
              </a:rPr>
              <a:t>Réduction du nombre d'invitations en cas de  :</a:t>
            </a:r>
            <a:endParaRPr lang="fr-FR" sz="2400" b="1">
              <a:latin typeface="Calibri"/>
              <a:cs typeface="Calibri"/>
            </a:endParaRPr>
          </a:p>
          <a:p>
            <a:r>
              <a:rPr lang="fr-FR" sz="2400">
                <a:latin typeface="Calibri"/>
                <a:ea typeface="Source Sans Pro"/>
                <a:cs typeface="Calibri"/>
              </a:rPr>
              <a:t>Jauge réduite (spectacle enfants)</a:t>
            </a:r>
            <a:endParaRPr lang="fr-FR" sz="2400">
              <a:latin typeface="Calibri"/>
              <a:cs typeface="Calibri"/>
            </a:endParaRPr>
          </a:p>
          <a:p>
            <a:r>
              <a:rPr lang="fr-FR" sz="2400">
                <a:latin typeface="Calibri"/>
                <a:ea typeface="Source Sans Pro"/>
                <a:cs typeface="Calibri"/>
              </a:rPr>
              <a:t>Spectacles en partenariat avec d'autres salles</a:t>
            </a:r>
            <a:endParaRPr lang="fr-FR" sz="2400">
              <a:latin typeface="Calibri"/>
              <a:cs typeface="Calibri"/>
            </a:endParaRPr>
          </a:p>
          <a:p>
            <a:endParaRPr lang="fr-FR" sz="3200">
              <a:latin typeface="Calibri"/>
              <a:cs typeface="Calibri"/>
            </a:endParaRPr>
          </a:p>
          <a:p>
            <a:endParaRPr lang="fr-FR" sz="3200"/>
          </a:p>
          <a:p>
            <a:endParaRPr lang="fr-FR"/>
          </a:p>
          <a:p>
            <a:endParaRPr lang="fr-FR"/>
          </a:p>
        </p:txBody>
      </p:sp>
      <p:sp>
        <p:nvSpPr>
          <p:cNvPr id="4" name="Espace réservé du contenu 3">
            <a:extLst>
              <a:ext uri="{FF2B5EF4-FFF2-40B4-BE49-F238E27FC236}">
                <a16:creationId xmlns:a16="http://schemas.microsoft.com/office/drawing/2014/main" id="{F4B84599-1BE6-4B7B-5613-3CED134058BE}"/>
              </a:ext>
            </a:extLst>
          </p:cNvPr>
          <p:cNvSpPr>
            <a:spLocks noGrp="1"/>
          </p:cNvSpPr>
          <p:nvPr>
            <p:ph idx="13"/>
          </p:nvPr>
        </p:nvSpPr>
        <p:spPr>
          <a:xfrm>
            <a:off x="136517" y="814560"/>
            <a:ext cx="2889047" cy="4847795"/>
          </a:xfrm>
        </p:spPr>
        <p:txBody>
          <a:bodyPr vert="horz" lIns="91440" tIns="45720" rIns="91440" bIns="45720" rtlCol="0" anchor="ctr">
            <a:normAutofit/>
          </a:bodyPr>
          <a:lstStyle/>
          <a:p>
            <a:pPr algn="ctr"/>
            <a:r>
              <a:rPr lang="fr-FR">
                <a:solidFill>
                  <a:schemeClr val="bg1"/>
                </a:solidFill>
                <a:latin typeface="Source Sans Pro"/>
                <a:ea typeface="Source Sans Pro"/>
                <a:cs typeface="Segoe UI"/>
              </a:rPr>
              <a:t>DEL20240530_23 </a:t>
            </a:r>
            <a:endParaRPr lang="fr-FR" b="0">
              <a:solidFill>
                <a:schemeClr val="bg1"/>
              </a:solidFill>
              <a:latin typeface="Segoe UI"/>
              <a:ea typeface="Source Sans Pro"/>
              <a:cs typeface="Segoe UI"/>
            </a:endParaRPr>
          </a:p>
          <a:p>
            <a:pPr algn="ctr"/>
            <a:r>
              <a:rPr lang="fr-FR">
                <a:solidFill>
                  <a:schemeClr val="bg1"/>
                </a:solidFill>
                <a:latin typeface="Source Sans Pro"/>
                <a:ea typeface="Source Sans Pro"/>
                <a:cs typeface="Segoe UI"/>
              </a:rPr>
              <a:t>EDUCATION, SPORT </a:t>
            </a:r>
            <a:r>
              <a:rPr lang="fr-FR">
                <a:solidFill>
                  <a:schemeClr val="bg1"/>
                </a:solidFill>
                <a:latin typeface="Segoe UI"/>
                <a:ea typeface="Source Sans Pro"/>
                <a:cs typeface="Segoe UI"/>
              </a:rPr>
              <a:t>ET CULTURE – </a:t>
            </a:r>
            <a:endParaRPr lang="fr-FR" b="0">
              <a:solidFill>
                <a:schemeClr val="bg1"/>
              </a:solidFill>
              <a:latin typeface="Segoe UI"/>
              <a:ea typeface="Source Sans Pro"/>
              <a:cs typeface="Segoe UI"/>
            </a:endParaRPr>
          </a:p>
          <a:p>
            <a:pPr algn="ctr"/>
            <a:endParaRPr lang="fr-FR" b="0">
              <a:solidFill>
                <a:srgbClr val="000000"/>
              </a:solidFill>
              <a:latin typeface="Segoe UI"/>
              <a:cs typeface="Segoe UI"/>
            </a:endParaRPr>
          </a:p>
          <a:p>
            <a:pPr algn="ctr"/>
            <a:r>
              <a:rPr lang="fr-FR">
                <a:solidFill>
                  <a:schemeClr val="bg1"/>
                </a:solidFill>
                <a:latin typeface="Segoe UI"/>
                <a:ea typeface="Source Sans Pro"/>
                <a:cs typeface="Segoe UI"/>
              </a:rPr>
              <a:t>Cadre des invitations pour les spectacles de la saison culturelle</a:t>
            </a:r>
          </a:p>
          <a:p>
            <a:pPr algn="ctr"/>
            <a:r>
              <a:rPr lang="fr-FR">
                <a:solidFill>
                  <a:schemeClr val="bg1"/>
                </a:solidFill>
                <a:latin typeface="Segoe UI"/>
                <a:ea typeface="Source Sans Pro"/>
                <a:cs typeface="Segoe UI"/>
              </a:rPr>
              <a:t>2/2</a:t>
            </a:r>
          </a:p>
        </p:txBody>
      </p:sp>
      <p:sp>
        <p:nvSpPr>
          <p:cNvPr id="8" name="ZoneTexte 7">
            <a:extLst>
              <a:ext uri="{FF2B5EF4-FFF2-40B4-BE49-F238E27FC236}">
                <a16:creationId xmlns:a16="http://schemas.microsoft.com/office/drawing/2014/main" id="{97517A3E-84AC-71D8-44FE-7EB7FFCA5DA4}"/>
              </a:ext>
            </a:extLst>
          </p:cNvPr>
          <p:cNvSpPr txBox="1"/>
          <p:nvPr/>
        </p:nvSpPr>
        <p:spPr>
          <a:xfrm>
            <a:off x="195532" y="181155"/>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b="1">
                <a:solidFill>
                  <a:srgbClr val="FFFFFF"/>
                </a:solidFill>
                <a:latin typeface="Source Sans Pro"/>
                <a:ea typeface="Source Sans Pro"/>
              </a:rPr>
              <a:t>2/2</a:t>
            </a:r>
            <a:endParaRPr lang="fr-FR"/>
          </a:p>
        </p:txBody>
      </p:sp>
    </p:spTree>
    <p:extLst>
      <p:ext uri="{BB962C8B-B14F-4D97-AF65-F5344CB8AC3E}">
        <p14:creationId xmlns:p14="http://schemas.microsoft.com/office/powerpoint/2010/main" val="10758259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01065" y="1549295"/>
            <a:ext cx="2450238" cy="4986174"/>
          </a:xfrm>
        </p:spPr>
        <p:txBody>
          <a:bodyPr vert="horz" lIns="91440" tIns="45720" rIns="91440" bIns="45720" rtlCol="0" anchor="t">
            <a:noAutofit/>
          </a:bodyPr>
          <a:lstStyle/>
          <a:p>
            <a:pPr marL="0" indent="0" algn="ctr">
              <a:buNone/>
            </a:pPr>
            <a:r>
              <a:rPr lang="fr-FR" sz="2000" b="1" dirty="0">
                <a:solidFill>
                  <a:schemeClr val="bg1"/>
                </a:solidFill>
                <a:latin typeface="Source Sans Pro"/>
                <a:ea typeface="Source Sans Pro"/>
              </a:rPr>
              <a:t>DEL20240530_24 EDUCATION, SPORT ET CULTURE –</a:t>
            </a:r>
            <a:endParaRPr lang="fr-FR" b="1">
              <a:solidFill>
                <a:schemeClr val="bg1"/>
              </a:solidFill>
            </a:endParaRPr>
          </a:p>
          <a:p>
            <a:pPr marL="0" indent="0" algn="ctr">
              <a:buNone/>
            </a:pPr>
            <a:endParaRPr lang="fr-FR" sz="2000" b="1">
              <a:solidFill>
                <a:schemeClr val="bg1"/>
              </a:solidFill>
              <a:latin typeface="Source Sans Pro"/>
              <a:ea typeface="Source Sans Pro"/>
            </a:endParaRPr>
          </a:p>
          <a:p>
            <a:pPr marL="0" indent="0" algn="ctr">
              <a:buNone/>
            </a:pPr>
            <a:r>
              <a:rPr lang="fr-FR" sz="2000" b="1" dirty="0">
                <a:solidFill>
                  <a:schemeClr val="bg1"/>
                </a:solidFill>
                <a:latin typeface="Source Sans Pro"/>
                <a:ea typeface="Source Sans Pro"/>
              </a:rPr>
              <a:t> Signature de la convention d’objectifs et de moyens entre la commune d’Eybens et l’association GRAPHE</a:t>
            </a:r>
          </a:p>
          <a:p>
            <a:pPr marL="0" indent="0" algn="ctr">
              <a:buNone/>
            </a:pPr>
            <a:r>
              <a:rPr lang="fr-FR" sz="2000" b="1" dirty="0">
                <a:solidFill>
                  <a:schemeClr val="bg1"/>
                </a:solidFill>
                <a:latin typeface="Source Sans Pro"/>
                <a:ea typeface="Source Sans Pro"/>
              </a:rPr>
              <a:t>1/3</a:t>
            </a:r>
            <a:endParaRPr lang="fr-FR" sz="2000" b="1" dirty="0">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4193782" y="839050"/>
            <a:ext cx="7382700" cy="56939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endParaRPr lang="fr-FR" sz="3000" b="0">
              <a:solidFill>
                <a:schemeClr val="tx1"/>
              </a:solidFill>
            </a:endParaRPr>
          </a:p>
        </p:txBody>
      </p:sp>
      <p:sp>
        <p:nvSpPr>
          <p:cNvPr id="5" name="TextBox 4">
            <a:extLst>
              <a:ext uri="{FF2B5EF4-FFF2-40B4-BE49-F238E27FC236}">
                <a16:creationId xmlns:a16="http://schemas.microsoft.com/office/drawing/2014/main" id="{354C0B16-EA47-74E3-0424-EFD5FE87DF18}"/>
              </a:ext>
            </a:extLst>
          </p:cNvPr>
          <p:cNvSpPr txBox="1"/>
          <p:nvPr/>
        </p:nvSpPr>
        <p:spPr>
          <a:xfrm>
            <a:off x="3257730" y="247431"/>
            <a:ext cx="8580774" cy="63709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400" b="1" dirty="0">
                <a:solidFill>
                  <a:schemeClr val="accent1"/>
                </a:solidFill>
                <a:latin typeface="Calibri"/>
                <a:ea typeface="Source Sans Pro"/>
                <a:cs typeface="Calibri"/>
              </a:rPr>
              <a:t>GRAPHE</a:t>
            </a:r>
            <a:r>
              <a:rPr lang="fr-FR" sz="2400" dirty="0">
                <a:latin typeface="Calibri"/>
                <a:ea typeface="Source Sans Pro"/>
                <a:cs typeface="Calibri"/>
              </a:rPr>
              <a:t> </a:t>
            </a:r>
            <a:endParaRPr lang="fr-FR" dirty="0">
              <a:latin typeface="Calibri"/>
              <a:ea typeface="Source Sans Pro"/>
              <a:cs typeface="Calibri"/>
            </a:endParaRPr>
          </a:p>
          <a:p>
            <a:pPr algn="ctr"/>
            <a:r>
              <a:rPr lang="fr-FR" sz="2400" dirty="0">
                <a:latin typeface="Calibri"/>
                <a:ea typeface="Source Sans Pro"/>
                <a:cs typeface="Calibri"/>
              </a:rPr>
              <a:t>Groupe de Recherches Archéologie Patrimoine et </a:t>
            </a:r>
            <a:endParaRPr lang="fr-FR" dirty="0">
              <a:latin typeface="Calibri"/>
              <a:ea typeface="Source Sans Pro"/>
              <a:cs typeface="Calibri"/>
            </a:endParaRPr>
          </a:p>
          <a:p>
            <a:pPr algn="ctr"/>
            <a:r>
              <a:rPr lang="fr-FR" sz="2400" dirty="0">
                <a:latin typeface="Calibri"/>
                <a:ea typeface="Source Sans Pro"/>
                <a:cs typeface="Calibri"/>
              </a:rPr>
              <a:t>Histoire du canton d'Echirolles</a:t>
            </a:r>
            <a:endParaRPr lang="fr-FR">
              <a:cs typeface="Calibri"/>
            </a:endParaRPr>
          </a:p>
          <a:p>
            <a:pPr algn="ctr"/>
            <a:endParaRPr lang="fr-FR" sz="2400" dirty="0">
              <a:latin typeface="Calibri"/>
              <a:ea typeface="Source Sans Pro"/>
              <a:cs typeface="Calibri"/>
            </a:endParaRPr>
          </a:p>
          <a:p>
            <a:r>
              <a:rPr lang="fr-FR" sz="2400" dirty="0">
                <a:latin typeface="Calibri"/>
                <a:ea typeface="Source Sans Pro"/>
                <a:cs typeface="Calibri"/>
              </a:rPr>
              <a:t>Création d'une antenne du Graphe sur Eybens en 2022 </a:t>
            </a:r>
          </a:p>
          <a:p>
            <a:pPr marL="342900" indent="-342900">
              <a:buFont typeface="Arial"/>
              <a:buChar char="•"/>
            </a:pPr>
            <a:r>
              <a:rPr lang="fr-FR" sz="2400" dirty="0">
                <a:latin typeface="Calibri"/>
                <a:ea typeface="Source Sans Pro"/>
                <a:cs typeface="Calibri"/>
              </a:rPr>
              <a:t>Animation des Journées Européennes du Patrimoine en 2022 et 2023</a:t>
            </a:r>
          </a:p>
          <a:p>
            <a:pPr marL="342900" indent="-342900">
              <a:buFont typeface="Arial"/>
              <a:buChar char="•"/>
            </a:pPr>
            <a:r>
              <a:rPr lang="fr-FR" sz="2400" dirty="0">
                <a:latin typeface="Calibri"/>
                <a:ea typeface="Source Sans Pro"/>
                <a:cs typeface="Calibri"/>
              </a:rPr>
              <a:t>Colloque sur la "Voie romaine" en 2022</a:t>
            </a:r>
          </a:p>
          <a:p>
            <a:endParaRPr lang="fr-FR" sz="2400">
              <a:latin typeface="Calibri"/>
              <a:ea typeface="Source Sans Pro"/>
              <a:cs typeface="Calibri"/>
            </a:endParaRPr>
          </a:p>
          <a:p>
            <a:r>
              <a:rPr lang="fr-FR" sz="2400" dirty="0">
                <a:latin typeface="Calibri"/>
                <a:ea typeface="Source Sans Pro"/>
                <a:cs typeface="Calibri"/>
              </a:rPr>
              <a:t>Conventionnement pour une durée d'un an avec tacite reconduction.</a:t>
            </a:r>
          </a:p>
          <a:p>
            <a:endParaRPr lang="fr-FR" sz="2400">
              <a:latin typeface="Calibri"/>
              <a:ea typeface="Source Sans Pro"/>
              <a:cs typeface="Calibri"/>
            </a:endParaRPr>
          </a:p>
          <a:p>
            <a:r>
              <a:rPr lang="fr-FR" sz="2400" dirty="0">
                <a:latin typeface="Calibri"/>
                <a:ea typeface="Source Sans Pro"/>
                <a:cs typeface="Calibri"/>
              </a:rPr>
              <a:t>Subvention de fonctionnement : 400 €</a:t>
            </a:r>
          </a:p>
          <a:p>
            <a:endParaRPr lang="fr-FR" sz="2400">
              <a:latin typeface="Calibri"/>
              <a:ea typeface="Source Sans Pro"/>
              <a:cs typeface="Calibri"/>
            </a:endParaRPr>
          </a:p>
          <a:p>
            <a:r>
              <a:rPr lang="fr-FR" sz="2400" dirty="0">
                <a:latin typeface="Calibri"/>
                <a:ea typeface="Source Sans Pro"/>
                <a:cs typeface="Calibri"/>
              </a:rPr>
              <a:t>Subventions à projets : </a:t>
            </a:r>
          </a:p>
          <a:p>
            <a:pPr marL="342900" indent="-342900">
              <a:buFont typeface="Arial"/>
              <a:buChar char="•"/>
            </a:pPr>
            <a:r>
              <a:rPr lang="fr-FR" sz="2400" dirty="0">
                <a:latin typeface="Calibri"/>
                <a:ea typeface="Source Sans Pro"/>
                <a:cs typeface="Calibri"/>
              </a:rPr>
              <a:t>Soutien à la diffusion de Trace d'histoire : 1 000 €</a:t>
            </a:r>
          </a:p>
          <a:p>
            <a:pPr marL="342900" indent="-342900">
              <a:buFont typeface="Arial"/>
              <a:buChar char="•"/>
            </a:pPr>
            <a:r>
              <a:rPr lang="fr-FR" sz="2400" dirty="0">
                <a:latin typeface="Calibri"/>
                <a:ea typeface="Source Sans Pro"/>
                <a:cs typeface="Calibri"/>
              </a:rPr>
              <a:t>Soutien à l'organisation des JEP 2024 : 1 500 €</a:t>
            </a:r>
          </a:p>
        </p:txBody>
      </p:sp>
    </p:spTree>
    <p:extLst>
      <p:ext uri="{BB962C8B-B14F-4D97-AF65-F5344CB8AC3E}">
        <p14:creationId xmlns:p14="http://schemas.microsoft.com/office/powerpoint/2010/main" val="2875160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288970" y="1198533"/>
            <a:ext cx="2450238" cy="4986174"/>
          </a:xfrm>
        </p:spPr>
        <p:txBody>
          <a:bodyPr vert="horz" lIns="91440" tIns="45720" rIns="91440" bIns="45720" rtlCol="0" anchor="t">
            <a:noAutofit/>
          </a:bodyPr>
          <a:lstStyle/>
          <a:p>
            <a:pPr marL="0" indent="0" algn="ctr">
              <a:buNone/>
            </a:pPr>
            <a:r>
              <a:rPr lang="fr-FR" sz="2000" b="1" dirty="0">
                <a:solidFill>
                  <a:schemeClr val="bg1"/>
                </a:solidFill>
                <a:latin typeface="Source Sans Pro"/>
                <a:ea typeface="Source Sans Pro"/>
              </a:rPr>
              <a:t>DEL20240530_24 EDUCATION, SPORT ET CULTURE –</a:t>
            </a:r>
            <a:endParaRPr lang="fr-FR" b="1">
              <a:solidFill>
                <a:schemeClr val="bg1"/>
              </a:solidFill>
            </a:endParaRPr>
          </a:p>
          <a:p>
            <a:pPr marL="0" indent="0" algn="ctr">
              <a:buNone/>
            </a:pPr>
            <a:endParaRPr lang="fr-FR" sz="2000" b="1">
              <a:solidFill>
                <a:schemeClr val="bg1"/>
              </a:solidFill>
              <a:latin typeface="Source Sans Pro"/>
              <a:ea typeface="Source Sans Pro"/>
            </a:endParaRPr>
          </a:p>
          <a:p>
            <a:pPr marL="0" indent="0" algn="ctr">
              <a:buNone/>
            </a:pPr>
            <a:r>
              <a:rPr lang="fr-FR" sz="2000" b="1" dirty="0">
                <a:solidFill>
                  <a:schemeClr val="bg1"/>
                </a:solidFill>
                <a:latin typeface="Source Sans Pro"/>
                <a:ea typeface="Source Sans Pro"/>
              </a:rPr>
              <a:t> Signature de la convention d’objectifs et de moyens entre la commune d’Eybens et l’association GRAPHE</a:t>
            </a:r>
          </a:p>
          <a:p>
            <a:pPr marL="0" indent="0" algn="ctr">
              <a:buNone/>
            </a:pPr>
            <a:r>
              <a:rPr lang="fr-FR" sz="2000" b="1" dirty="0">
                <a:solidFill>
                  <a:schemeClr val="bg1"/>
                </a:solidFill>
                <a:latin typeface="Source Sans Pro"/>
                <a:ea typeface="Source Sans Pro"/>
              </a:rPr>
              <a:t>2/3</a:t>
            </a:r>
            <a:endParaRPr lang="fr-FR" sz="2000" b="1" dirty="0">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4193782" y="839050"/>
            <a:ext cx="7382700" cy="56939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endParaRPr lang="fr-FR" sz="3000" b="0">
              <a:solidFill>
                <a:schemeClr val="tx1"/>
              </a:solidFill>
            </a:endParaRPr>
          </a:p>
        </p:txBody>
      </p:sp>
      <p:sp>
        <p:nvSpPr>
          <p:cNvPr id="5" name="TextBox 4">
            <a:extLst>
              <a:ext uri="{FF2B5EF4-FFF2-40B4-BE49-F238E27FC236}">
                <a16:creationId xmlns:a16="http://schemas.microsoft.com/office/drawing/2014/main" id="{354C0B16-EA47-74E3-0424-EFD5FE87DF18}"/>
              </a:ext>
            </a:extLst>
          </p:cNvPr>
          <p:cNvSpPr txBox="1"/>
          <p:nvPr/>
        </p:nvSpPr>
        <p:spPr>
          <a:xfrm>
            <a:off x="3269825" y="380479"/>
            <a:ext cx="864125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000" b="1" dirty="0">
                <a:solidFill>
                  <a:schemeClr val="accent1"/>
                </a:solidFill>
                <a:latin typeface="Calibri"/>
                <a:ea typeface="Source Sans Pro"/>
                <a:cs typeface="Calibri"/>
              </a:rPr>
              <a:t>GRAPHE </a:t>
            </a:r>
            <a:endParaRPr lang="fr-FR" sz="2000" dirty="0">
              <a:solidFill>
                <a:schemeClr val="accent1"/>
              </a:solidFill>
              <a:latin typeface="Calibri"/>
              <a:ea typeface="Source Sans Pro"/>
              <a:cs typeface="Calibri"/>
            </a:endParaRPr>
          </a:p>
          <a:p>
            <a:pPr algn="ctr"/>
            <a:r>
              <a:rPr lang="fr-FR" sz="2000" dirty="0">
                <a:latin typeface="Times New Roman"/>
                <a:ea typeface="Source Sans Pro"/>
                <a:cs typeface="Times New Roman"/>
              </a:rPr>
              <a:t>Budgets des objectifs spécifiques faisant l’objet d’une subvention de la commune</a:t>
            </a:r>
          </a:p>
          <a:p>
            <a:endParaRPr lang="fr-FR" sz="2000" dirty="0">
              <a:latin typeface="Times New Roman"/>
              <a:ea typeface="Source Sans Pro"/>
              <a:cs typeface="Times New Roman"/>
            </a:endParaRPr>
          </a:p>
          <a:p>
            <a:r>
              <a:rPr lang="fr-FR" sz="2000" i="1" dirty="0">
                <a:latin typeface="Times New Roman"/>
                <a:ea typeface="Source Sans Pro"/>
                <a:cs typeface="Times New Roman"/>
              </a:rPr>
              <a:t>Edition de la revue Traces d’histoire – </a:t>
            </a:r>
            <a:r>
              <a:rPr lang="fr-FR" sz="2000" dirty="0">
                <a:latin typeface="Times New Roman"/>
                <a:ea typeface="Source Sans Pro"/>
                <a:cs typeface="Times New Roman"/>
              </a:rPr>
              <a:t>subvention 1 000€</a:t>
            </a:r>
          </a:p>
        </p:txBody>
      </p:sp>
      <p:graphicFrame>
        <p:nvGraphicFramePr>
          <p:cNvPr id="6" name="Tableau 5">
            <a:extLst>
              <a:ext uri="{FF2B5EF4-FFF2-40B4-BE49-F238E27FC236}">
                <a16:creationId xmlns:a16="http://schemas.microsoft.com/office/drawing/2014/main" id="{60F90C46-C0D3-8206-3757-FF91B27DD600}"/>
              </a:ext>
            </a:extLst>
          </p:cNvPr>
          <p:cNvGraphicFramePr>
            <a:graphicFrameLocks noGrp="1"/>
          </p:cNvGraphicFramePr>
          <p:nvPr>
            <p:extLst>
              <p:ext uri="{D42A27DB-BD31-4B8C-83A1-F6EECF244321}">
                <p14:modId xmlns:p14="http://schemas.microsoft.com/office/powerpoint/2010/main" val="1441017222"/>
              </p:ext>
            </p:extLst>
          </p:nvPr>
        </p:nvGraphicFramePr>
        <p:xfrm>
          <a:off x="3229428" y="2261809"/>
          <a:ext cx="8683753" cy="3132213"/>
        </p:xfrm>
        <a:graphic>
          <a:graphicData uri="http://schemas.openxmlformats.org/drawingml/2006/table">
            <a:tbl>
              <a:tblPr firstRow="1" firstCol="1" bandRow="1">
                <a:tableStyleId>{5C22544A-7EE6-4342-B048-85BDC9FD1C3A}</a:tableStyleId>
              </a:tblPr>
              <a:tblGrid>
                <a:gridCol w="2873283">
                  <a:extLst>
                    <a:ext uri="{9D8B030D-6E8A-4147-A177-3AD203B41FA5}">
                      <a16:colId xmlns:a16="http://schemas.microsoft.com/office/drawing/2014/main" val="3888263552"/>
                    </a:ext>
                  </a:extLst>
                </a:gridCol>
                <a:gridCol w="1237903">
                  <a:extLst>
                    <a:ext uri="{9D8B030D-6E8A-4147-A177-3AD203B41FA5}">
                      <a16:colId xmlns:a16="http://schemas.microsoft.com/office/drawing/2014/main" val="3041595535"/>
                    </a:ext>
                  </a:extLst>
                </a:gridCol>
                <a:gridCol w="2873283">
                  <a:extLst>
                    <a:ext uri="{9D8B030D-6E8A-4147-A177-3AD203B41FA5}">
                      <a16:colId xmlns:a16="http://schemas.microsoft.com/office/drawing/2014/main" val="1774896518"/>
                    </a:ext>
                  </a:extLst>
                </a:gridCol>
                <a:gridCol w="1699284">
                  <a:extLst>
                    <a:ext uri="{9D8B030D-6E8A-4147-A177-3AD203B41FA5}">
                      <a16:colId xmlns:a16="http://schemas.microsoft.com/office/drawing/2014/main" val="1042224179"/>
                    </a:ext>
                  </a:extLst>
                </a:gridCol>
              </a:tblGrid>
              <a:tr h="329958">
                <a:tc gridSpan="2">
                  <a:txBody>
                    <a:bodyPr/>
                    <a:lstStyle/>
                    <a:p>
                      <a:pPr algn="ctr"/>
                      <a:r>
                        <a:rPr lang="fr-FR" dirty="0">
                          <a:solidFill>
                            <a:srgbClr val="000000"/>
                          </a:solidFill>
                          <a:effectLst/>
                          <a:highlight>
                            <a:srgbClr val="FCE4D6"/>
                          </a:highlight>
                          <a:latin typeface="Calibri"/>
                          <a:ea typeface="Times New Roman" panose="02020603050405020304" pitchFamily="18" charset="0"/>
                          <a:cs typeface="Calibri"/>
                        </a:rPr>
                        <a:t>Charges</a:t>
                      </a:r>
                      <a:endParaRPr lang="fr-FR" dirty="0">
                        <a:effectLst/>
                        <a:highlight>
                          <a:srgbClr val="FCE4D6"/>
                        </a:highlight>
                        <a:latin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hMerge="1">
                  <a:txBody>
                    <a:bodyPr/>
                    <a:lstStyle/>
                    <a:p>
                      <a:endParaRPr lang="fr-FR"/>
                    </a:p>
                  </a:txBody>
                  <a:tcPr/>
                </a:tc>
                <a:tc gridSpan="2">
                  <a:txBody>
                    <a:bodyPr/>
                    <a:lstStyle/>
                    <a:p>
                      <a:pPr algn="ctr"/>
                      <a:r>
                        <a:rPr lang="fr-FR" dirty="0">
                          <a:solidFill>
                            <a:srgbClr val="000000"/>
                          </a:solidFill>
                          <a:effectLst/>
                          <a:highlight>
                            <a:srgbClr val="F8CBAD"/>
                          </a:highlight>
                          <a:latin typeface="Calibri"/>
                          <a:ea typeface="Times New Roman" panose="02020603050405020304" pitchFamily="18" charset="0"/>
                          <a:cs typeface="Calibri"/>
                        </a:rPr>
                        <a:t>Produits</a:t>
                      </a:r>
                      <a:endParaRPr lang="fr-FR" dirty="0">
                        <a:effectLst/>
                        <a:highlight>
                          <a:srgbClr val="F8CBAD"/>
                        </a:highlight>
                        <a:latin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hMerge="1">
                  <a:txBody>
                    <a:bodyPr/>
                    <a:lstStyle/>
                    <a:p>
                      <a:endParaRPr lang="fr-FR"/>
                    </a:p>
                  </a:txBody>
                  <a:tcPr/>
                </a:tc>
                <a:extLst>
                  <a:ext uri="{0D108BD9-81ED-4DB2-BD59-A6C34878D82A}">
                    <a16:rowId xmlns:a16="http://schemas.microsoft.com/office/drawing/2014/main" val="1577604315"/>
                  </a:ext>
                </a:extLst>
              </a:tr>
              <a:tr h="333375">
                <a:tc rowSpan="2">
                  <a:txBody>
                    <a:bodyPr/>
                    <a:lstStyle/>
                    <a:p>
                      <a:pPr algn="ctr"/>
                      <a:r>
                        <a:rPr lang="fr-FR" sz="1800" dirty="0">
                          <a:solidFill>
                            <a:srgbClr val="000000"/>
                          </a:solidFill>
                          <a:effectLst/>
                          <a:latin typeface="Calibri"/>
                          <a:ea typeface="Times New Roman" panose="02020603050405020304" pitchFamily="18" charset="0"/>
                          <a:cs typeface="Calibri"/>
                        </a:rPr>
                        <a:t>Prestations de services</a:t>
                      </a:r>
                      <a:endParaRPr lang="fr-FR" sz="1800">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a:r>
                        <a:rPr lang="fr-FR" sz="1800" dirty="0">
                          <a:solidFill>
                            <a:srgbClr val="000000"/>
                          </a:solidFill>
                          <a:effectLst/>
                          <a:latin typeface="Calibri"/>
                          <a:ea typeface="Times New Roman" panose="02020603050405020304" pitchFamily="18" charset="0"/>
                          <a:cs typeface="Calibri"/>
                        </a:rPr>
                        <a:t>       6 490 € </a:t>
                      </a:r>
                      <a:endParaRPr lang="fr-FR" sz="1800">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fr-FR" sz="1800" dirty="0">
                          <a:solidFill>
                            <a:srgbClr val="000000"/>
                          </a:solidFill>
                          <a:effectLst/>
                          <a:latin typeface="Calibri"/>
                          <a:ea typeface="Times New Roman" panose="02020603050405020304" pitchFamily="18" charset="0"/>
                          <a:cs typeface="Calibri"/>
                        </a:rPr>
                        <a:t>Ventes de produits finis, marchandises, prestations de service</a:t>
                      </a:r>
                      <a:endParaRPr lang="fr-FR" sz="1800">
                        <a:effectLst/>
                        <a:latin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fr-FR" sz="1800" dirty="0">
                          <a:solidFill>
                            <a:srgbClr val="000000"/>
                          </a:solidFill>
                          <a:effectLst/>
                          <a:latin typeface="Calibri"/>
                          <a:ea typeface="Times New Roman" panose="02020603050405020304" pitchFamily="18" charset="0"/>
                          <a:cs typeface="Calibri"/>
                        </a:rPr>
                        <a:t>          1 500 € </a:t>
                      </a:r>
                      <a:endParaRPr lang="fr-FR" sz="1800">
                        <a:effectLst/>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4900665"/>
                  </a:ext>
                </a:extLst>
              </a:tr>
              <a:tr h="190500">
                <a:tc vMerge="1">
                  <a:txBody>
                    <a:bodyPr/>
                    <a:lstStyle/>
                    <a:p>
                      <a:endParaRPr lang="fr-FR"/>
                    </a:p>
                  </a:txBody>
                  <a:tcPr/>
                </a:tc>
                <a:tc vMerge="1">
                  <a:txBody>
                    <a:bodyPr/>
                    <a:lstStyle/>
                    <a:p>
                      <a:endParaRPr lang="fr-FR"/>
                    </a:p>
                  </a:txBody>
                  <a:tcPr/>
                </a:tc>
                <a:tc>
                  <a:txBody>
                    <a:bodyPr/>
                    <a:lstStyle/>
                    <a:p>
                      <a:r>
                        <a:rPr lang="fr-FR" sz="1800" dirty="0">
                          <a:solidFill>
                            <a:srgbClr val="000000"/>
                          </a:solidFill>
                          <a:effectLst/>
                          <a:latin typeface="Calibri"/>
                          <a:ea typeface="Times New Roman" panose="02020603050405020304" pitchFamily="18" charset="0"/>
                          <a:cs typeface="Calibri"/>
                        </a:rPr>
                        <a:t>Subvention ville d'Eybens</a:t>
                      </a:r>
                      <a:endParaRPr lang="fr-FR" sz="1800">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fr-FR" sz="1800" dirty="0">
                          <a:solidFill>
                            <a:srgbClr val="000000"/>
                          </a:solidFill>
                          <a:effectLst/>
                          <a:latin typeface="Calibri"/>
                          <a:ea typeface="Times New Roman" panose="02020603050405020304" pitchFamily="18" charset="0"/>
                          <a:cs typeface="Calibri"/>
                        </a:rPr>
                        <a:t>          1 000 € </a:t>
                      </a:r>
                      <a:endParaRPr lang="fr-FR" sz="1800">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8129629"/>
                  </a:ext>
                </a:extLst>
              </a:tr>
              <a:tr h="333375">
                <a:tc rowSpan="3">
                  <a:txBody>
                    <a:bodyPr/>
                    <a:lstStyle/>
                    <a:p>
                      <a:pPr algn="ctr"/>
                      <a:r>
                        <a:rPr lang="fr-FR" sz="1800" dirty="0">
                          <a:solidFill>
                            <a:srgbClr val="000000"/>
                          </a:solidFill>
                          <a:effectLst/>
                          <a:latin typeface="Calibri"/>
                          <a:ea typeface="Times New Roman" panose="02020603050405020304" pitchFamily="18" charset="0"/>
                          <a:cs typeface="Calibri"/>
                        </a:rPr>
                        <a:t>Frais postaux, téléphone, internet</a:t>
                      </a:r>
                      <a:endParaRPr lang="fr-FR" sz="1800">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algn="ctr"/>
                      <a:r>
                        <a:rPr lang="fr-FR" sz="1800" dirty="0">
                          <a:solidFill>
                            <a:srgbClr val="000000"/>
                          </a:solidFill>
                          <a:effectLst/>
                          <a:latin typeface="Calibri"/>
                          <a:ea typeface="Times New Roman" panose="02020603050405020304" pitchFamily="18" charset="0"/>
                          <a:cs typeface="Calibri"/>
                        </a:rPr>
                        <a:t>           640 € </a:t>
                      </a:r>
                      <a:endParaRPr lang="fr-FR" sz="1800" dirty="0">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fr-FR" sz="1800" dirty="0">
                          <a:solidFill>
                            <a:srgbClr val="000000"/>
                          </a:solidFill>
                          <a:effectLst/>
                          <a:latin typeface="Calibri"/>
                          <a:ea typeface="Times New Roman" panose="02020603050405020304" pitchFamily="18" charset="0"/>
                          <a:cs typeface="Calibri"/>
                        </a:rPr>
                        <a:t>Subvention ville de Bresson</a:t>
                      </a:r>
                      <a:endParaRPr lang="fr-FR" sz="1800">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fr-FR" sz="1800" dirty="0">
                          <a:solidFill>
                            <a:srgbClr val="000000"/>
                          </a:solidFill>
                          <a:effectLst/>
                          <a:latin typeface="Calibri"/>
                          <a:ea typeface="Times New Roman" panose="02020603050405020304" pitchFamily="18" charset="0"/>
                          <a:cs typeface="Calibri"/>
                        </a:rPr>
                        <a:t>             300 € </a:t>
                      </a:r>
                      <a:endParaRPr lang="fr-FR" sz="1800">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8634347"/>
                  </a:ext>
                </a:extLst>
              </a:tr>
              <a:tr h="190500">
                <a:tc vMerge="1">
                  <a:txBody>
                    <a:bodyPr/>
                    <a:lstStyle/>
                    <a:p>
                      <a:endParaRPr lang="fr-FR"/>
                    </a:p>
                  </a:txBody>
                  <a:tcPr/>
                </a:tc>
                <a:tc vMerge="1">
                  <a:txBody>
                    <a:bodyPr/>
                    <a:lstStyle/>
                    <a:p>
                      <a:endParaRPr lang="fr-FR"/>
                    </a:p>
                  </a:txBody>
                  <a:tcPr/>
                </a:tc>
                <a:tc>
                  <a:txBody>
                    <a:bodyPr/>
                    <a:lstStyle/>
                    <a:p>
                      <a:r>
                        <a:rPr lang="fr-FR" sz="1800" dirty="0">
                          <a:solidFill>
                            <a:srgbClr val="000000"/>
                          </a:solidFill>
                          <a:effectLst/>
                          <a:latin typeface="Calibri"/>
                          <a:ea typeface="Times New Roman" panose="02020603050405020304" pitchFamily="18" charset="0"/>
                          <a:cs typeface="Calibri"/>
                        </a:rPr>
                        <a:t>Subvention ville d'Echirolles</a:t>
                      </a:r>
                      <a:endParaRPr lang="fr-FR" sz="1800">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fr-FR" sz="1800" dirty="0">
                          <a:solidFill>
                            <a:srgbClr val="000000"/>
                          </a:solidFill>
                          <a:effectLst/>
                          <a:latin typeface="Calibri"/>
                          <a:ea typeface="Times New Roman" panose="02020603050405020304" pitchFamily="18" charset="0"/>
                          <a:cs typeface="Calibri"/>
                        </a:rPr>
                        <a:t>          1 700 € </a:t>
                      </a:r>
                      <a:endParaRPr lang="fr-FR" sz="1800">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970794"/>
                  </a:ext>
                </a:extLst>
              </a:tr>
              <a:tr h="190500">
                <a:tc vMerge="1">
                  <a:txBody>
                    <a:bodyPr/>
                    <a:lstStyle/>
                    <a:p>
                      <a:endParaRPr lang="fr-FR"/>
                    </a:p>
                  </a:txBody>
                  <a:tcPr/>
                </a:tc>
                <a:tc vMerge="1">
                  <a:txBody>
                    <a:bodyPr/>
                    <a:lstStyle/>
                    <a:p>
                      <a:endParaRPr lang="fr-FR"/>
                    </a:p>
                  </a:txBody>
                  <a:tcPr/>
                </a:tc>
                <a:tc>
                  <a:txBody>
                    <a:bodyPr/>
                    <a:lstStyle/>
                    <a:p>
                      <a:r>
                        <a:rPr lang="fr-FR" sz="1800" dirty="0">
                          <a:solidFill>
                            <a:srgbClr val="000000"/>
                          </a:solidFill>
                          <a:effectLst/>
                          <a:latin typeface="Calibri"/>
                          <a:ea typeface="Times New Roman" panose="02020603050405020304" pitchFamily="18" charset="0"/>
                          <a:cs typeface="Calibri"/>
                        </a:rPr>
                        <a:t>Autres produits de gestion courante</a:t>
                      </a:r>
                      <a:endParaRPr lang="fr-FR" sz="1800">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fr-FR" sz="1800" dirty="0">
                          <a:solidFill>
                            <a:srgbClr val="000000"/>
                          </a:solidFill>
                          <a:effectLst/>
                          <a:latin typeface="Calibri"/>
                          <a:ea typeface="Times New Roman" panose="02020603050405020304" pitchFamily="18" charset="0"/>
                          <a:cs typeface="Calibri"/>
                        </a:rPr>
                        <a:t>          2 630 € </a:t>
                      </a:r>
                      <a:endParaRPr lang="fr-FR" sz="1800">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4766611"/>
                  </a:ext>
                </a:extLst>
              </a:tr>
              <a:tr h="190500">
                <a:tc>
                  <a:txBody>
                    <a:bodyPr/>
                    <a:lstStyle/>
                    <a:p>
                      <a:r>
                        <a:rPr lang="fr-FR" dirty="0">
                          <a:solidFill>
                            <a:srgbClr val="000000"/>
                          </a:solidFill>
                          <a:effectLst/>
                          <a:highlight>
                            <a:srgbClr val="FCE4D6"/>
                          </a:highlight>
                          <a:latin typeface="Calibri"/>
                          <a:ea typeface="Times New Roman" panose="02020603050405020304" pitchFamily="18" charset="0"/>
                          <a:cs typeface="Calibri"/>
                        </a:rPr>
                        <a:t>TOTAL charges</a:t>
                      </a:r>
                      <a:endParaRPr lang="fr-FR" dirty="0">
                        <a:effectLst/>
                        <a:highlight>
                          <a:srgbClr val="FCE4D6"/>
                        </a:highlight>
                        <a:latin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r>
                        <a:rPr lang="fr-FR" dirty="0">
                          <a:solidFill>
                            <a:srgbClr val="000000"/>
                          </a:solidFill>
                          <a:effectLst/>
                          <a:latin typeface="Calibri"/>
                          <a:ea typeface="Times New Roman" panose="02020603050405020304" pitchFamily="18" charset="0"/>
                          <a:cs typeface="Calibri"/>
                        </a:rPr>
                        <a:t>         </a:t>
                      </a:r>
                      <a:endParaRPr lang="fr-FR">
                        <a:effectLst/>
                      </a:endParaRPr>
                    </a:p>
                    <a:p>
                      <a:pPr lvl="0" algn="r">
                        <a:buNone/>
                      </a:pPr>
                      <a:r>
                        <a:rPr lang="fr-FR" dirty="0">
                          <a:solidFill>
                            <a:srgbClr val="000000"/>
                          </a:solidFill>
                          <a:effectLst/>
                          <a:latin typeface="Calibri"/>
                          <a:ea typeface="Times New Roman" panose="02020603050405020304" pitchFamily="18" charset="0"/>
                          <a:cs typeface="Calibri"/>
                        </a:rPr>
                        <a:t>7 130 € </a:t>
                      </a:r>
                      <a:endParaRPr lang="fr-FR">
                        <a:effectLst/>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fr-FR" b="1" dirty="0">
                          <a:solidFill>
                            <a:srgbClr val="000000"/>
                          </a:solidFill>
                          <a:effectLst/>
                          <a:highlight>
                            <a:srgbClr val="F8CBAD"/>
                          </a:highlight>
                          <a:latin typeface="Calibri"/>
                          <a:ea typeface="Times New Roman" panose="02020603050405020304" pitchFamily="18" charset="0"/>
                          <a:cs typeface="Calibri"/>
                        </a:rPr>
                        <a:t>TOTAL produits</a:t>
                      </a:r>
                      <a:endParaRPr lang="fr-FR" b="1" dirty="0">
                        <a:effectLst/>
                        <a:highlight>
                          <a:srgbClr val="F8CBAD"/>
                        </a:highlight>
                        <a:latin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r>
                        <a:rPr lang="fr-FR" dirty="0">
                          <a:solidFill>
                            <a:srgbClr val="000000"/>
                          </a:solidFill>
                          <a:effectLst/>
                          <a:latin typeface="Calibri"/>
                          <a:ea typeface="Times New Roman" panose="02020603050405020304" pitchFamily="18" charset="0"/>
                          <a:cs typeface="Calibri"/>
                        </a:rPr>
                        <a:t>          7 130 € </a:t>
                      </a:r>
                      <a:endParaRPr lang="fr-FR">
                        <a:effectLst/>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709985"/>
                  </a:ext>
                </a:extLst>
              </a:tr>
            </a:tbl>
          </a:graphicData>
        </a:graphic>
      </p:graphicFrame>
    </p:spTree>
    <p:extLst>
      <p:ext uri="{BB962C8B-B14F-4D97-AF65-F5344CB8AC3E}">
        <p14:creationId xmlns:p14="http://schemas.microsoft.com/office/powerpoint/2010/main" val="3478031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288970" y="1198533"/>
            <a:ext cx="2450238" cy="4986174"/>
          </a:xfrm>
        </p:spPr>
        <p:txBody>
          <a:bodyPr vert="horz" lIns="91440" tIns="45720" rIns="91440" bIns="45720" rtlCol="0" anchor="t">
            <a:noAutofit/>
          </a:bodyPr>
          <a:lstStyle/>
          <a:p>
            <a:pPr marL="0" indent="0" algn="ctr">
              <a:buNone/>
            </a:pPr>
            <a:r>
              <a:rPr lang="fr-FR" sz="2000" b="1" dirty="0">
                <a:solidFill>
                  <a:schemeClr val="bg1"/>
                </a:solidFill>
                <a:latin typeface="Source Sans Pro"/>
                <a:ea typeface="Source Sans Pro"/>
              </a:rPr>
              <a:t>DEL20240530_24 EDUCATION, SPORT ET CULTURE –</a:t>
            </a:r>
            <a:endParaRPr lang="fr-FR" b="1">
              <a:solidFill>
                <a:schemeClr val="bg1"/>
              </a:solidFill>
            </a:endParaRPr>
          </a:p>
          <a:p>
            <a:pPr marL="0" indent="0" algn="ctr">
              <a:buNone/>
            </a:pPr>
            <a:endParaRPr lang="fr-FR" sz="2000" b="1">
              <a:solidFill>
                <a:schemeClr val="bg1"/>
              </a:solidFill>
              <a:latin typeface="Source Sans Pro"/>
              <a:ea typeface="Source Sans Pro"/>
            </a:endParaRPr>
          </a:p>
          <a:p>
            <a:pPr marL="0" indent="0" algn="ctr">
              <a:buNone/>
            </a:pPr>
            <a:r>
              <a:rPr lang="fr-FR" sz="2000" b="1" dirty="0">
                <a:solidFill>
                  <a:schemeClr val="bg1"/>
                </a:solidFill>
                <a:latin typeface="Source Sans Pro"/>
                <a:ea typeface="Source Sans Pro"/>
              </a:rPr>
              <a:t> Signature de la convention d’objectifs et de moyens entre la commune d’Eybens et l’association GRAPHE</a:t>
            </a:r>
          </a:p>
          <a:p>
            <a:pPr marL="0" indent="0" algn="ctr">
              <a:buNone/>
            </a:pPr>
            <a:r>
              <a:rPr lang="fr-FR" sz="2000" b="1" dirty="0">
                <a:solidFill>
                  <a:schemeClr val="bg1"/>
                </a:solidFill>
                <a:latin typeface="Source Sans Pro"/>
                <a:ea typeface="Source Sans Pro"/>
              </a:rPr>
              <a:t>3/3</a:t>
            </a:r>
            <a:endParaRPr lang="fr-FR" sz="2000" b="1" dirty="0">
              <a:solidFill>
                <a:schemeClr val="bg1"/>
              </a:solidFill>
            </a:endParaRPr>
          </a:p>
        </p:txBody>
      </p:sp>
      <p:sp>
        <p:nvSpPr>
          <p:cNvPr id="5" name="TextBox 4">
            <a:extLst>
              <a:ext uri="{FF2B5EF4-FFF2-40B4-BE49-F238E27FC236}">
                <a16:creationId xmlns:a16="http://schemas.microsoft.com/office/drawing/2014/main" id="{354C0B16-EA47-74E3-0424-EFD5FE87DF18}"/>
              </a:ext>
            </a:extLst>
          </p:cNvPr>
          <p:cNvSpPr txBox="1"/>
          <p:nvPr/>
        </p:nvSpPr>
        <p:spPr>
          <a:xfrm>
            <a:off x="3257730" y="428860"/>
            <a:ext cx="8629155"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000" b="1" dirty="0">
                <a:solidFill>
                  <a:schemeClr val="accent1"/>
                </a:solidFill>
                <a:latin typeface="Calibri"/>
                <a:ea typeface="Source Sans Pro"/>
                <a:cs typeface="Calibri"/>
              </a:rPr>
              <a:t>GRAPHE </a:t>
            </a:r>
            <a:endParaRPr lang="fr-FR" sz="2000">
              <a:solidFill>
                <a:schemeClr val="accent1"/>
              </a:solidFill>
              <a:latin typeface="Calibri"/>
              <a:ea typeface="Source Sans Pro"/>
              <a:cs typeface="Calibri"/>
            </a:endParaRPr>
          </a:p>
          <a:p>
            <a:pPr algn="ctr"/>
            <a:r>
              <a:rPr lang="fr-FR" sz="2000" dirty="0">
                <a:latin typeface="Times New Roman"/>
                <a:ea typeface="Source Sans Pro"/>
                <a:cs typeface="Times New Roman"/>
              </a:rPr>
              <a:t>Budgets des objectifs spécifiques faisant l’objet </a:t>
            </a:r>
          </a:p>
          <a:p>
            <a:pPr algn="ctr"/>
            <a:r>
              <a:rPr lang="fr-FR" sz="2000" dirty="0">
                <a:latin typeface="Times New Roman"/>
                <a:ea typeface="Source Sans Pro"/>
                <a:cs typeface="Times New Roman"/>
              </a:rPr>
              <a:t>d’une subvention de la commune</a:t>
            </a:r>
            <a:endParaRPr lang="fr-FR"/>
          </a:p>
          <a:p>
            <a:endParaRPr lang="fr-FR" sz="2000" dirty="0">
              <a:latin typeface="Times New Roman"/>
              <a:ea typeface="Source Sans Pro"/>
              <a:cs typeface="Times New Roman"/>
            </a:endParaRPr>
          </a:p>
          <a:p>
            <a:r>
              <a:rPr lang="fr-FR" sz="2000" i="1" dirty="0">
                <a:latin typeface="Times New Roman"/>
                <a:ea typeface="Source Sans Pro"/>
                <a:cs typeface="Times New Roman"/>
              </a:rPr>
              <a:t>Organisation des Journées Européennes du Patrimoine 2024</a:t>
            </a:r>
            <a:r>
              <a:rPr lang="fr-FR" sz="2000" dirty="0">
                <a:latin typeface="Times New Roman"/>
                <a:ea typeface="Source Sans Pro"/>
                <a:cs typeface="Times New Roman"/>
              </a:rPr>
              <a:t> – subvention 1 500 €</a:t>
            </a:r>
          </a:p>
          <a:p>
            <a:endParaRPr lang="fr-FR" sz="2000" dirty="0">
              <a:latin typeface="Times New Roman"/>
              <a:ea typeface="Source Sans Pro"/>
              <a:cs typeface="Times New Roman"/>
            </a:endParaRPr>
          </a:p>
          <a:p>
            <a:endParaRPr lang="fr-FR" sz="2000" dirty="0">
              <a:latin typeface="Times New Roman"/>
              <a:ea typeface="Source Sans Pro"/>
              <a:cs typeface="Times New Roman"/>
            </a:endParaRPr>
          </a:p>
        </p:txBody>
      </p:sp>
      <p:graphicFrame>
        <p:nvGraphicFramePr>
          <p:cNvPr id="7" name="Tableau 6">
            <a:extLst>
              <a:ext uri="{FF2B5EF4-FFF2-40B4-BE49-F238E27FC236}">
                <a16:creationId xmlns:a16="http://schemas.microsoft.com/office/drawing/2014/main" id="{AD459736-EDAB-0B14-6FC3-7C4BF9E0C108}"/>
              </a:ext>
            </a:extLst>
          </p:cNvPr>
          <p:cNvGraphicFramePr>
            <a:graphicFrameLocks noGrp="1"/>
          </p:cNvGraphicFramePr>
          <p:nvPr>
            <p:extLst>
              <p:ext uri="{D42A27DB-BD31-4B8C-83A1-F6EECF244321}">
                <p14:modId xmlns:p14="http://schemas.microsoft.com/office/powerpoint/2010/main" val="1267856542"/>
              </p:ext>
            </p:extLst>
          </p:nvPr>
        </p:nvGraphicFramePr>
        <p:xfrm>
          <a:off x="3253619" y="2491619"/>
          <a:ext cx="8745115" cy="3334634"/>
        </p:xfrm>
        <a:graphic>
          <a:graphicData uri="http://schemas.openxmlformats.org/drawingml/2006/table">
            <a:tbl>
              <a:tblPr firstRow="1" firstCol="1" bandRow="1">
                <a:tableStyleId>{5C22544A-7EE6-4342-B048-85BDC9FD1C3A}</a:tableStyleId>
              </a:tblPr>
              <a:tblGrid>
                <a:gridCol w="2959609">
                  <a:extLst>
                    <a:ext uri="{9D8B030D-6E8A-4147-A177-3AD203B41FA5}">
                      <a16:colId xmlns:a16="http://schemas.microsoft.com/office/drawing/2014/main" val="3646243071"/>
                    </a:ext>
                  </a:extLst>
                </a:gridCol>
                <a:gridCol w="1275094">
                  <a:extLst>
                    <a:ext uri="{9D8B030D-6E8A-4147-A177-3AD203B41FA5}">
                      <a16:colId xmlns:a16="http://schemas.microsoft.com/office/drawing/2014/main" val="3932724247"/>
                    </a:ext>
                  </a:extLst>
                </a:gridCol>
                <a:gridCol w="2959609">
                  <a:extLst>
                    <a:ext uri="{9D8B030D-6E8A-4147-A177-3AD203B41FA5}">
                      <a16:colId xmlns:a16="http://schemas.microsoft.com/office/drawing/2014/main" val="4148105839"/>
                    </a:ext>
                  </a:extLst>
                </a:gridCol>
                <a:gridCol w="1550803">
                  <a:extLst>
                    <a:ext uri="{9D8B030D-6E8A-4147-A177-3AD203B41FA5}">
                      <a16:colId xmlns:a16="http://schemas.microsoft.com/office/drawing/2014/main" val="1955867940"/>
                    </a:ext>
                  </a:extLst>
                </a:gridCol>
              </a:tblGrid>
              <a:tr h="570454">
                <a:tc gridSpan="2">
                  <a:txBody>
                    <a:bodyPr/>
                    <a:lstStyle/>
                    <a:p>
                      <a:pPr algn="ctr"/>
                      <a:r>
                        <a:rPr lang="fr-FR" dirty="0">
                          <a:solidFill>
                            <a:srgbClr val="000000"/>
                          </a:solidFill>
                          <a:effectLst/>
                          <a:highlight>
                            <a:srgbClr val="FCE4D6"/>
                          </a:highlight>
                          <a:latin typeface="Calibri"/>
                          <a:ea typeface="Times New Roman" panose="02020603050405020304" pitchFamily="18" charset="0"/>
                          <a:cs typeface="Calibri"/>
                        </a:rPr>
                        <a:t>Charges</a:t>
                      </a:r>
                      <a:endParaRPr lang="fr-FR" dirty="0">
                        <a:effectLst/>
                        <a:highlight>
                          <a:srgbClr val="FCE4D6"/>
                        </a:highlight>
                        <a:latin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hMerge="1">
                  <a:txBody>
                    <a:bodyPr/>
                    <a:lstStyle/>
                    <a:p>
                      <a:endParaRPr lang="fr-FR"/>
                    </a:p>
                  </a:txBody>
                  <a:tcPr/>
                </a:tc>
                <a:tc gridSpan="2">
                  <a:txBody>
                    <a:bodyPr/>
                    <a:lstStyle/>
                    <a:p>
                      <a:pPr algn="ctr"/>
                      <a:r>
                        <a:rPr lang="fr-FR" dirty="0">
                          <a:solidFill>
                            <a:srgbClr val="000000"/>
                          </a:solidFill>
                          <a:effectLst/>
                          <a:highlight>
                            <a:srgbClr val="F8CBAD"/>
                          </a:highlight>
                          <a:latin typeface="Calibri"/>
                          <a:ea typeface="Times New Roman" panose="02020603050405020304" pitchFamily="18" charset="0"/>
                          <a:cs typeface="Calibri"/>
                        </a:rPr>
                        <a:t>Produits</a:t>
                      </a:r>
                      <a:endParaRPr lang="fr-FR" dirty="0">
                        <a:effectLst/>
                        <a:highlight>
                          <a:srgbClr val="F8CBAD"/>
                        </a:highlight>
                        <a:latin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hMerge="1">
                  <a:txBody>
                    <a:bodyPr/>
                    <a:lstStyle/>
                    <a:p>
                      <a:endParaRPr lang="fr-FR"/>
                    </a:p>
                  </a:txBody>
                  <a:tcPr/>
                </a:tc>
                <a:extLst>
                  <a:ext uri="{0D108BD9-81ED-4DB2-BD59-A6C34878D82A}">
                    <a16:rowId xmlns:a16="http://schemas.microsoft.com/office/drawing/2014/main" val="2212316299"/>
                  </a:ext>
                </a:extLst>
              </a:tr>
              <a:tr h="404071">
                <a:tc>
                  <a:txBody>
                    <a:bodyPr/>
                    <a:lstStyle/>
                    <a:p>
                      <a:r>
                        <a:rPr lang="fr-FR" sz="2000" dirty="0">
                          <a:solidFill>
                            <a:srgbClr val="000000"/>
                          </a:solidFill>
                          <a:effectLst/>
                          <a:latin typeface="Calibri"/>
                          <a:ea typeface="Times New Roman" panose="02020603050405020304" pitchFamily="18" charset="0"/>
                          <a:cs typeface="Calibri"/>
                        </a:rPr>
                        <a:t>Prestations de services</a:t>
                      </a:r>
                      <a:endParaRPr lang="fr-FR" sz="2000">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fr-FR" sz="2000" dirty="0">
                          <a:solidFill>
                            <a:srgbClr val="000000"/>
                          </a:solidFill>
                          <a:effectLst/>
                          <a:latin typeface="Calibri"/>
                          <a:ea typeface="Times New Roman" panose="02020603050405020304" pitchFamily="18" charset="0"/>
                          <a:cs typeface="Calibri"/>
                        </a:rPr>
                        <a:t>      3 030 € </a:t>
                      </a:r>
                      <a:endParaRPr lang="fr-FR" sz="2000">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fr-FR" sz="2000" dirty="0">
                          <a:solidFill>
                            <a:srgbClr val="000000"/>
                          </a:solidFill>
                          <a:effectLst/>
                          <a:latin typeface="Calibri"/>
                          <a:ea typeface="Times New Roman" panose="02020603050405020304" pitchFamily="18" charset="0"/>
                          <a:cs typeface="Calibri"/>
                        </a:rPr>
                        <a:t>Subvention Département Isère</a:t>
                      </a:r>
                      <a:endParaRPr lang="fr-FR" sz="2000">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fr-FR" sz="2000" dirty="0">
                          <a:solidFill>
                            <a:srgbClr val="000000"/>
                          </a:solidFill>
                          <a:effectLst/>
                          <a:latin typeface="Calibri"/>
                          <a:ea typeface="Times New Roman" panose="02020603050405020304" pitchFamily="18" charset="0"/>
                          <a:cs typeface="Calibri"/>
                        </a:rPr>
                        <a:t>      1 000 € </a:t>
                      </a:r>
                      <a:endParaRPr lang="fr-FR" sz="2000">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0659296"/>
                  </a:ext>
                </a:extLst>
              </a:tr>
              <a:tr h="404071">
                <a:tc rowSpan="2">
                  <a:txBody>
                    <a:bodyPr/>
                    <a:lstStyle/>
                    <a:p>
                      <a:pPr algn="ctr"/>
                      <a:r>
                        <a:rPr lang="fr-FR" sz="2000" dirty="0">
                          <a:solidFill>
                            <a:srgbClr val="000000"/>
                          </a:solidFill>
                          <a:effectLst/>
                          <a:latin typeface="Calibri"/>
                          <a:cs typeface="Calibri"/>
                        </a:rPr>
                        <a:t>Fournitures</a:t>
                      </a:r>
                      <a:endParaRPr lang="fr-FR" sz="2000" dirty="0">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a:r>
                        <a:rPr lang="fr-FR" sz="2000" dirty="0">
                          <a:solidFill>
                            <a:srgbClr val="000000"/>
                          </a:solidFill>
                          <a:effectLst/>
                          <a:latin typeface="Calibri"/>
                          <a:ea typeface="Times New Roman" panose="02020603050405020304" pitchFamily="18" charset="0"/>
                          <a:cs typeface="Calibri"/>
                        </a:rPr>
                        <a:t>         300 € </a:t>
                      </a:r>
                      <a:endParaRPr lang="fr-FR" sz="2000">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fr-FR" sz="2000" dirty="0">
                          <a:solidFill>
                            <a:srgbClr val="000000"/>
                          </a:solidFill>
                          <a:effectLst/>
                          <a:latin typeface="Calibri"/>
                          <a:ea typeface="Times New Roman" panose="02020603050405020304" pitchFamily="18" charset="0"/>
                          <a:cs typeface="Calibri"/>
                        </a:rPr>
                        <a:t>Subvention ville d'Eybens</a:t>
                      </a:r>
                      <a:endParaRPr lang="fr-FR" sz="2000">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fr-FR" sz="2000" dirty="0">
                          <a:solidFill>
                            <a:srgbClr val="000000"/>
                          </a:solidFill>
                          <a:effectLst/>
                          <a:latin typeface="Calibri"/>
                          <a:ea typeface="Times New Roman" panose="02020603050405020304" pitchFamily="18" charset="0"/>
                          <a:cs typeface="Calibri"/>
                        </a:rPr>
                        <a:t>      1 500 € </a:t>
                      </a:r>
                      <a:endParaRPr lang="fr-FR" sz="2000">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2652751"/>
                  </a:ext>
                </a:extLst>
              </a:tr>
              <a:tr h="404071">
                <a:tc vMerge="1">
                  <a:txBody>
                    <a:bodyPr/>
                    <a:lstStyle/>
                    <a:p>
                      <a:endParaRPr lang="fr-FR"/>
                    </a:p>
                  </a:txBody>
                  <a:tcPr/>
                </a:tc>
                <a:tc vMerge="1">
                  <a:txBody>
                    <a:bodyPr/>
                    <a:lstStyle/>
                    <a:p>
                      <a:endParaRPr lang="fr-FR"/>
                    </a:p>
                  </a:txBody>
                  <a:tcPr/>
                </a:tc>
                <a:tc>
                  <a:txBody>
                    <a:bodyPr/>
                    <a:lstStyle/>
                    <a:p>
                      <a:r>
                        <a:rPr lang="fr-FR" sz="2000" dirty="0">
                          <a:solidFill>
                            <a:srgbClr val="000000"/>
                          </a:solidFill>
                          <a:effectLst/>
                          <a:latin typeface="Calibri"/>
                          <a:ea typeface="Times New Roman" panose="02020603050405020304" pitchFamily="18" charset="0"/>
                          <a:cs typeface="Calibri"/>
                        </a:rPr>
                        <a:t>Autres produits de gestion courante</a:t>
                      </a:r>
                      <a:endParaRPr lang="fr-FR" sz="2000">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fr-FR" sz="2000" dirty="0">
                          <a:solidFill>
                            <a:srgbClr val="000000"/>
                          </a:solidFill>
                          <a:effectLst/>
                          <a:latin typeface="Calibri"/>
                          <a:ea typeface="Times New Roman" panose="02020603050405020304" pitchFamily="18" charset="0"/>
                          <a:cs typeface="Calibri"/>
                        </a:rPr>
                        <a:t>         830 € </a:t>
                      </a:r>
                      <a:endParaRPr lang="fr-FR" sz="2000">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8015032"/>
                  </a:ext>
                </a:extLst>
              </a:tr>
              <a:tr h="1140909">
                <a:tc>
                  <a:txBody>
                    <a:bodyPr/>
                    <a:lstStyle/>
                    <a:p>
                      <a:r>
                        <a:rPr lang="fr-FR" dirty="0">
                          <a:solidFill>
                            <a:srgbClr val="000000"/>
                          </a:solidFill>
                          <a:effectLst/>
                          <a:highlight>
                            <a:srgbClr val="FCE4D6"/>
                          </a:highlight>
                          <a:latin typeface="Calibri"/>
                          <a:ea typeface="Times New Roman" panose="02020603050405020304" pitchFamily="18" charset="0"/>
                          <a:cs typeface="Calibri"/>
                        </a:rPr>
                        <a:t>TOTAL charges</a:t>
                      </a:r>
                      <a:endParaRPr lang="fr-FR" dirty="0">
                        <a:effectLst/>
                        <a:highlight>
                          <a:srgbClr val="FCE4D6"/>
                        </a:highlight>
                        <a:latin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r>
                        <a:rPr lang="fr-FR" dirty="0">
                          <a:solidFill>
                            <a:srgbClr val="000000"/>
                          </a:solidFill>
                          <a:effectLst/>
                          <a:latin typeface="Calibri"/>
                          <a:ea typeface="Times New Roman" panose="02020603050405020304" pitchFamily="18" charset="0"/>
                          <a:cs typeface="Calibri"/>
                        </a:rPr>
                        <a:t>        3 330 € </a:t>
                      </a:r>
                      <a:endParaRPr lang="fr-FR">
                        <a:effectLst/>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fr-FR" b="1" dirty="0">
                          <a:solidFill>
                            <a:srgbClr val="000000"/>
                          </a:solidFill>
                          <a:effectLst/>
                          <a:highlight>
                            <a:srgbClr val="F8CBAD"/>
                          </a:highlight>
                          <a:latin typeface="Calibri"/>
                          <a:ea typeface="Times New Roman" panose="02020603050405020304" pitchFamily="18" charset="0"/>
                          <a:cs typeface="Calibri"/>
                        </a:rPr>
                        <a:t>TOTAL produits</a:t>
                      </a:r>
                      <a:endParaRPr lang="fr-FR" b="1" dirty="0">
                        <a:effectLst/>
                        <a:highlight>
                          <a:srgbClr val="F8CBAD"/>
                        </a:highlight>
                        <a:latin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r>
                        <a:rPr lang="fr-FR" dirty="0">
                          <a:solidFill>
                            <a:srgbClr val="000000"/>
                          </a:solidFill>
                          <a:effectLst/>
                          <a:latin typeface="Calibri"/>
                          <a:ea typeface="Times New Roman" panose="02020603050405020304" pitchFamily="18" charset="0"/>
                          <a:cs typeface="Calibri"/>
                        </a:rPr>
                        <a:t>         3 330 € </a:t>
                      </a:r>
                      <a:endParaRPr lang="fr-FR">
                        <a:effectLst/>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5588659"/>
                  </a:ext>
                </a:extLst>
              </a:tr>
            </a:tbl>
          </a:graphicData>
        </a:graphic>
      </p:graphicFrame>
    </p:spTree>
    <p:extLst>
      <p:ext uri="{BB962C8B-B14F-4D97-AF65-F5344CB8AC3E}">
        <p14:creationId xmlns:p14="http://schemas.microsoft.com/office/powerpoint/2010/main" val="24539389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296162" y="1414449"/>
            <a:ext cx="2450238" cy="4986174"/>
          </a:xfrm>
        </p:spPr>
        <p:txBody>
          <a:bodyPr vert="horz" lIns="91440" tIns="45720" rIns="91440" bIns="45720" rtlCol="0" anchor="t">
            <a:noAutofit/>
          </a:bodyPr>
          <a:lstStyle/>
          <a:p>
            <a:pPr marL="0" indent="0" algn="ctr">
              <a:buNone/>
            </a:pPr>
            <a:r>
              <a:rPr lang="fr-FR" sz="2000" b="1" dirty="0">
                <a:solidFill>
                  <a:schemeClr val="bg1"/>
                </a:solidFill>
                <a:latin typeface="Source Sans Pro"/>
                <a:ea typeface="Source Sans Pro"/>
              </a:rPr>
              <a:t>DEL20240530_25 EDUCATION, SPORT ET CULTURE –</a:t>
            </a:r>
            <a:endParaRPr lang="fr-FR" b="1" dirty="0">
              <a:solidFill>
                <a:schemeClr val="bg1"/>
              </a:solidFill>
              <a:latin typeface="Source Sans Pro"/>
              <a:ea typeface="Source Sans Pro"/>
            </a:endParaRPr>
          </a:p>
          <a:p>
            <a:pPr marL="0" indent="0" algn="ctr">
              <a:buNone/>
            </a:pPr>
            <a:endParaRPr lang="fr-FR" sz="2000" b="1">
              <a:solidFill>
                <a:schemeClr val="bg1"/>
              </a:solidFill>
              <a:latin typeface="Source Sans Pro"/>
              <a:ea typeface="Source Sans Pro"/>
            </a:endParaRPr>
          </a:p>
          <a:p>
            <a:pPr marL="0" indent="0" algn="ctr">
              <a:buNone/>
            </a:pPr>
            <a:r>
              <a:rPr lang="fr-FR" sz="2000" b="1" dirty="0">
                <a:solidFill>
                  <a:schemeClr val="bg1"/>
                </a:solidFill>
                <a:latin typeface="Source Sans Pro"/>
                <a:ea typeface="Source Sans Pro"/>
              </a:rPr>
              <a:t> Intervention du Club des Archers du Château sur un cycle d’EPS à destination de classes élémentaires et dans le cadre du dispositif Sport Passion durant les vacances de printemps</a:t>
            </a:r>
            <a:endParaRPr lang="fr-FR" b="1" dirty="0">
              <a:solidFill>
                <a:schemeClr val="bg1"/>
              </a:solidFill>
              <a:latin typeface="Source Sans Pro"/>
              <a:ea typeface="Source Sans Pro"/>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4193782" y="839050"/>
            <a:ext cx="7382700" cy="56939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endParaRPr lang="fr-FR" sz="3000" b="0">
              <a:solidFill>
                <a:schemeClr val="tx1"/>
              </a:solidFill>
            </a:endParaRPr>
          </a:p>
        </p:txBody>
      </p:sp>
      <p:sp>
        <p:nvSpPr>
          <p:cNvPr id="5" name="TextBox 4">
            <a:extLst>
              <a:ext uri="{FF2B5EF4-FFF2-40B4-BE49-F238E27FC236}">
                <a16:creationId xmlns:a16="http://schemas.microsoft.com/office/drawing/2014/main" id="{354C0B16-EA47-74E3-0424-EFD5FE87DF18}"/>
              </a:ext>
            </a:extLst>
          </p:cNvPr>
          <p:cNvSpPr txBox="1"/>
          <p:nvPr/>
        </p:nvSpPr>
        <p:spPr>
          <a:xfrm>
            <a:off x="3269825" y="838082"/>
            <a:ext cx="8302584"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dirty="0">
                <a:latin typeface="Calibri"/>
                <a:ea typeface="Source Sans Pro"/>
                <a:cs typeface="Times New Roman"/>
              </a:rPr>
              <a:t>Les Archers du Château sont intervenus :</a:t>
            </a:r>
            <a:endParaRPr lang="fr-FR" sz="2400" dirty="0">
              <a:latin typeface="Calibri"/>
              <a:ea typeface="Calibri"/>
              <a:cs typeface="Calibri"/>
            </a:endParaRPr>
          </a:p>
          <a:p>
            <a:endParaRPr lang="fr-FR" sz="2400">
              <a:latin typeface="Calibri"/>
              <a:ea typeface="Source Sans Pro"/>
              <a:cs typeface="Times New Roman"/>
            </a:endParaRPr>
          </a:p>
          <a:p>
            <a:endParaRPr lang="fr-FR" sz="2400">
              <a:latin typeface="Calibri"/>
              <a:ea typeface="Source Sans Pro"/>
              <a:cs typeface="Times New Roman"/>
            </a:endParaRPr>
          </a:p>
          <a:p>
            <a:r>
              <a:rPr lang="fr-FR" sz="2400" dirty="0">
                <a:latin typeface="Calibri"/>
                <a:ea typeface="Source Sans Pro"/>
                <a:cs typeface="Times New Roman"/>
              </a:rPr>
              <a:t>o Dans l'encadrement d’un cycle de tir à l’arc de 6 séances pour 2 classes élémentaires d’Eybens (CM1/CM2 et CM1 des </a:t>
            </a:r>
            <a:r>
              <a:rPr lang="fr-FR" sz="2400" dirty="0" err="1">
                <a:latin typeface="Calibri"/>
                <a:ea typeface="Source Sans Pro"/>
                <a:cs typeface="Times New Roman"/>
              </a:rPr>
              <a:t>Ruires</a:t>
            </a:r>
            <a:r>
              <a:rPr lang="fr-FR" sz="2400" dirty="0">
                <a:latin typeface="Calibri"/>
                <a:ea typeface="Source Sans Pro"/>
                <a:cs typeface="Times New Roman"/>
              </a:rPr>
              <a:t>) pour un total de 30 € x 18h = 540 € pour le cycle,</a:t>
            </a:r>
            <a:endParaRPr lang="fr-FR" sz="2400" dirty="0">
              <a:latin typeface="Calibri"/>
              <a:ea typeface="Calibri"/>
              <a:cs typeface="Calibri"/>
            </a:endParaRPr>
          </a:p>
          <a:p>
            <a:endParaRPr lang="fr-FR" sz="2400">
              <a:latin typeface="Calibri"/>
              <a:ea typeface="Source Sans Pro"/>
              <a:cs typeface="Times New Roman"/>
            </a:endParaRPr>
          </a:p>
          <a:p>
            <a:endParaRPr lang="fr-FR" sz="2400">
              <a:latin typeface="Calibri"/>
              <a:ea typeface="Source Sans Pro"/>
              <a:cs typeface="Times New Roman"/>
            </a:endParaRPr>
          </a:p>
          <a:p>
            <a:r>
              <a:rPr lang="fr-FR" sz="2400" dirty="0">
                <a:latin typeface="Calibri"/>
                <a:ea typeface="Source Sans Pro"/>
                <a:cs typeface="Times New Roman"/>
              </a:rPr>
              <a:t>o Durant les vacances de printemps dans l'encadrement d’un stage de tir à l’arc dans le cadre du dispositif Sport Passion pour 12 enfants de 9h45 à 12h15 soit 5 interventions de 2h30 pour un total de 12,5h pour un total de 30 € x 12,5 = 375 € pour le stage</a:t>
            </a:r>
            <a:endParaRPr lang="fr-FR" dirty="0">
              <a:latin typeface="Calibri"/>
              <a:cs typeface="Calibri"/>
            </a:endParaRPr>
          </a:p>
          <a:p>
            <a:endParaRPr lang="en-US" sz="2400">
              <a:latin typeface="Times New Roman"/>
              <a:ea typeface="Source Sans Pro"/>
              <a:cs typeface="Times New Roman"/>
            </a:endParaRPr>
          </a:p>
        </p:txBody>
      </p:sp>
    </p:spTree>
    <p:extLst>
      <p:ext uri="{BB962C8B-B14F-4D97-AF65-F5344CB8AC3E}">
        <p14:creationId xmlns:p14="http://schemas.microsoft.com/office/powerpoint/2010/main" val="327436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Synthèse de la qualité des comptes 2023 </a:t>
            </a:r>
            <a:endParaRPr lang="fr-FR"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4193782" y="839050"/>
            <a:ext cx="7382700" cy="56939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endParaRPr lang="fr-FR" sz="3000" b="0">
              <a:solidFill>
                <a:schemeClr val="tx1"/>
              </a:solidFill>
            </a:endParaRPr>
          </a:p>
        </p:txBody>
      </p:sp>
      <p:sp>
        <p:nvSpPr>
          <p:cNvPr id="5" name="TextBox 4">
            <a:extLst>
              <a:ext uri="{FF2B5EF4-FFF2-40B4-BE49-F238E27FC236}">
                <a16:creationId xmlns:a16="http://schemas.microsoft.com/office/drawing/2014/main" id="{354C0B16-EA47-74E3-0424-EFD5FE87DF18}"/>
              </a:ext>
            </a:extLst>
          </p:cNvPr>
          <p:cNvSpPr txBox="1"/>
          <p:nvPr/>
        </p:nvSpPr>
        <p:spPr>
          <a:xfrm>
            <a:off x="3269825" y="838082"/>
            <a:ext cx="830258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a:latin typeface="Source Sans Pro"/>
                <a:ea typeface="Source Sans Pro"/>
                <a:cs typeface="Calibri"/>
              </a:rPr>
              <a:t>power point spécifique proposé par la Direction des Finances Publiques de l'Isère</a:t>
            </a:r>
          </a:p>
        </p:txBody>
      </p:sp>
    </p:spTree>
    <p:extLst>
      <p:ext uri="{BB962C8B-B14F-4D97-AF65-F5344CB8AC3E}">
        <p14:creationId xmlns:p14="http://schemas.microsoft.com/office/powerpoint/2010/main" val="1603884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DEL20240530_26 EDUCATION, SPORT ET CULTURE –</a:t>
            </a:r>
            <a:endParaRPr lang="fr-FR" b="1">
              <a:solidFill>
                <a:schemeClr val="bg1"/>
              </a:solidFill>
            </a:endParaRPr>
          </a:p>
          <a:p>
            <a:pPr marL="0" indent="0" algn="ctr">
              <a:buNone/>
            </a:pPr>
            <a:endParaRPr lang="fr-FR" sz="2000" b="1">
              <a:solidFill>
                <a:schemeClr val="bg1"/>
              </a:solidFill>
              <a:latin typeface="Source Sans Pro"/>
              <a:ea typeface="Source Sans Pro"/>
            </a:endParaRPr>
          </a:p>
          <a:p>
            <a:pPr marL="0" indent="0" algn="ctr">
              <a:buNone/>
            </a:pPr>
            <a:r>
              <a:rPr lang="fr-FR" sz="2000" b="1">
                <a:solidFill>
                  <a:schemeClr val="bg1"/>
                </a:solidFill>
                <a:latin typeface="Source Sans Pro"/>
                <a:ea typeface="Source Sans Pro"/>
              </a:rPr>
              <a:t> Intervention du Judo Club Eybens sur un cycle d’EPS à destination de classes élémentaires d’Eybens </a:t>
            </a:r>
            <a:endParaRPr lang="fr-FR"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4193782" y="839050"/>
            <a:ext cx="7382700" cy="56939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endParaRPr lang="fr-FR" sz="3000" b="0">
              <a:solidFill>
                <a:schemeClr val="tx1"/>
              </a:solidFill>
            </a:endParaRPr>
          </a:p>
        </p:txBody>
      </p:sp>
      <p:sp>
        <p:nvSpPr>
          <p:cNvPr id="5" name="TextBox 4">
            <a:extLst>
              <a:ext uri="{FF2B5EF4-FFF2-40B4-BE49-F238E27FC236}">
                <a16:creationId xmlns:a16="http://schemas.microsoft.com/office/drawing/2014/main" id="{354C0B16-EA47-74E3-0424-EFD5FE87DF18}"/>
              </a:ext>
            </a:extLst>
          </p:cNvPr>
          <p:cNvSpPr txBox="1"/>
          <p:nvPr/>
        </p:nvSpPr>
        <p:spPr>
          <a:xfrm>
            <a:off x="3269825" y="838082"/>
            <a:ext cx="8302584"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a:latin typeface="Times New Roman"/>
              <a:ea typeface="Source Sans Pro"/>
              <a:cs typeface="Times New Roman"/>
            </a:endParaRPr>
          </a:p>
          <a:p>
            <a:endParaRPr lang="en-US" sz="2400">
              <a:latin typeface="Times New Roman"/>
              <a:ea typeface="Source Sans Pro"/>
              <a:cs typeface="Times New Roman"/>
            </a:endParaRPr>
          </a:p>
          <a:p>
            <a:endParaRPr lang="en-US" sz="2400">
              <a:latin typeface="Times New Roman"/>
              <a:ea typeface="Source Sans Pro"/>
              <a:cs typeface="Times New Roman"/>
            </a:endParaRPr>
          </a:p>
          <a:p>
            <a:endParaRPr lang="en-US" sz="2400">
              <a:latin typeface="Times New Roman"/>
              <a:ea typeface="Source Sans Pro"/>
              <a:cs typeface="Times New Roman"/>
            </a:endParaRPr>
          </a:p>
          <a:p>
            <a:r>
              <a:rPr lang="en-US" sz="2400">
                <a:latin typeface="Calibri"/>
                <a:ea typeface="Source Sans Pro"/>
                <a:cs typeface="Times New Roman"/>
              </a:rPr>
              <a:t>Intervention du  Judo Club </a:t>
            </a:r>
            <a:r>
              <a:rPr lang="en-US" sz="2400" err="1">
                <a:latin typeface="Calibri"/>
                <a:ea typeface="Source Sans Pro"/>
                <a:cs typeface="Times New Roman"/>
              </a:rPr>
              <a:t>d’Eybens</a:t>
            </a:r>
            <a:r>
              <a:rPr lang="en-US" sz="2400">
                <a:latin typeface="Calibri"/>
                <a:ea typeface="Source Sans Pro"/>
                <a:cs typeface="Times New Roman"/>
              </a:rPr>
              <a:t> pour 6 séances </a:t>
            </a:r>
            <a:r>
              <a:rPr lang="en-US" sz="2400" err="1">
                <a:latin typeface="Calibri"/>
                <a:ea typeface="Source Sans Pro"/>
                <a:cs typeface="Times New Roman"/>
              </a:rPr>
              <a:t>auprès</a:t>
            </a:r>
            <a:r>
              <a:rPr lang="en-US" sz="2400">
                <a:latin typeface="Calibri"/>
                <a:ea typeface="Source Sans Pro"/>
                <a:cs typeface="Times New Roman"/>
              </a:rPr>
              <a:t> de 2 classes </a:t>
            </a:r>
            <a:r>
              <a:rPr lang="en-US" sz="2400" err="1">
                <a:latin typeface="Calibri"/>
                <a:ea typeface="Source Sans Pro"/>
                <a:cs typeface="Times New Roman"/>
              </a:rPr>
              <a:t>élémentaires</a:t>
            </a:r>
            <a:r>
              <a:rPr lang="en-US" sz="2400">
                <a:latin typeface="Calibri"/>
                <a:ea typeface="Source Sans Pro"/>
                <a:cs typeface="Times New Roman"/>
              </a:rPr>
              <a:t> </a:t>
            </a:r>
            <a:r>
              <a:rPr lang="en-US" sz="2400" err="1">
                <a:latin typeface="Calibri"/>
                <a:ea typeface="Source Sans Pro"/>
                <a:cs typeface="Times New Roman"/>
              </a:rPr>
              <a:t>d’Eybens</a:t>
            </a:r>
            <a:r>
              <a:rPr lang="en-US" sz="2400">
                <a:latin typeface="Calibri"/>
                <a:ea typeface="Source Sans Pro"/>
                <a:cs typeface="Times New Roman"/>
              </a:rPr>
              <a:t> (CM1/CM2 et CM2 du Bourg) pour un total de 30 € x 18h = 540 € pour le cycle.</a:t>
            </a:r>
            <a:endParaRPr lang="en-US" sz="2400">
              <a:latin typeface="Calibri"/>
              <a:ea typeface="Source Sans Pro"/>
              <a:cs typeface="Calibri"/>
            </a:endParaRPr>
          </a:p>
        </p:txBody>
      </p:sp>
    </p:spTree>
    <p:extLst>
      <p:ext uri="{BB962C8B-B14F-4D97-AF65-F5344CB8AC3E}">
        <p14:creationId xmlns:p14="http://schemas.microsoft.com/office/powerpoint/2010/main" val="29254055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DEL20240530_27 EDUCATION, SPORT ET CULTURE –</a:t>
            </a:r>
            <a:endParaRPr lang="fr-FR" b="1">
              <a:solidFill>
                <a:schemeClr val="bg1"/>
              </a:solidFill>
              <a:latin typeface="Source Sans Pro"/>
              <a:ea typeface="Source Sans Pro"/>
            </a:endParaRPr>
          </a:p>
          <a:p>
            <a:pPr marL="0" indent="0" algn="ctr">
              <a:buNone/>
            </a:pPr>
            <a:endParaRPr lang="fr-FR" sz="2000" b="1">
              <a:solidFill>
                <a:schemeClr val="bg1"/>
              </a:solidFill>
              <a:latin typeface="Source Sans Pro"/>
              <a:ea typeface="Source Sans Pro"/>
            </a:endParaRPr>
          </a:p>
          <a:p>
            <a:pPr marL="0" indent="0" algn="ctr">
              <a:buNone/>
            </a:pPr>
            <a:r>
              <a:rPr lang="fr-FR" sz="2000" b="1">
                <a:solidFill>
                  <a:schemeClr val="bg1"/>
                </a:solidFill>
                <a:latin typeface="Source Sans Pro"/>
                <a:ea typeface="Source Sans Pro"/>
              </a:rPr>
              <a:t> Intervention du Club Amicale Laïque Echirolles Eybens Tennis de Table (ALEETT) sur un cycle à destination de classes élémentaires d’Eybens</a:t>
            </a:r>
            <a:endParaRPr lang="fr-FR" b="1">
              <a:solidFill>
                <a:schemeClr val="bg1"/>
              </a:solidFill>
              <a:latin typeface="Source Sans Pro"/>
              <a:ea typeface="Source Sans Pro"/>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4193782" y="839050"/>
            <a:ext cx="7382700" cy="56939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endParaRPr lang="fr-FR" sz="3000" b="0">
              <a:solidFill>
                <a:schemeClr val="tx1"/>
              </a:solidFill>
            </a:endParaRPr>
          </a:p>
        </p:txBody>
      </p:sp>
      <p:sp>
        <p:nvSpPr>
          <p:cNvPr id="5" name="TextBox 4">
            <a:extLst>
              <a:ext uri="{FF2B5EF4-FFF2-40B4-BE49-F238E27FC236}">
                <a16:creationId xmlns:a16="http://schemas.microsoft.com/office/drawing/2014/main" id="{354C0B16-EA47-74E3-0424-EFD5FE87DF18}"/>
              </a:ext>
            </a:extLst>
          </p:cNvPr>
          <p:cNvSpPr txBox="1"/>
          <p:nvPr/>
        </p:nvSpPr>
        <p:spPr>
          <a:xfrm>
            <a:off x="3269825" y="838082"/>
            <a:ext cx="8302584"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a:latin typeface="Times New Roman"/>
              <a:ea typeface="Source Sans Pro"/>
              <a:cs typeface="Times New Roman"/>
            </a:endParaRPr>
          </a:p>
          <a:p>
            <a:endParaRPr lang="en-US" sz="2400">
              <a:latin typeface="Times New Roman"/>
              <a:ea typeface="Source Sans Pro"/>
              <a:cs typeface="Times New Roman"/>
            </a:endParaRPr>
          </a:p>
          <a:p>
            <a:endParaRPr lang="en-US" sz="2400">
              <a:latin typeface="Times New Roman"/>
              <a:ea typeface="Source Sans Pro"/>
              <a:cs typeface="Times New Roman"/>
            </a:endParaRPr>
          </a:p>
          <a:p>
            <a:endParaRPr lang="fr-FR" sz="2400">
              <a:latin typeface="Times New Roman"/>
              <a:ea typeface="Source Sans Pro"/>
              <a:cs typeface="Times New Roman"/>
            </a:endParaRPr>
          </a:p>
          <a:p>
            <a:r>
              <a:rPr lang="fr-FR" sz="2400">
                <a:latin typeface="Calibri"/>
                <a:ea typeface="Source Sans Pro"/>
                <a:cs typeface="Times New Roman"/>
              </a:rPr>
              <a:t>Intervention de l’ALEETT pour l'encadrement d’un cycle de 6 séances pour 4 classes élémentaires d’Eybens (CE2/CM1 de Bel Air, CM1/CM2 de Bel Air, 2 classes de CM2 du Val) pour un total de 30 € x 36h = 1 080 € pour le cycle.</a:t>
            </a:r>
            <a:endParaRPr lang="fr-FR">
              <a:latin typeface="Calibri"/>
              <a:cs typeface="Calibri"/>
            </a:endParaRPr>
          </a:p>
          <a:p>
            <a:endParaRPr lang="en-US" sz="2400">
              <a:latin typeface="Source Sans Pro"/>
              <a:ea typeface="Source Sans Pro"/>
              <a:cs typeface="Calibri"/>
            </a:endParaRPr>
          </a:p>
        </p:txBody>
      </p:sp>
    </p:spTree>
    <p:extLst>
      <p:ext uri="{BB962C8B-B14F-4D97-AF65-F5344CB8AC3E}">
        <p14:creationId xmlns:p14="http://schemas.microsoft.com/office/powerpoint/2010/main" val="39950439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DEL20240530_28 EDUCATION, SPORT ET CULTURE –</a:t>
            </a:r>
            <a:endParaRPr lang="fr-FR" b="1">
              <a:solidFill>
                <a:schemeClr val="bg1"/>
              </a:solidFill>
            </a:endParaRPr>
          </a:p>
          <a:p>
            <a:pPr marL="0" indent="0" algn="ctr">
              <a:buNone/>
            </a:pPr>
            <a:endParaRPr lang="fr-FR" sz="2000" b="1">
              <a:solidFill>
                <a:schemeClr val="bg1"/>
              </a:solidFill>
              <a:latin typeface="Source Sans Pro"/>
              <a:ea typeface="Source Sans Pro"/>
            </a:endParaRPr>
          </a:p>
          <a:p>
            <a:pPr marL="0" indent="0" algn="ctr">
              <a:buNone/>
            </a:pPr>
            <a:r>
              <a:rPr lang="fr-FR" sz="2000" b="1">
                <a:solidFill>
                  <a:schemeClr val="bg1"/>
                </a:solidFill>
                <a:latin typeface="Source Sans Pro"/>
                <a:ea typeface="Source Sans Pro"/>
              </a:rPr>
              <a:t> Intervention du club HBC2E (Handball Club Echirolles Eybens) dans le dispositif Sport Passion durant les vacances de printemps </a:t>
            </a:r>
            <a:endParaRPr lang="fr-FR"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4193782" y="839050"/>
            <a:ext cx="7382700" cy="56939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endParaRPr lang="fr-FR" sz="3000" b="0">
              <a:solidFill>
                <a:schemeClr val="tx1"/>
              </a:solidFill>
            </a:endParaRPr>
          </a:p>
        </p:txBody>
      </p:sp>
      <p:sp>
        <p:nvSpPr>
          <p:cNvPr id="5" name="TextBox 4">
            <a:extLst>
              <a:ext uri="{FF2B5EF4-FFF2-40B4-BE49-F238E27FC236}">
                <a16:creationId xmlns:a16="http://schemas.microsoft.com/office/drawing/2014/main" id="{354C0B16-EA47-74E3-0424-EFD5FE87DF18}"/>
              </a:ext>
            </a:extLst>
          </p:cNvPr>
          <p:cNvSpPr txBox="1"/>
          <p:nvPr/>
        </p:nvSpPr>
        <p:spPr>
          <a:xfrm>
            <a:off x="3269825" y="838082"/>
            <a:ext cx="8302584"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a:latin typeface="Times New Roman"/>
              <a:ea typeface="Source Sans Pro"/>
              <a:cs typeface="Times New Roman"/>
            </a:endParaRPr>
          </a:p>
          <a:p>
            <a:endParaRPr lang="en-US" sz="2400">
              <a:latin typeface="Times New Roman"/>
              <a:ea typeface="Source Sans Pro"/>
              <a:cs typeface="Times New Roman"/>
            </a:endParaRPr>
          </a:p>
          <a:p>
            <a:endParaRPr lang="en-US" sz="2400">
              <a:latin typeface="Times New Roman"/>
              <a:ea typeface="Source Sans Pro"/>
              <a:cs typeface="Times New Roman"/>
            </a:endParaRPr>
          </a:p>
          <a:p>
            <a:endParaRPr lang="en-US" sz="2400">
              <a:latin typeface="Times New Roman"/>
              <a:ea typeface="Source Sans Pro"/>
              <a:cs typeface="Times New Roman"/>
            </a:endParaRPr>
          </a:p>
          <a:p>
            <a:r>
              <a:rPr lang="fr-FR" sz="2400">
                <a:latin typeface="Calibri"/>
                <a:ea typeface="Source Sans Pro"/>
                <a:cs typeface="Times New Roman"/>
              </a:rPr>
              <a:t>Le HBC2E est intervenu dans l'encadrement d’un stage de handball dans le cadre du dispositif Sport Passion pour 12 enfants de 13h45 à 14h15 soit 5 interventions de 2h30 pour un total de 12,5h, pour un total de 30 € x 12,5 = 375 € pour le stage.</a:t>
            </a:r>
            <a:endParaRPr lang="fr-FR">
              <a:latin typeface="Calibri"/>
              <a:cs typeface="Calibri"/>
            </a:endParaRPr>
          </a:p>
          <a:p>
            <a:endParaRPr lang="en-US"/>
          </a:p>
        </p:txBody>
      </p:sp>
    </p:spTree>
    <p:extLst>
      <p:ext uri="{BB962C8B-B14F-4D97-AF65-F5344CB8AC3E}">
        <p14:creationId xmlns:p14="http://schemas.microsoft.com/office/powerpoint/2010/main" val="19636604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296162" y="1414449"/>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DEL20240530_29 EDUCATION, SPORT ET CULTURE –</a:t>
            </a:r>
            <a:endParaRPr lang="fr-FR" b="1">
              <a:solidFill>
                <a:schemeClr val="bg1"/>
              </a:solidFill>
            </a:endParaRPr>
          </a:p>
          <a:p>
            <a:pPr marL="0" indent="0" algn="ctr">
              <a:buNone/>
            </a:pPr>
            <a:endParaRPr lang="fr-FR" sz="2000" b="1">
              <a:solidFill>
                <a:schemeClr val="bg1"/>
              </a:solidFill>
              <a:latin typeface="Source Sans Pro"/>
              <a:ea typeface="Source Sans Pro"/>
            </a:endParaRPr>
          </a:p>
          <a:p>
            <a:pPr marL="0" indent="0" algn="ctr">
              <a:buNone/>
            </a:pPr>
            <a:r>
              <a:rPr lang="fr-FR" sz="2000" b="1">
                <a:solidFill>
                  <a:schemeClr val="bg1"/>
                </a:solidFill>
                <a:latin typeface="Source Sans Pro"/>
                <a:ea typeface="Source Sans Pro"/>
              </a:rPr>
              <a:t> Subvention à projet pour l’association du GMC 38 Eybens Formation : 2ème année de la création d’une équipe féminine de compétition </a:t>
            </a:r>
            <a:endParaRPr lang="fr-FR"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4193782" y="839050"/>
            <a:ext cx="7382700" cy="56939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endParaRPr lang="fr-FR" sz="3000" b="0">
              <a:solidFill>
                <a:schemeClr val="tx1"/>
              </a:solidFill>
            </a:endParaRPr>
          </a:p>
        </p:txBody>
      </p:sp>
      <p:sp>
        <p:nvSpPr>
          <p:cNvPr id="5" name="TextBox 4">
            <a:extLst>
              <a:ext uri="{FF2B5EF4-FFF2-40B4-BE49-F238E27FC236}">
                <a16:creationId xmlns:a16="http://schemas.microsoft.com/office/drawing/2014/main" id="{354C0B16-EA47-74E3-0424-EFD5FE87DF18}"/>
              </a:ext>
            </a:extLst>
          </p:cNvPr>
          <p:cNvSpPr txBox="1"/>
          <p:nvPr/>
        </p:nvSpPr>
        <p:spPr>
          <a:xfrm>
            <a:off x="3255448" y="392384"/>
            <a:ext cx="8302584" cy="63709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a:ea typeface="+mn-lt"/>
                <a:cs typeface="+mn-lt"/>
              </a:rPr>
              <a:t>Au cours de la saison 2022/20233, le GMC38 a créé une équipe féminine de compétition dans l’objectif de développer la pratique sportive du cyclisme au plus haut niveau.</a:t>
            </a:r>
            <a:endParaRPr lang="fr-FR">
              <a:ea typeface="Calibri" panose="020F0502020204030204"/>
              <a:cs typeface="Calibri" panose="020F0502020204030204"/>
            </a:endParaRPr>
          </a:p>
          <a:p>
            <a:endParaRPr lang="fr-FR" sz="2400">
              <a:ea typeface="+mn-lt"/>
              <a:cs typeface="+mn-lt"/>
            </a:endParaRPr>
          </a:p>
          <a:p>
            <a:r>
              <a:rPr lang="fr-FR" sz="2400">
                <a:ea typeface="+mn-lt"/>
                <a:cs typeface="+mn-lt"/>
              </a:rPr>
              <a:t>Afin de l’aider dans ce projet, le CM du 25 mai 2023 a approuvé un accord de principe pour la reconduction en 2024 et 2025 d’une subvention de 1 000 € attribuée pour la saison 2022/2023 à condition de la production d’un bilan de la part de l’association et du respect des engagements pris pour la création de l’équipe et notamment les indicateurs suivants :</a:t>
            </a:r>
            <a:endParaRPr lang="fr-FR">
              <a:ea typeface="Calibri"/>
              <a:cs typeface="Calibri"/>
            </a:endParaRPr>
          </a:p>
          <a:p>
            <a:endParaRPr lang="fr-FR" sz="2400">
              <a:ea typeface="+mn-lt"/>
              <a:cs typeface="+mn-lt"/>
            </a:endParaRPr>
          </a:p>
          <a:p>
            <a:r>
              <a:rPr lang="fr-FR" sz="2400">
                <a:ea typeface="+mn-lt"/>
                <a:cs typeface="+mn-lt"/>
              </a:rPr>
              <a:t>• 2022/2023 : 10 licenciées avec pour objectifs :</a:t>
            </a:r>
            <a:endParaRPr lang="fr-FR">
              <a:ea typeface="Calibri"/>
              <a:cs typeface="Calibri"/>
            </a:endParaRPr>
          </a:p>
          <a:p>
            <a:endParaRPr lang="fr-FR" sz="2400">
              <a:ea typeface="+mn-lt"/>
              <a:cs typeface="+mn-lt"/>
            </a:endParaRPr>
          </a:p>
          <a:p>
            <a:r>
              <a:rPr lang="fr-FR" sz="2400">
                <a:ea typeface="+mn-lt"/>
                <a:cs typeface="+mn-lt"/>
              </a:rPr>
              <a:t>  o Réunir ces féminines autour d’un projet de compétition et d’apporter les informations et la formation nécessaires grâce à un encadrement spécifique.</a:t>
            </a:r>
            <a:endParaRPr lang="fr-FR">
              <a:ea typeface="Calibri"/>
              <a:cs typeface="Calibri"/>
            </a:endParaRPr>
          </a:p>
          <a:p>
            <a:endParaRPr lang="fr-FR" sz="2400">
              <a:ea typeface="Calibri"/>
              <a:cs typeface="Calibri"/>
            </a:endParaRPr>
          </a:p>
        </p:txBody>
      </p:sp>
      <p:sp>
        <p:nvSpPr>
          <p:cNvPr id="7" name="ZoneTexte 6">
            <a:extLst>
              <a:ext uri="{FF2B5EF4-FFF2-40B4-BE49-F238E27FC236}">
                <a16:creationId xmlns:a16="http://schemas.microsoft.com/office/drawing/2014/main" id="{3F9B0CED-3CCF-CF19-C91E-20846FEEC1ED}"/>
              </a:ext>
            </a:extLst>
          </p:cNvPr>
          <p:cNvSpPr txBox="1"/>
          <p:nvPr/>
        </p:nvSpPr>
        <p:spPr>
          <a:xfrm>
            <a:off x="195532" y="181155"/>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b="1">
                <a:solidFill>
                  <a:srgbClr val="FFFFFF"/>
                </a:solidFill>
                <a:latin typeface="Source Sans Pro"/>
                <a:ea typeface="Source Sans Pro"/>
              </a:rPr>
              <a:t>1/2</a:t>
            </a:r>
            <a:endParaRPr lang="fr-FR"/>
          </a:p>
        </p:txBody>
      </p:sp>
    </p:spTree>
    <p:extLst>
      <p:ext uri="{BB962C8B-B14F-4D97-AF65-F5344CB8AC3E}">
        <p14:creationId xmlns:p14="http://schemas.microsoft.com/office/powerpoint/2010/main" val="5043675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296162" y="1414449"/>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DEL20240530_29 EDUCATION, SPORT ET CULTURE –</a:t>
            </a:r>
            <a:endParaRPr lang="fr-FR" b="1">
              <a:solidFill>
                <a:schemeClr val="bg1"/>
              </a:solidFill>
            </a:endParaRPr>
          </a:p>
          <a:p>
            <a:pPr marL="0" indent="0" algn="ctr">
              <a:buNone/>
            </a:pPr>
            <a:endParaRPr lang="fr-FR" sz="2000" b="1">
              <a:solidFill>
                <a:schemeClr val="bg1"/>
              </a:solidFill>
              <a:latin typeface="Source Sans Pro"/>
              <a:ea typeface="Source Sans Pro"/>
            </a:endParaRPr>
          </a:p>
          <a:p>
            <a:pPr marL="0" indent="0" algn="ctr">
              <a:buNone/>
            </a:pPr>
            <a:r>
              <a:rPr lang="fr-FR" sz="2000" b="1">
                <a:solidFill>
                  <a:schemeClr val="bg1"/>
                </a:solidFill>
                <a:latin typeface="Source Sans Pro"/>
                <a:ea typeface="Source Sans Pro"/>
              </a:rPr>
              <a:t> Subvention à projet pour l’association du GMC 38 Eybens Formation : 2ème année de la création d’une équipe féminine de compétition </a:t>
            </a:r>
            <a:endParaRPr lang="fr-FR"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4193782" y="839050"/>
            <a:ext cx="7382700" cy="56939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endParaRPr lang="fr-FR" sz="3000" b="0">
              <a:solidFill>
                <a:schemeClr val="tx1"/>
              </a:solidFill>
            </a:endParaRPr>
          </a:p>
        </p:txBody>
      </p:sp>
      <p:sp>
        <p:nvSpPr>
          <p:cNvPr id="5" name="TextBox 4">
            <a:extLst>
              <a:ext uri="{FF2B5EF4-FFF2-40B4-BE49-F238E27FC236}">
                <a16:creationId xmlns:a16="http://schemas.microsoft.com/office/drawing/2014/main" id="{354C0B16-EA47-74E3-0424-EFD5FE87DF18}"/>
              </a:ext>
            </a:extLst>
          </p:cNvPr>
          <p:cNvSpPr txBox="1"/>
          <p:nvPr/>
        </p:nvSpPr>
        <p:spPr>
          <a:xfrm>
            <a:off x="3255448" y="375455"/>
            <a:ext cx="8327164"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ea typeface="+mn-lt"/>
                <a:cs typeface="+mn-lt"/>
              </a:rPr>
              <a:t> </a:t>
            </a:r>
            <a:r>
              <a:rPr lang="fr-FR" sz="2400">
                <a:ea typeface="+mn-lt"/>
                <a:cs typeface="+mn-lt"/>
              </a:rPr>
              <a:t>  o Proposer des entraînements avec des sorties hebdomadaires.</a:t>
            </a:r>
            <a:endParaRPr lang="fr-FR">
              <a:ea typeface="Calibri"/>
              <a:cs typeface="Calibri"/>
            </a:endParaRPr>
          </a:p>
          <a:p>
            <a:endParaRPr lang="fr-FR" sz="2400">
              <a:ea typeface="+mn-lt"/>
              <a:cs typeface="+mn-lt"/>
            </a:endParaRPr>
          </a:p>
          <a:p>
            <a:r>
              <a:rPr lang="fr-FR" sz="2400">
                <a:ea typeface="+mn-lt"/>
                <a:cs typeface="+mn-lt"/>
              </a:rPr>
              <a:t>    o Offrir un programme de courses de niveau régional dans un premier temps</a:t>
            </a:r>
            <a:endParaRPr lang="fr-FR">
              <a:ea typeface="Calibri"/>
              <a:cs typeface="Calibri"/>
            </a:endParaRPr>
          </a:p>
          <a:p>
            <a:endParaRPr lang="fr-FR" sz="2400">
              <a:ea typeface="+mn-lt"/>
              <a:cs typeface="+mn-lt"/>
            </a:endParaRPr>
          </a:p>
          <a:p>
            <a:r>
              <a:rPr lang="fr-FR" sz="2400">
                <a:ea typeface="+mn-lt"/>
                <a:cs typeface="+mn-lt"/>
              </a:rPr>
              <a:t>• 2023/2024 : rester à 8/ 12 licenciées féminines et optimiser les moyens mis en place en permettant à plusieurs d’entre elles de participer à des épreuves de niveau national</a:t>
            </a:r>
            <a:endParaRPr lang="fr-FR">
              <a:ea typeface="Calibri"/>
              <a:cs typeface="Calibri"/>
            </a:endParaRPr>
          </a:p>
          <a:p>
            <a:endParaRPr lang="fr-FR" sz="2400">
              <a:ea typeface="+mn-lt"/>
              <a:cs typeface="+mn-lt"/>
            </a:endParaRPr>
          </a:p>
          <a:p>
            <a:r>
              <a:rPr lang="fr-FR" sz="2400">
                <a:ea typeface="+mn-lt"/>
                <a:cs typeface="+mn-lt"/>
              </a:rPr>
              <a:t>• 2024/2025 : rester à 8/12 licenciées féminines avec la possibilité à des membres des équipes jeunes de rejoindre le collectif de compétition</a:t>
            </a:r>
            <a:endParaRPr lang="fr-FR"/>
          </a:p>
          <a:p>
            <a:endParaRPr lang="en-US" sz="2400">
              <a:ea typeface="Calibri"/>
              <a:cs typeface="Calibri"/>
            </a:endParaRPr>
          </a:p>
        </p:txBody>
      </p:sp>
      <p:sp>
        <p:nvSpPr>
          <p:cNvPr id="6" name="ZoneTexte 5">
            <a:extLst>
              <a:ext uri="{FF2B5EF4-FFF2-40B4-BE49-F238E27FC236}">
                <a16:creationId xmlns:a16="http://schemas.microsoft.com/office/drawing/2014/main" id="{7200CA00-853A-CC04-E91D-F80CEADC3B3F}"/>
              </a:ext>
            </a:extLst>
          </p:cNvPr>
          <p:cNvSpPr txBox="1"/>
          <p:nvPr/>
        </p:nvSpPr>
        <p:spPr>
          <a:xfrm>
            <a:off x="195532" y="181155"/>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b="1">
                <a:solidFill>
                  <a:srgbClr val="FFFFFF"/>
                </a:solidFill>
                <a:latin typeface="Source Sans Pro"/>
                <a:ea typeface="Source Sans Pro"/>
              </a:rPr>
              <a:t>2/2</a:t>
            </a:r>
            <a:endParaRPr lang="fr-FR"/>
          </a:p>
        </p:txBody>
      </p:sp>
    </p:spTree>
    <p:extLst>
      <p:ext uri="{BB962C8B-B14F-4D97-AF65-F5344CB8AC3E}">
        <p14:creationId xmlns:p14="http://schemas.microsoft.com/office/powerpoint/2010/main" val="15046402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A2F707-E5A4-D12A-CFC2-9E3E51603403}"/>
              </a:ext>
            </a:extLst>
          </p:cNvPr>
          <p:cNvSpPr>
            <a:spLocks noGrp="1"/>
          </p:cNvSpPr>
          <p:nvPr>
            <p:ph type="ctrTitle"/>
          </p:nvPr>
        </p:nvSpPr>
        <p:spPr>
          <a:xfrm>
            <a:off x="5183027" y="1625017"/>
            <a:ext cx="6425184" cy="1671889"/>
          </a:xfrm>
        </p:spPr>
        <p:txBody>
          <a:bodyPr>
            <a:normAutofit fontScale="90000"/>
          </a:bodyPr>
          <a:lstStyle/>
          <a:p>
            <a:r>
              <a:rPr lang="fr-FR"/>
              <a:t>Question ou interpellation</a:t>
            </a:r>
            <a:endParaRPr lang="fr-FR">
              <a:highlight>
                <a:srgbClr val="FFFF00"/>
              </a:highlight>
            </a:endParaRPr>
          </a:p>
        </p:txBody>
      </p:sp>
    </p:spTree>
    <p:extLst>
      <p:ext uri="{BB962C8B-B14F-4D97-AF65-F5344CB8AC3E}">
        <p14:creationId xmlns:p14="http://schemas.microsoft.com/office/powerpoint/2010/main" val="42338869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A2F707-E5A4-D12A-CFC2-9E3E51603403}"/>
              </a:ext>
            </a:extLst>
          </p:cNvPr>
          <p:cNvSpPr>
            <a:spLocks noGrp="1"/>
          </p:cNvSpPr>
          <p:nvPr>
            <p:ph type="ctrTitle"/>
          </p:nvPr>
        </p:nvSpPr>
        <p:spPr>
          <a:xfrm>
            <a:off x="4645698" y="2963847"/>
            <a:ext cx="7308136" cy="1671889"/>
          </a:xfrm>
        </p:spPr>
        <p:txBody>
          <a:bodyPr>
            <a:normAutofit fontScale="90000"/>
          </a:bodyPr>
          <a:lstStyle/>
          <a:p>
            <a:r>
              <a:rPr lang="fr-FR">
                <a:latin typeface="Source Sans Pro"/>
                <a:ea typeface="Source Sans Pro"/>
              </a:rPr>
              <a:t>Prochain </a:t>
            </a:r>
            <a:br>
              <a:rPr lang="fr-FR"/>
            </a:br>
            <a:r>
              <a:rPr lang="fr-FR">
                <a:latin typeface="Source Sans Pro"/>
                <a:ea typeface="Source Sans Pro"/>
              </a:rPr>
              <a:t>Conseil municipal  le jeudi 4 juillet</a:t>
            </a:r>
            <a:br>
              <a:rPr lang="fr-FR">
                <a:latin typeface="Source Sans Pro"/>
                <a:ea typeface="Source Sans Pro"/>
              </a:rPr>
            </a:br>
            <a:br>
              <a:rPr lang="fr-FR">
                <a:latin typeface="Source Sans Pro"/>
                <a:ea typeface="Source Sans Pro"/>
              </a:rPr>
            </a:br>
            <a:r>
              <a:rPr lang="fr-FR">
                <a:latin typeface="Source Sans Pro"/>
                <a:ea typeface="Source Sans Pro"/>
              </a:rPr>
              <a:t> </a:t>
            </a:r>
          </a:p>
        </p:txBody>
      </p:sp>
    </p:spTree>
    <p:extLst>
      <p:ext uri="{BB962C8B-B14F-4D97-AF65-F5344CB8AC3E}">
        <p14:creationId xmlns:p14="http://schemas.microsoft.com/office/powerpoint/2010/main" val="32991234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A2F707-E5A4-D12A-CFC2-9E3E51603403}"/>
              </a:ext>
            </a:extLst>
          </p:cNvPr>
          <p:cNvSpPr>
            <a:spLocks noGrp="1"/>
          </p:cNvSpPr>
          <p:nvPr>
            <p:ph type="ctrTitle"/>
          </p:nvPr>
        </p:nvSpPr>
        <p:spPr>
          <a:xfrm>
            <a:off x="5183027" y="1625017"/>
            <a:ext cx="6425184" cy="1671889"/>
          </a:xfrm>
        </p:spPr>
        <p:txBody>
          <a:bodyPr>
            <a:normAutofit fontScale="90000"/>
          </a:bodyPr>
          <a:lstStyle/>
          <a:p>
            <a:r>
              <a:rPr lang="fr-FR"/>
              <a:t>Merci de votre participation</a:t>
            </a:r>
            <a:endParaRPr lang="fr-FR">
              <a:highlight>
                <a:srgbClr val="FFFF00"/>
              </a:highlight>
            </a:endParaRPr>
          </a:p>
        </p:txBody>
      </p:sp>
    </p:spTree>
    <p:extLst>
      <p:ext uri="{BB962C8B-B14F-4D97-AF65-F5344CB8AC3E}">
        <p14:creationId xmlns:p14="http://schemas.microsoft.com/office/powerpoint/2010/main" val="4250424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DEL20240530_1 FINANCES – RESSOURCES –</a:t>
            </a:r>
            <a:endParaRPr lang="fr-FR" b="1">
              <a:solidFill>
                <a:schemeClr val="bg1"/>
              </a:solidFill>
            </a:endParaRPr>
          </a:p>
          <a:p>
            <a:pPr marL="0" indent="0" algn="ctr">
              <a:buNone/>
            </a:pPr>
            <a:r>
              <a:rPr lang="fr-FR" sz="2000" b="1">
                <a:solidFill>
                  <a:schemeClr val="bg1"/>
                </a:solidFill>
                <a:latin typeface="Source Sans Pro"/>
                <a:ea typeface="Source Sans Pro"/>
              </a:rPr>
              <a:t> Approbation du Compte Financier Unique (CFU) 2023 – Budget principal </a:t>
            </a:r>
            <a:endParaRPr lang="fr-FR"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4193782" y="839050"/>
            <a:ext cx="7382700" cy="56939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endParaRPr lang="fr-FR" sz="3000" b="0">
              <a:solidFill>
                <a:schemeClr val="tx1"/>
              </a:solidFill>
            </a:endParaRPr>
          </a:p>
        </p:txBody>
      </p:sp>
      <p:sp>
        <p:nvSpPr>
          <p:cNvPr id="5" name="TextBox 4">
            <a:extLst>
              <a:ext uri="{FF2B5EF4-FFF2-40B4-BE49-F238E27FC236}">
                <a16:creationId xmlns:a16="http://schemas.microsoft.com/office/drawing/2014/main" id="{354C0B16-EA47-74E3-0424-EFD5FE87DF18}"/>
              </a:ext>
            </a:extLst>
          </p:cNvPr>
          <p:cNvSpPr txBox="1"/>
          <p:nvPr/>
        </p:nvSpPr>
        <p:spPr>
          <a:xfrm>
            <a:off x="3269825" y="838082"/>
            <a:ext cx="830258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a:latin typeface="Source Sans Pro"/>
                <a:ea typeface="Source Sans Pro"/>
                <a:cs typeface="Calibri"/>
              </a:rPr>
              <a:t>power point spécifique </a:t>
            </a:r>
          </a:p>
        </p:txBody>
      </p:sp>
    </p:spTree>
    <p:extLst>
      <p:ext uri="{BB962C8B-B14F-4D97-AF65-F5344CB8AC3E}">
        <p14:creationId xmlns:p14="http://schemas.microsoft.com/office/powerpoint/2010/main" val="3555843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DEL20240530_2 FINANCES – RESSOURCES –</a:t>
            </a:r>
            <a:endParaRPr lang="fr-FR" b="1">
              <a:solidFill>
                <a:schemeClr val="bg1"/>
              </a:solidFill>
            </a:endParaRPr>
          </a:p>
          <a:p>
            <a:pPr marL="0" indent="0" algn="ctr">
              <a:buNone/>
            </a:pPr>
            <a:r>
              <a:rPr lang="fr-FR" sz="2000" b="1">
                <a:solidFill>
                  <a:schemeClr val="bg1"/>
                </a:solidFill>
                <a:latin typeface="Source Sans Pro"/>
                <a:ea typeface="Source Sans Pro"/>
              </a:rPr>
              <a:t> Reprise définitive des résultats 2023 – Budget principal </a:t>
            </a:r>
            <a:endParaRPr lang="fr-FR"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4193782" y="839050"/>
            <a:ext cx="7382700" cy="56939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endParaRPr lang="fr-FR" sz="3000" b="0">
              <a:solidFill>
                <a:schemeClr val="tx1"/>
              </a:solidFill>
            </a:endParaRPr>
          </a:p>
        </p:txBody>
      </p:sp>
      <p:pic>
        <p:nvPicPr>
          <p:cNvPr id="7" name="Image 6" descr="Une image contenant texte, capture d’écran, nombre, Police&#10;&#10;Description générée automatiquement">
            <a:extLst>
              <a:ext uri="{FF2B5EF4-FFF2-40B4-BE49-F238E27FC236}">
                <a16:creationId xmlns:a16="http://schemas.microsoft.com/office/drawing/2014/main" id="{29CFE542-8392-311B-B301-C71C6E9CE289}"/>
              </a:ext>
            </a:extLst>
          </p:cNvPr>
          <p:cNvPicPr>
            <a:picLocks noChangeAspect="1"/>
          </p:cNvPicPr>
          <p:nvPr/>
        </p:nvPicPr>
        <p:blipFill>
          <a:blip r:embed="rId2"/>
          <a:stretch>
            <a:fillRect/>
          </a:stretch>
        </p:blipFill>
        <p:spPr>
          <a:xfrm>
            <a:off x="3048090" y="830815"/>
            <a:ext cx="8972035" cy="5197360"/>
          </a:xfrm>
          <a:prstGeom prst="rect">
            <a:avLst/>
          </a:prstGeom>
        </p:spPr>
      </p:pic>
    </p:spTree>
    <p:extLst>
      <p:ext uri="{BB962C8B-B14F-4D97-AF65-F5344CB8AC3E}">
        <p14:creationId xmlns:p14="http://schemas.microsoft.com/office/powerpoint/2010/main" val="1392809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DEL20240530_3 FINANCES – RESSOURCES –</a:t>
            </a:r>
            <a:endParaRPr lang="fr-FR" b="1">
              <a:solidFill>
                <a:schemeClr val="bg1"/>
              </a:solidFill>
            </a:endParaRPr>
          </a:p>
          <a:p>
            <a:pPr marL="0" indent="0" algn="ctr">
              <a:buNone/>
            </a:pPr>
            <a:r>
              <a:rPr lang="fr-FR" sz="2000" b="1">
                <a:solidFill>
                  <a:schemeClr val="bg1"/>
                </a:solidFill>
                <a:latin typeface="Source Sans Pro"/>
                <a:ea typeface="Source Sans Pro"/>
              </a:rPr>
              <a:t> Modification de la désignation d’un représentant au sein de la SPL ISERE Aménagement </a:t>
            </a:r>
            <a:endParaRPr lang="fr-FR"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4193782" y="839050"/>
            <a:ext cx="7382700" cy="56939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endParaRPr lang="fr-FR" sz="3000" b="0">
              <a:solidFill>
                <a:schemeClr val="tx1"/>
              </a:solidFill>
            </a:endParaRPr>
          </a:p>
        </p:txBody>
      </p:sp>
      <p:sp>
        <p:nvSpPr>
          <p:cNvPr id="2" name="ZoneTexte 1">
            <a:extLst>
              <a:ext uri="{FF2B5EF4-FFF2-40B4-BE49-F238E27FC236}">
                <a16:creationId xmlns:a16="http://schemas.microsoft.com/office/drawing/2014/main" id="{7A986C8C-0F85-9100-B758-A664A9EC5B49}"/>
              </a:ext>
            </a:extLst>
          </p:cNvPr>
          <p:cNvSpPr txBox="1"/>
          <p:nvPr/>
        </p:nvSpPr>
        <p:spPr>
          <a:xfrm>
            <a:off x="3245067" y="551793"/>
            <a:ext cx="8946932"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a:ea typeface="Calibri"/>
                <a:cs typeface="Calibri"/>
              </a:rPr>
              <a:t>La Ville d'Eybens est actionnaire d'Isère Aménagement, Société Publique Locale, à hauteur de 60 actions d’une valeur de 100 euros. </a:t>
            </a:r>
          </a:p>
          <a:p>
            <a:endParaRPr lang="fr-FR" sz="2400">
              <a:ea typeface="Calibri"/>
              <a:cs typeface="Calibri"/>
            </a:endParaRPr>
          </a:p>
          <a:p>
            <a:r>
              <a:rPr lang="fr-FR" sz="2400">
                <a:ea typeface="Calibri"/>
                <a:cs typeface="Calibri"/>
              </a:rPr>
              <a:t>A ce titre elle doit désigner un représentant au sein de l’assemblée spéciale des collectivités, </a:t>
            </a:r>
          </a:p>
          <a:p>
            <a:endParaRPr lang="fr-FR" sz="2400">
              <a:ea typeface="Calibri"/>
              <a:cs typeface="Calibri"/>
            </a:endParaRPr>
          </a:p>
          <a:p>
            <a:r>
              <a:rPr lang="fr-FR" sz="2400">
                <a:ea typeface="Calibri"/>
                <a:cs typeface="Calibri"/>
              </a:rPr>
              <a:t>Il est proposé de procéder à un </a:t>
            </a:r>
            <a:r>
              <a:rPr lang="fr-FR" sz="2400" b="1">
                <a:ea typeface="Calibri"/>
                <a:cs typeface="Calibri"/>
              </a:rPr>
              <a:t>changement de représentant</a:t>
            </a:r>
            <a:r>
              <a:rPr lang="fr-FR" sz="2400">
                <a:ea typeface="Calibri"/>
                <a:cs typeface="Calibri"/>
              </a:rPr>
              <a:t> en désignant Nicolas Richard en remplacement de Madame Clotilde </a:t>
            </a:r>
            <a:r>
              <a:rPr lang="fr-FR" sz="2400" err="1">
                <a:ea typeface="Calibri"/>
                <a:cs typeface="Calibri"/>
              </a:rPr>
              <a:t>Hogrel</a:t>
            </a:r>
            <a:r>
              <a:rPr lang="fr-FR" sz="2400">
                <a:ea typeface="Calibri"/>
                <a:cs typeface="Calibri"/>
              </a:rPr>
              <a:t>.</a:t>
            </a:r>
            <a:endParaRPr lang="fr-FR" sz="2400"/>
          </a:p>
          <a:p>
            <a:pPr algn="l"/>
            <a:endParaRPr lang="fr-FR">
              <a:ea typeface="Calibri"/>
              <a:cs typeface="Calibri"/>
            </a:endParaRPr>
          </a:p>
        </p:txBody>
      </p:sp>
    </p:spTree>
    <p:extLst>
      <p:ext uri="{BB962C8B-B14F-4D97-AF65-F5344CB8AC3E}">
        <p14:creationId xmlns:p14="http://schemas.microsoft.com/office/powerpoint/2010/main" val="765977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DEL20240530_4 FINANCES – RESSOURCES –</a:t>
            </a:r>
            <a:endParaRPr lang="fr-FR" b="1">
              <a:solidFill>
                <a:schemeClr val="bg1"/>
              </a:solidFill>
            </a:endParaRPr>
          </a:p>
          <a:p>
            <a:pPr marL="0" indent="0" algn="ctr">
              <a:buNone/>
            </a:pPr>
            <a:r>
              <a:rPr lang="fr-FR" sz="2000" b="1">
                <a:solidFill>
                  <a:schemeClr val="bg1"/>
                </a:solidFill>
                <a:latin typeface="Source Sans Pro"/>
                <a:ea typeface="Source Sans Pro"/>
              </a:rPr>
              <a:t> Délibération portant mise à jour du tableau des emplois </a:t>
            </a:r>
            <a:endParaRPr lang="fr-FR"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4193782" y="839050"/>
            <a:ext cx="7382700" cy="56939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endParaRPr lang="fr-FR" sz="3000" b="0">
              <a:solidFill>
                <a:schemeClr val="tx1"/>
              </a:solidFill>
            </a:endParaRPr>
          </a:p>
        </p:txBody>
      </p:sp>
      <p:sp>
        <p:nvSpPr>
          <p:cNvPr id="5" name="TextBox 4">
            <a:extLst>
              <a:ext uri="{FF2B5EF4-FFF2-40B4-BE49-F238E27FC236}">
                <a16:creationId xmlns:a16="http://schemas.microsoft.com/office/drawing/2014/main" id="{354C0B16-EA47-74E3-0424-EFD5FE87DF18}"/>
              </a:ext>
            </a:extLst>
          </p:cNvPr>
          <p:cNvSpPr txBox="1"/>
          <p:nvPr/>
        </p:nvSpPr>
        <p:spPr>
          <a:xfrm>
            <a:off x="3269825" y="838082"/>
            <a:ext cx="8893790"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2400">
                <a:latin typeface="Calibri"/>
                <a:ea typeface="Calibri"/>
                <a:cs typeface="Calibri"/>
              </a:rPr>
              <a:t>Dans le cadre de recrutements: </a:t>
            </a:r>
            <a:r>
              <a:rPr lang="fr-FR" sz="2400" b="1">
                <a:latin typeface="Calibri"/>
                <a:ea typeface="Calibri"/>
                <a:cs typeface="Calibri"/>
              </a:rPr>
              <a:t>suppression</a:t>
            </a:r>
            <a:r>
              <a:rPr lang="fr-FR" sz="2400">
                <a:latin typeface="Calibri"/>
                <a:ea typeface="Calibri"/>
                <a:cs typeface="Calibri"/>
              </a:rPr>
              <a:t> de  2 postes d’adjoint administratif et </a:t>
            </a:r>
            <a:r>
              <a:rPr lang="fr-FR" sz="2400" b="1">
                <a:latin typeface="Calibri"/>
                <a:ea typeface="Calibri"/>
                <a:cs typeface="Calibri"/>
              </a:rPr>
              <a:t>création</a:t>
            </a:r>
            <a:r>
              <a:rPr lang="fr-FR" sz="2400">
                <a:latin typeface="Calibri"/>
                <a:ea typeface="Calibri"/>
                <a:cs typeface="Calibri"/>
              </a:rPr>
              <a:t> de 2 postes de rédacteur</a:t>
            </a:r>
            <a:endParaRPr lang="fr-FR" sz="2400">
              <a:ea typeface="Calibri"/>
              <a:cs typeface="Calibri"/>
            </a:endParaRPr>
          </a:p>
          <a:p>
            <a:pPr algn="just"/>
            <a:endParaRPr lang="fr-FR" sz="2400">
              <a:latin typeface="Calibri"/>
              <a:ea typeface="Calibri"/>
              <a:cs typeface="Calibri"/>
            </a:endParaRPr>
          </a:p>
          <a:p>
            <a:pPr algn="just"/>
            <a:r>
              <a:rPr lang="fr-FR" sz="2400">
                <a:latin typeface="Calibri"/>
                <a:ea typeface="Source Sans Pro"/>
                <a:cs typeface="Calibri"/>
              </a:rPr>
              <a:t>·</a:t>
            </a:r>
            <a:r>
              <a:rPr lang="fr-FR" sz="2400">
                <a:latin typeface="Calibri"/>
                <a:ea typeface="Calibri"/>
                <a:cs typeface="Calibri"/>
              </a:rPr>
              <a:t>À la cellule administrative des services techniques</a:t>
            </a:r>
            <a:endParaRPr lang="fr-FR" sz="2400">
              <a:ea typeface="Calibri"/>
              <a:cs typeface="Calibri"/>
            </a:endParaRPr>
          </a:p>
          <a:p>
            <a:pPr algn="just"/>
            <a:r>
              <a:rPr lang="fr-FR" sz="2400">
                <a:latin typeface="Calibri"/>
                <a:ea typeface="Source Sans Pro"/>
                <a:cs typeface="Calibri"/>
              </a:rPr>
              <a:t>·</a:t>
            </a:r>
            <a:r>
              <a:rPr lang="fr-FR" sz="2400">
                <a:latin typeface="Calibri"/>
                <a:ea typeface="Calibri"/>
                <a:cs typeface="Calibri"/>
              </a:rPr>
              <a:t>Au service Finances</a:t>
            </a:r>
            <a:endParaRPr lang="fr-FR" sz="2400">
              <a:ea typeface="Calibri"/>
              <a:cs typeface="Calibri"/>
            </a:endParaRPr>
          </a:p>
          <a:p>
            <a:pPr algn="just"/>
            <a:endParaRPr lang="fr-FR" sz="2400">
              <a:latin typeface="Calibri"/>
              <a:ea typeface="Source Sans Pro"/>
              <a:cs typeface="Calibri"/>
            </a:endParaRPr>
          </a:p>
          <a:p>
            <a:pPr algn="just"/>
            <a:endParaRPr lang="fr-FR" sz="2400">
              <a:latin typeface="Calibri"/>
              <a:ea typeface="Source Sans Pro"/>
              <a:cs typeface="Calibri"/>
            </a:endParaRPr>
          </a:p>
          <a:p>
            <a:pPr algn="just"/>
            <a:endParaRPr lang="fr-FR" sz="2400">
              <a:latin typeface="Calibri"/>
              <a:ea typeface="Source Sans Pro"/>
              <a:cs typeface="Calibri"/>
            </a:endParaRPr>
          </a:p>
          <a:p>
            <a:pPr algn="just"/>
            <a:r>
              <a:rPr lang="fr-FR" sz="2400" b="1">
                <a:latin typeface="Calibri"/>
                <a:ea typeface="Calibri"/>
                <a:cs typeface="Calibri"/>
              </a:rPr>
              <a:t>Ajustement du temps de travail </a:t>
            </a:r>
            <a:r>
              <a:rPr lang="fr-FR" sz="2400">
                <a:latin typeface="Calibri"/>
                <a:ea typeface="Calibri"/>
                <a:cs typeface="Calibri"/>
              </a:rPr>
              <a:t>(100 à 80%) sur un poste d’agent administratif et d’accueil AU CRC</a:t>
            </a:r>
            <a:endParaRPr lang="fr-FR" sz="2400">
              <a:ea typeface="Calibri"/>
              <a:cs typeface="Calibri"/>
            </a:endParaRPr>
          </a:p>
          <a:p>
            <a:endParaRPr lang="fr-FR" sz="2400">
              <a:latin typeface="Source Sans Pro"/>
              <a:ea typeface="Source Sans Pro"/>
              <a:cs typeface="Calibri"/>
            </a:endParaRPr>
          </a:p>
        </p:txBody>
      </p:sp>
    </p:spTree>
    <p:extLst>
      <p:ext uri="{BB962C8B-B14F-4D97-AF65-F5344CB8AC3E}">
        <p14:creationId xmlns:p14="http://schemas.microsoft.com/office/powerpoint/2010/main" val="3536479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DEL20240530_5 FINANCES – RESSOURCES –</a:t>
            </a:r>
            <a:endParaRPr lang="fr-FR" b="1">
              <a:solidFill>
                <a:schemeClr val="bg1"/>
              </a:solidFill>
            </a:endParaRPr>
          </a:p>
          <a:p>
            <a:pPr marL="0" indent="0" algn="ctr">
              <a:buNone/>
            </a:pPr>
            <a:r>
              <a:rPr lang="fr-FR" sz="2000" b="1">
                <a:solidFill>
                  <a:schemeClr val="bg1"/>
                </a:solidFill>
                <a:latin typeface="Source Sans Pro"/>
                <a:ea typeface="Source Sans Pro"/>
              </a:rPr>
              <a:t> Adhésion au contrat « panorama de presse numérique interne » proposé par le Centre français du droit de copie (CFC) </a:t>
            </a:r>
            <a:endParaRPr lang="fr-FR"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4193782" y="839050"/>
            <a:ext cx="7382700" cy="56939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endParaRPr lang="fr-FR" sz="3000" b="0">
              <a:solidFill>
                <a:schemeClr val="tx1"/>
              </a:solidFill>
            </a:endParaRPr>
          </a:p>
        </p:txBody>
      </p:sp>
      <p:sp>
        <p:nvSpPr>
          <p:cNvPr id="5" name="TextBox 4">
            <a:extLst>
              <a:ext uri="{FF2B5EF4-FFF2-40B4-BE49-F238E27FC236}">
                <a16:creationId xmlns:a16="http://schemas.microsoft.com/office/drawing/2014/main" id="{354C0B16-EA47-74E3-0424-EFD5FE87DF18}"/>
              </a:ext>
            </a:extLst>
          </p:cNvPr>
          <p:cNvSpPr txBox="1"/>
          <p:nvPr/>
        </p:nvSpPr>
        <p:spPr>
          <a:xfrm>
            <a:off x="3269825" y="115496"/>
            <a:ext cx="8302584"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2400" b="1" u="sng">
                <a:latin typeface="Calibri"/>
                <a:ea typeface="Calibri"/>
                <a:cs typeface="Calibri"/>
              </a:rPr>
              <a:t>Revue de presse réalisée par le service documentation</a:t>
            </a:r>
            <a:endParaRPr lang="fr-FR" sz="2400">
              <a:ea typeface="Calibri"/>
              <a:cs typeface="Calibri"/>
            </a:endParaRPr>
          </a:p>
          <a:p>
            <a:pPr algn="just"/>
            <a:r>
              <a:rPr lang="fr-FR" sz="2400">
                <a:latin typeface="Calibri"/>
                <a:ea typeface="Calibri"/>
                <a:cs typeface="Calibri"/>
              </a:rPr>
              <a:t>Malgré l’abonnement au DL, le partage des articles n’est pas possible en raison de la protection des droits de l’auteur ;</a:t>
            </a:r>
            <a:endParaRPr lang="fr-FR" sz="2400">
              <a:ea typeface="Calibri"/>
              <a:cs typeface="Calibri"/>
            </a:endParaRPr>
          </a:p>
          <a:p>
            <a:pPr algn="just"/>
            <a:endParaRPr lang="fr-FR" sz="2400">
              <a:latin typeface="Calibri"/>
              <a:ea typeface="Calibri"/>
              <a:cs typeface="Calibri"/>
            </a:endParaRPr>
          </a:p>
          <a:p>
            <a:pPr algn="just"/>
            <a:endParaRPr lang="fr-FR" sz="2400">
              <a:latin typeface="Calibri"/>
              <a:ea typeface="Calibri"/>
              <a:cs typeface="Calibri"/>
            </a:endParaRPr>
          </a:p>
          <a:p>
            <a:pPr algn="just"/>
            <a:r>
              <a:rPr lang="fr-FR" sz="2400" b="1">
                <a:latin typeface="Calibri"/>
                <a:ea typeface="Calibri"/>
                <a:cs typeface="Calibri"/>
              </a:rPr>
              <a:t>Le Centre Français d’exploitation du droit de Copie </a:t>
            </a:r>
            <a:r>
              <a:rPr lang="fr-FR" sz="2400">
                <a:latin typeface="Calibri"/>
                <a:ea typeface="Calibri"/>
                <a:cs typeface="Calibri"/>
              </a:rPr>
              <a:t>(CFC) est l’organisme qui gère collectivement les droits de copie numérique et papier du livre et de la presse pour le compte des auteurs et des éditeurs ;</a:t>
            </a:r>
            <a:endParaRPr lang="fr-FR" sz="2400">
              <a:ea typeface="Calibri"/>
              <a:cs typeface="Calibri"/>
            </a:endParaRPr>
          </a:p>
          <a:p>
            <a:pPr algn="just"/>
            <a:endParaRPr lang="fr-FR" sz="2400">
              <a:latin typeface="Calibri"/>
              <a:ea typeface="Calibri"/>
              <a:cs typeface="Calibri"/>
            </a:endParaRPr>
          </a:p>
          <a:p>
            <a:pPr algn="just"/>
            <a:r>
              <a:rPr lang="fr-FR" sz="2400">
                <a:latin typeface="Calibri"/>
                <a:ea typeface="Calibri"/>
                <a:cs typeface="Calibri"/>
              </a:rPr>
              <a:t>Il est proposé  un </a:t>
            </a:r>
            <a:r>
              <a:rPr lang="fr-FR" sz="2400" b="1" u="sng">
                <a:latin typeface="Calibri"/>
                <a:ea typeface="Calibri"/>
                <a:cs typeface="Calibri"/>
              </a:rPr>
              <a:t>Contrat d’adhésion Panorama de presse numérique interne </a:t>
            </a:r>
            <a:r>
              <a:rPr lang="fr-FR" sz="2400">
                <a:latin typeface="Calibri"/>
                <a:ea typeface="Calibri"/>
                <a:cs typeface="Calibri"/>
              </a:rPr>
              <a:t>qui permet à chaque structure adhérente de diffuser en toute légalité en interne des reproductions numériques d’articles de presse ; </a:t>
            </a:r>
          </a:p>
          <a:p>
            <a:pPr algn="just"/>
            <a:endParaRPr lang="fr-FR" sz="2400">
              <a:ea typeface="Calibri"/>
              <a:cs typeface="Calibri"/>
            </a:endParaRPr>
          </a:p>
          <a:p>
            <a:pPr algn="just"/>
            <a:r>
              <a:rPr lang="fr-FR" sz="2400">
                <a:latin typeface="Calibri"/>
                <a:ea typeface="Calibri"/>
                <a:cs typeface="Calibri"/>
              </a:rPr>
              <a:t>Le montant estimatif pour l'année 2024 pour la commune d’Eybens est de 1.425€ HT</a:t>
            </a:r>
            <a:endParaRPr lang="fr-FR" sz="2400">
              <a:ea typeface="Calibri"/>
              <a:cs typeface="Calibri"/>
            </a:endParaRPr>
          </a:p>
          <a:p>
            <a:endParaRPr lang="fr-FR" sz="2400">
              <a:latin typeface="Source Sans Pro"/>
              <a:ea typeface="Source Sans Pro"/>
              <a:cs typeface="Calibri"/>
            </a:endParaRPr>
          </a:p>
        </p:txBody>
      </p:sp>
    </p:spTree>
    <p:extLst>
      <p:ext uri="{BB962C8B-B14F-4D97-AF65-F5344CB8AC3E}">
        <p14:creationId xmlns:p14="http://schemas.microsoft.com/office/powerpoint/2010/main" val="264628064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Ville Eybens_ Modèle 2023" id="{8D0D9503-D329-4481-B454-F75CA09A1D5B}" vid="{5DE04959-E257-4E36-9F55-22EAFD7FC8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7125EAC32D4A14FA69225C85BD75C07" ma:contentTypeVersion="16" ma:contentTypeDescription="Crée un document." ma:contentTypeScope="" ma:versionID="cf7632d445c8030646bb15eee743d202">
  <xsd:schema xmlns:xsd="http://www.w3.org/2001/XMLSchema" xmlns:xs="http://www.w3.org/2001/XMLSchema" xmlns:p="http://schemas.microsoft.com/office/2006/metadata/properties" xmlns:ns2="2f3a59aa-24f7-4a52-8f41-a31b8951eb40" xmlns:ns3="10a27144-3685-46d7-996c-c3b7c7dd9c9b" targetNamespace="http://schemas.microsoft.com/office/2006/metadata/properties" ma:root="true" ma:fieldsID="9aa05cd3ec889c2a9849e52b8e9d5bdb" ns2:_="" ns3:_="">
    <xsd:import namespace="2f3a59aa-24f7-4a52-8f41-a31b8951eb40"/>
    <xsd:import namespace="10a27144-3685-46d7-996c-c3b7c7dd9c9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3a59aa-24f7-4a52-8f41-a31b8951eb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Balises d’images" ma:readOnly="false" ma:fieldId="{5cf76f15-5ced-4ddc-b409-7134ff3c332f}" ma:taxonomyMulti="true" ma:sspId="2cad0150-7518-47a0-9365-f8a631239d25"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a27144-3685-46d7-996c-c3b7c7dd9c9b"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TaxCatchAll" ma:index="20" nillable="true" ma:displayName="Taxonomy Catch All Column" ma:hidden="true" ma:list="{56c32e90-436b-4fcc-8acc-81d5ec7728b7}" ma:internalName="TaxCatchAll" ma:showField="CatchAllData" ma:web="10a27144-3685-46d7-996c-c3b7c7dd9c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10a27144-3685-46d7-996c-c3b7c7dd9c9b">
      <UserInfo>
        <DisplayName>Xavier OSMOND</DisplayName>
        <AccountId>14</AccountId>
        <AccountType/>
      </UserInfo>
      <UserInfo>
        <DisplayName>Theophile BARREYRE</DisplayName>
        <AccountId>36</AccountId>
        <AccountType/>
      </UserInfo>
      <UserInfo>
        <DisplayName>Béatrice BOUCHOT</DisplayName>
        <AccountId>11</AccountId>
        <AccountType/>
      </UserInfo>
      <UserInfo>
        <DisplayName>Henry REVERDY</DisplayName>
        <AccountId>38</AccountId>
        <AccountType/>
      </UserInfo>
      <UserInfo>
        <DisplayName>Pierre BEJJAJI</DisplayName>
        <AccountId>47</AccountId>
        <AccountType/>
      </UserInfo>
      <UserInfo>
        <DisplayName>Jean-Jacques PIERRE</DisplayName>
        <AccountId>23</AccountId>
        <AccountType/>
      </UserInfo>
      <UserInfo>
        <DisplayName>Pascal BOUDIER</DisplayName>
        <AccountId>22</AccountId>
        <AccountType/>
      </UserInfo>
      <UserInfo>
        <DisplayName>Elodie TAVERNE</DisplayName>
        <AccountId>15</AccountId>
        <AccountType/>
      </UserInfo>
      <UserInfo>
        <DisplayName>Nicolas RICHARD</DisplayName>
        <AccountId>27</AccountId>
        <AccountType/>
      </UserInfo>
      <UserInfo>
        <DisplayName>Gilles BUGLI</DisplayName>
        <AccountId>33</AccountId>
        <AccountType/>
      </UserInfo>
      <UserInfo>
        <DisplayName>Béatrice GARNIER</DisplayName>
        <AccountId>28</AccountId>
        <AccountType/>
      </UserInfo>
      <UserInfo>
        <DisplayName>Mehdi DEBZA-KIOULOU</DisplayName>
        <AccountId>31</AccountId>
        <AccountType/>
      </UserInfo>
      <UserInfo>
        <DisplayName>Christelle CHAVAND</DisplayName>
        <AccountId>32</AccountId>
        <AccountType/>
      </UserInfo>
      <UserInfo>
        <DisplayName>Clotilde HOGREL</DisplayName>
        <AccountId>26</AccountId>
        <AccountType/>
      </UserInfo>
      <UserInfo>
        <DisplayName>Julie MONTAGNIER</DisplayName>
        <AccountId>41</AccountId>
        <AccountType/>
      </UserInfo>
      <UserInfo>
        <DisplayName>Anne-Catherine JOTHY</DisplayName>
        <AccountId>30</AccountId>
        <AccountType/>
      </UserInfo>
      <UserInfo>
        <DisplayName>Denis GROSJEAN</DisplayName>
        <AccountId>34</AccountId>
        <AccountType/>
      </UserInfo>
      <UserInfo>
        <DisplayName>Damien CONTICCHIO</DisplayName>
        <AccountId>46</AccountId>
        <AccountType/>
      </UserInfo>
      <UserInfo>
        <DisplayName>Dominique SCHEIBLIN</DisplayName>
        <AccountId>29</AccountId>
        <AccountType/>
      </UserInfo>
      <UserInfo>
        <DisplayName>Catherine NOERIE</DisplayName>
        <AccountId>12</AccountId>
        <AccountType/>
      </UserInfo>
      <UserInfo>
        <DisplayName>Suzanne FAUSTINO</DisplayName>
        <AccountId>21</AccountId>
        <AccountType/>
      </UserInfo>
      <UserInfo>
        <DisplayName>Jean-François MICHON</DisplayName>
        <AccountId>24</AccountId>
        <AccountType/>
      </UserInfo>
      <UserInfo>
        <DisplayName>Marie-Chantal KOUASSI</DisplayName>
        <AccountId>35</AccountId>
        <AccountType/>
      </UserInfo>
      <UserInfo>
        <DisplayName>Jean-Claude FERNANDEZ</DisplayName>
        <AccountId>61</AccountId>
        <AccountType/>
      </UserInfo>
      <UserInfo>
        <DisplayName>Malika MERABET</DisplayName>
        <AccountId>69</AccountId>
        <AccountType/>
      </UserInfo>
    </SharedWithUsers>
    <TaxCatchAll xmlns="10a27144-3685-46d7-996c-c3b7c7dd9c9b" xsi:nil="true"/>
    <lcf76f155ced4ddcb4097134ff3c332f xmlns="2f3a59aa-24f7-4a52-8f41-a31b8951eb4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146CE02-DF70-41E4-9B87-6265EFBBDE82}">
  <ds:schemaRefs>
    <ds:schemaRef ds:uri="http://schemas.microsoft.com/sharepoint/v3/contenttype/forms"/>
  </ds:schemaRefs>
</ds:datastoreItem>
</file>

<file path=customXml/itemProps2.xml><?xml version="1.0" encoding="utf-8"?>
<ds:datastoreItem xmlns:ds="http://schemas.openxmlformats.org/officeDocument/2006/customXml" ds:itemID="{D688E595-5B1B-44BA-B5A5-DFF4871D4898}">
  <ds:schemaRefs>
    <ds:schemaRef ds:uri="10a27144-3685-46d7-996c-c3b7c7dd9c9b"/>
    <ds:schemaRef ds:uri="2f3a59aa-24f7-4a52-8f41-a31b8951eb4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654DAC9-02E0-4969-8F7C-891978130BB9}">
  <ds:schemaRefs>
    <ds:schemaRef ds:uri="10a27144-3685-46d7-996c-c3b7c7dd9c9b"/>
    <ds:schemaRef ds:uri="2f3a59aa-24f7-4a52-8f41-a31b8951eb4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Powerpoint_Ville Eybens_ Modèle 2023 version finale</Template>
  <TotalTime>0</TotalTime>
  <Words>5084</Words>
  <Application>Microsoft Office PowerPoint</Application>
  <PresentationFormat>Grand écran</PresentationFormat>
  <Paragraphs>486</Paragraphs>
  <Slides>47</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47</vt:i4>
      </vt:variant>
    </vt:vector>
  </HeadingPairs>
  <TitlesOfParts>
    <vt:vector size="56" baseType="lpstr">
      <vt:lpstr>Arial</vt:lpstr>
      <vt:lpstr>Calibri</vt:lpstr>
      <vt:lpstr>Century Gothic</vt:lpstr>
      <vt:lpstr>Segoe UI</vt:lpstr>
      <vt:lpstr>Source Sans Pro</vt:lpstr>
      <vt:lpstr>Source Sans Pro Black</vt:lpstr>
      <vt:lpstr>Times New Roman</vt:lpstr>
      <vt:lpstr>Wingdings</vt:lpstr>
      <vt:lpstr>Thème Office</vt:lpstr>
      <vt:lpstr>Conseil municipal d’Eybens 30/05/2024</vt:lpstr>
      <vt:lpstr>Introduction</vt:lpstr>
      <vt:lpstr>Décisions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Plan de situation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Question ou interpellation</vt:lpstr>
      <vt:lpstr>Prochain  Conseil municipal  le jeudi 4 juillet   </vt:lpstr>
      <vt:lpstr>Merci de votre participation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municipal d’Eybens 02/02/2023</dc:title>
  <dc:creator>Theophile BARREYRE</dc:creator>
  <cp:lastModifiedBy>Valérie PONCET</cp:lastModifiedBy>
  <cp:revision>122</cp:revision>
  <dcterms:created xsi:type="dcterms:W3CDTF">2023-01-30T09:21:33Z</dcterms:created>
  <dcterms:modified xsi:type="dcterms:W3CDTF">2024-06-06T06:56:57Z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0x01010037125EAC32D4A14FA69225C85BD75C07</vt:lpwstr>
  </property>
  <property fmtid="{D5CDD505-2E9C-101B-9397-08002B2CF9AE}" pid="3" name="MediaServiceImageTags">
    <vt:lpwstr/>
  </property>
</Properties>
</file>