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730" r:id="rId5"/>
    <p:sldId id="719" r:id="rId6"/>
    <p:sldId id="720" r:id="rId7"/>
    <p:sldId id="740" r:id="rId8"/>
    <p:sldId id="669" r:id="rId9"/>
    <p:sldId id="670" r:id="rId10"/>
    <p:sldId id="749" r:id="rId11"/>
    <p:sldId id="745" r:id="rId12"/>
    <p:sldId id="758" r:id="rId13"/>
    <p:sldId id="684" r:id="rId14"/>
    <p:sldId id="690" r:id="rId15"/>
    <p:sldId id="692" r:id="rId16"/>
    <p:sldId id="678" r:id="rId17"/>
    <p:sldId id="765" r:id="rId18"/>
    <p:sldId id="760" r:id="rId19"/>
    <p:sldId id="742" r:id="rId20"/>
    <p:sldId id="786" r:id="rId21"/>
    <p:sldId id="787" r:id="rId22"/>
    <p:sldId id="718" r:id="rId23"/>
    <p:sldId id="671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52"/>
    <a:srgbClr val="008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92" autoAdjust="0"/>
  </p:normalViewPr>
  <p:slideViewPr>
    <p:cSldViewPr snapToGrid="0">
      <p:cViewPr varScale="1">
        <p:scale>
          <a:sx n="94" d="100"/>
          <a:sy n="94" d="100"/>
        </p:scale>
        <p:origin x="24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131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6590BA-B9E1-0885-3CA9-C8794609F8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DB564D-43DD-DADC-7D92-93DCC6297F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3B178-367E-43B0-8302-70C76DF072BD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046A23-CA74-8184-9521-D69146FFB0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A25604-4552-2BBC-4004-078DFFEFD2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6DC7B-F637-453F-B4ED-7EB077F1D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246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09565-E5FE-4A1C-A251-129B1C252FF3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AF54E-7D69-4E97-8E2F-8E967E4A3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49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AF54E-7D69-4E97-8E2F-8E967E4A378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51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31602" y="781639"/>
            <a:ext cx="6425184" cy="167188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496" y="3970076"/>
            <a:ext cx="6364290" cy="14881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4DBA67-677E-57DE-49B1-9404C1400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430" y="6484487"/>
            <a:ext cx="531881" cy="171942"/>
          </a:xfrm>
          <a:prstGeom prst="rect">
            <a:avLst/>
          </a:prstGeom>
        </p:spPr>
      </p:pic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6EE89AD8-82C9-6527-AEA4-FC4079778D28}"/>
              </a:ext>
            </a:extLst>
          </p:cNvPr>
          <p:cNvSpPr txBox="1">
            <a:spLocks/>
          </p:cNvSpPr>
          <p:nvPr userDrawn="1"/>
        </p:nvSpPr>
        <p:spPr>
          <a:xfrm>
            <a:off x="8701462" y="6383073"/>
            <a:ext cx="3399098" cy="37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C6CCC6-2BE5-4E42-96A4-D1E8E81A3D8E}" type="slidenum">
              <a:rPr lang="fr-FR" sz="1800" b="1" smtClean="0">
                <a:solidFill>
                  <a:srgbClr val="0080AA"/>
                </a:solidFill>
                <a:latin typeface="Source Sans Pro Black"/>
                <a:ea typeface="Source Sans Pro Black"/>
              </a:rPr>
              <a:pPr/>
              <a:t>‹N°›</a:t>
            </a:fld>
            <a:endParaRPr lang="fr-FR" sz="1800" b="1">
              <a:solidFill>
                <a:srgbClr val="0080AA"/>
              </a:solidFill>
              <a:latin typeface="Source Sans Pro Black"/>
              <a:ea typeface="Source Sans Pro Black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6B71D-E49D-9753-4F94-5400F78FEA7B}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gradFill flip="none" rotWithShape="1">
            <a:gsLst>
              <a:gs pos="0">
                <a:srgbClr val="0080AA"/>
              </a:gs>
              <a:gs pos="100000">
                <a:srgbClr val="C3D65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5">
            <a:extLst>
              <a:ext uri="{FF2B5EF4-FFF2-40B4-BE49-F238E27FC236}">
                <a16:creationId xmlns:a16="http://schemas.microsoft.com/office/drawing/2014/main" id="{D799B758-C048-C34F-5832-79663DAE40D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18" y="1026648"/>
            <a:ext cx="4797636" cy="4797636"/>
          </a:xfrm>
          <a:prstGeom prst="rect">
            <a:avLst/>
          </a:prstGeom>
        </p:spPr>
      </p:pic>
      <p:pic>
        <p:nvPicPr>
          <p:cNvPr id="13" name="Image 7">
            <a:extLst>
              <a:ext uri="{FF2B5EF4-FFF2-40B4-BE49-F238E27FC236}">
                <a16:creationId xmlns:a16="http://schemas.microsoft.com/office/drawing/2014/main" id="{95BBE53E-1AC7-C717-F1C1-6D5542A8E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357" y="3593210"/>
            <a:ext cx="864653" cy="277750"/>
          </a:xfrm>
          <a:prstGeom prst="rect">
            <a:avLst/>
          </a:prstGeom>
        </p:spPr>
      </p:pic>
      <p:pic>
        <p:nvPicPr>
          <p:cNvPr id="14" name="Image 8">
            <a:extLst>
              <a:ext uri="{FF2B5EF4-FFF2-40B4-BE49-F238E27FC236}">
                <a16:creationId xmlns:a16="http://schemas.microsoft.com/office/drawing/2014/main" id="{FCB2E844-DFED-D5F6-445F-9D7A7D074858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7685590" y="6137246"/>
            <a:ext cx="1682188" cy="50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941B0-F4D5-4460-BCAD-F7E2B41A8257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941B0-F4D5-4460-BCAD-F7E2B41A8257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941B0-F4D5-4460-BCAD-F7E2B41A8257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941B0-F4D5-4460-BCAD-F7E2B41A8257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941B0-F4D5-4460-BCAD-F7E2B41A8257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941B0-F4D5-4460-BCAD-F7E2B41A8257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941B0-F4D5-4460-BCAD-F7E2B41A8257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941B0-F4D5-4460-BCAD-F7E2B41A8257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941B0-F4D5-4460-BCAD-F7E2B41A8257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941B0-F4D5-4460-BCAD-F7E2B41A8257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35014" y="421407"/>
            <a:ext cx="102296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35014" y="1861211"/>
            <a:ext cx="10229681" cy="43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3E28B-3DC0-16DA-A5FE-493BA11A9D37}"/>
              </a:ext>
            </a:extLst>
          </p:cNvPr>
          <p:cNvSpPr/>
          <p:nvPr userDrawn="1"/>
        </p:nvSpPr>
        <p:spPr>
          <a:xfrm>
            <a:off x="0" y="0"/>
            <a:ext cx="843516" cy="6858000"/>
          </a:xfrm>
          <a:prstGeom prst="rect">
            <a:avLst/>
          </a:prstGeom>
          <a:gradFill flip="none" rotWithShape="1">
            <a:gsLst>
              <a:gs pos="0">
                <a:srgbClr val="0080AA"/>
              </a:gs>
              <a:gs pos="100000">
                <a:srgbClr val="C3D65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96D8A3-DEA5-362F-D8B5-6928D6AEADA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17430" y="6484487"/>
            <a:ext cx="531881" cy="171942"/>
          </a:xfrm>
          <a:prstGeom prst="rect">
            <a:avLst/>
          </a:prstGeom>
        </p:spPr>
      </p:pic>
      <p:pic>
        <p:nvPicPr>
          <p:cNvPr id="9" name="Image 5">
            <a:extLst>
              <a:ext uri="{FF2B5EF4-FFF2-40B4-BE49-F238E27FC236}">
                <a16:creationId xmlns:a16="http://schemas.microsoft.com/office/drawing/2014/main" id="{60EF1877-A2C8-8628-4EE1-0B987BD283A6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242" y="5601104"/>
            <a:ext cx="1180548" cy="1180548"/>
          </a:xfrm>
          <a:prstGeom prst="rect">
            <a:avLst/>
          </a:prstGeom>
        </p:spPr>
      </p:pic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BCA81FC7-54AB-FE6F-6351-452E9B671E34}"/>
              </a:ext>
            </a:extLst>
          </p:cNvPr>
          <p:cNvSpPr txBox="1">
            <a:spLocks/>
          </p:cNvSpPr>
          <p:nvPr userDrawn="1"/>
        </p:nvSpPr>
        <p:spPr>
          <a:xfrm>
            <a:off x="8701462" y="6383073"/>
            <a:ext cx="3399098" cy="37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C6CCC6-2BE5-4E42-96A4-D1E8E81A3D8E}" type="slidenum">
              <a:rPr lang="fr-FR" sz="1800" b="1" smtClean="0">
                <a:solidFill>
                  <a:srgbClr val="0080AA"/>
                </a:solidFill>
                <a:latin typeface="Source Sans Pro Black"/>
                <a:ea typeface="Source Sans Pro Black"/>
              </a:rPr>
              <a:pPr/>
              <a:t>‹N°›</a:t>
            </a:fld>
            <a:endParaRPr lang="fr-FR" sz="1800" b="1">
              <a:solidFill>
                <a:srgbClr val="0080AA"/>
              </a:solidFill>
              <a:latin typeface="Source Sans Pro Black"/>
              <a:ea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80AA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C3D65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71EC-972F-CCD8-F75B-79F3DFF6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14" y="286644"/>
            <a:ext cx="10229682" cy="755640"/>
          </a:xfrm>
        </p:spPr>
        <p:txBody>
          <a:bodyPr>
            <a:normAutofit/>
          </a:bodyPr>
          <a:lstStyle/>
          <a:p>
            <a:r>
              <a:rPr lang="en-US" sz="2400" dirty="0" err="1"/>
              <a:t>Débat</a:t>
            </a:r>
            <a:r>
              <a:rPr lang="en-US" sz="2400" dirty="0"/>
              <a:t> </a:t>
            </a:r>
            <a:r>
              <a:rPr lang="en-US" sz="2400" dirty="0" err="1"/>
              <a:t>d’orientation</a:t>
            </a:r>
            <a:r>
              <a:rPr lang="en-US" sz="2400" dirty="0"/>
              <a:t> </a:t>
            </a:r>
            <a:r>
              <a:rPr lang="en-US" sz="2400" dirty="0" err="1"/>
              <a:t>budgétaire</a:t>
            </a:r>
            <a:r>
              <a:rPr lang="en-US" sz="2400" dirty="0"/>
              <a:t> 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BEE4E-A2D2-4EAC-9267-0FC7FEA71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14" y="1042284"/>
            <a:ext cx="10229681" cy="35258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80AA"/>
                </a:solidFill>
                <a:cs typeface="+mj-cs"/>
              </a:rPr>
              <a:t>Le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débat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proposé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s’appuie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sur le </a:t>
            </a:r>
            <a:r>
              <a:rPr lang="en-US" sz="2400" b="1" dirty="0">
                <a:solidFill>
                  <a:srgbClr val="0080AA"/>
                </a:solidFill>
                <a:cs typeface="+mj-cs"/>
              </a:rPr>
              <a:t>Rapport </a:t>
            </a:r>
            <a:r>
              <a:rPr lang="en-US" sz="2400" b="1" dirty="0" err="1">
                <a:solidFill>
                  <a:srgbClr val="0080AA"/>
                </a:solidFill>
                <a:cs typeface="+mj-cs"/>
              </a:rPr>
              <a:t>d’Orientation</a:t>
            </a:r>
            <a:r>
              <a:rPr lang="en-US" sz="2400" b="1" dirty="0">
                <a:solidFill>
                  <a:srgbClr val="0080AA"/>
                </a:solidFill>
                <a:cs typeface="+mj-cs"/>
              </a:rPr>
              <a:t> </a:t>
            </a:r>
            <a:r>
              <a:rPr lang="en-US" sz="2400" b="1" dirty="0" err="1">
                <a:solidFill>
                  <a:srgbClr val="0080AA"/>
                </a:solidFill>
                <a:cs typeface="+mj-cs"/>
              </a:rPr>
              <a:t>Budgétaire</a:t>
            </a:r>
            <a:r>
              <a:rPr lang="en-US" sz="2400" b="1" dirty="0">
                <a:solidFill>
                  <a:srgbClr val="0080AA"/>
                </a:solidFill>
                <a:cs typeface="+mj-cs"/>
              </a:rPr>
              <a:t> 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(ROB)  joint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en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annexe</a:t>
            </a:r>
            <a:endParaRPr lang="en-US" sz="2400" dirty="0">
              <a:solidFill>
                <a:srgbClr val="0080AA"/>
              </a:solidFill>
              <a:cs typeface="+mj-cs"/>
            </a:endParaRPr>
          </a:p>
          <a:p>
            <a:pPr marL="0" indent="0">
              <a:buNone/>
            </a:pPr>
            <a:endParaRPr lang="en-US" sz="2400" dirty="0">
              <a:solidFill>
                <a:srgbClr val="0080AA"/>
              </a:solidFill>
              <a:cs typeface="+mj-c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AA"/>
                </a:solidFill>
                <a:cs typeface="+mj-cs"/>
              </a:rPr>
              <a:t>Il a fait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l’objet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d’une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présentation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détaillée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en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commission avec 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une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analyse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comparative avec le rapport 2023,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80AA"/>
                </a:solidFill>
                <a:cs typeface="+mj-cs"/>
              </a:rPr>
              <a:t>C’est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un travail à la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fois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rétrospectif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</a:t>
            </a:r>
            <a:r>
              <a:rPr lang="en-US" sz="2400" b="1" dirty="0" err="1">
                <a:solidFill>
                  <a:srgbClr val="0080AA"/>
                </a:solidFill>
                <a:cs typeface="+mj-cs"/>
              </a:rPr>
              <a:t>prospectif</a:t>
            </a:r>
            <a:r>
              <a:rPr lang="en-US" sz="2400" b="1" dirty="0">
                <a:solidFill>
                  <a:srgbClr val="0080AA"/>
                </a:solidFill>
                <a:cs typeface="+mj-cs"/>
              </a:rPr>
              <a:t> pour les </a:t>
            </a:r>
            <a:r>
              <a:rPr lang="en-US" sz="2400" b="1" dirty="0" err="1">
                <a:solidFill>
                  <a:srgbClr val="0080AA"/>
                </a:solidFill>
                <a:cs typeface="+mj-cs"/>
              </a:rPr>
              <a:t>années</a:t>
            </a:r>
            <a:r>
              <a:rPr lang="en-US" sz="2400" b="1" dirty="0">
                <a:solidFill>
                  <a:srgbClr val="0080AA"/>
                </a:solidFill>
                <a:cs typeface="+mj-cs"/>
              </a:rPr>
              <a:t> 2024-2025-2026 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; il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est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suivi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par le vote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chaque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année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des budgets.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AA"/>
                </a:solidFill>
                <a:cs typeface="+mj-cs"/>
              </a:rPr>
              <a:t>La presentation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succincte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se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concentrera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sur  la part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communale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du rapport</a:t>
            </a:r>
          </a:p>
          <a:p>
            <a:pPr marL="0" indent="0">
              <a:buNone/>
            </a:pPr>
            <a:endParaRPr lang="en-US" sz="2400" dirty="0">
              <a:solidFill>
                <a:srgbClr val="0080AA"/>
              </a:solidFill>
              <a:cs typeface="+mj-cs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80AA"/>
                </a:solidFill>
                <a:cs typeface="+mj-cs"/>
              </a:rPr>
              <a:t>Remerciements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à la direction finances  et la direction Générale pour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ce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consequent travail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d’analyse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, et  de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synthèse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 et la production d’un rapport de </a:t>
            </a:r>
            <a:r>
              <a:rPr lang="en-US" sz="2400" dirty="0" err="1">
                <a:solidFill>
                  <a:srgbClr val="0080AA"/>
                </a:solidFill>
                <a:cs typeface="+mj-cs"/>
              </a:rPr>
              <a:t>qualité</a:t>
            </a:r>
            <a:r>
              <a:rPr lang="en-US" sz="2400" dirty="0">
                <a:solidFill>
                  <a:srgbClr val="0080AA"/>
                </a:solidFill>
                <a:cs typeface="+mj-cs"/>
              </a:rPr>
              <a:t>,</a:t>
            </a:r>
          </a:p>
          <a:p>
            <a:pPr marL="0" indent="0">
              <a:buNone/>
            </a:pPr>
            <a:endParaRPr lang="en-US" sz="2400" dirty="0">
              <a:solidFill>
                <a:srgbClr val="0080AA"/>
              </a:solidFill>
              <a:cs typeface="+mj-cs"/>
            </a:endParaRPr>
          </a:p>
          <a:p>
            <a:pPr marL="0" indent="0">
              <a:buNone/>
            </a:pPr>
            <a:endParaRPr lang="en-US" sz="2400" dirty="0">
              <a:solidFill>
                <a:srgbClr val="0080AA"/>
              </a:solidFill>
              <a:cs typeface="+mj-cs"/>
            </a:endParaRPr>
          </a:p>
          <a:p>
            <a:pPr algn="ctr"/>
            <a:endParaRPr lang="en-US" sz="3600" b="1" dirty="0">
              <a:solidFill>
                <a:srgbClr val="0080AA"/>
              </a:solidFill>
              <a:cs typeface="+mj-cs"/>
            </a:endParaRP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49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D7C9158-BBD3-8897-1159-DFDBEBBF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1" y="203994"/>
            <a:ext cx="10515600" cy="377897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ROB 2024 : investissement « projets »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A5FC204-BB4E-09A3-A77D-EC75E41A3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9814"/>
              </p:ext>
            </p:extLst>
          </p:nvPr>
        </p:nvGraphicFramePr>
        <p:xfrm>
          <a:off x="1347047" y="581891"/>
          <a:ext cx="10320868" cy="3465424"/>
        </p:xfrm>
        <a:graphic>
          <a:graphicData uri="http://schemas.openxmlformats.org/drawingml/2006/table">
            <a:tbl>
              <a:tblPr firstRow="1" firstCol="1" bandRow="1"/>
              <a:tblGrid>
                <a:gridCol w="5588530">
                  <a:extLst>
                    <a:ext uri="{9D8B030D-6E8A-4147-A177-3AD203B41FA5}">
                      <a16:colId xmlns:a16="http://schemas.microsoft.com/office/drawing/2014/main" val="2661322543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855230221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602820634"/>
                    </a:ext>
                  </a:extLst>
                </a:gridCol>
                <a:gridCol w="1100137">
                  <a:extLst>
                    <a:ext uri="{9D8B030D-6E8A-4147-A177-3AD203B41FA5}">
                      <a16:colId xmlns:a16="http://schemas.microsoft.com/office/drawing/2014/main" val="3274459233"/>
                    </a:ext>
                  </a:extLst>
                </a:gridCol>
                <a:gridCol w="1203326">
                  <a:extLst>
                    <a:ext uri="{9D8B030D-6E8A-4147-A177-3AD203B41FA5}">
                      <a16:colId xmlns:a16="http://schemas.microsoft.com/office/drawing/2014/main" val="3656217152"/>
                    </a:ext>
                  </a:extLst>
                </a:gridCol>
              </a:tblGrid>
              <a:tr h="452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Programme Le Bourg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2024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57634"/>
                  </a:ext>
                </a:extLst>
              </a:tr>
              <a:tr h="360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Ecole élémentaire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1 700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2 950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4 850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756838"/>
                  </a:ext>
                </a:extLst>
              </a:tr>
              <a:tr h="360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Chaufferie bois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900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133818"/>
                  </a:ext>
                </a:extLst>
              </a:tr>
              <a:tr h="360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Salle des fêtes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700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47692"/>
                  </a:ext>
                </a:extLst>
              </a:tr>
              <a:tr h="360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Ecole maternelle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450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08786"/>
                  </a:ext>
                </a:extLst>
              </a:tr>
              <a:tr h="404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Mobilier restauration scolaire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50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953826"/>
                  </a:ext>
                </a:extLst>
              </a:tr>
              <a:tr h="360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Accompagnement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41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594614"/>
                  </a:ext>
                </a:extLst>
              </a:tr>
              <a:tr h="73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Dépenses prévisionnelles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3 771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3 020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200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6 991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62481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13A7576-B40E-2ADB-8911-53E313B77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1327"/>
              </p:ext>
            </p:extLst>
          </p:nvPr>
        </p:nvGraphicFramePr>
        <p:xfrm>
          <a:off x="1416475" y="4204591"/>
          <a:ext cx="10251440" cy="948610"/>
        </p:xfrm>
        <a:graphic>
          <a:graphicData uri="http://schemas.openxmlformats.org/drawingml/2006/table">
            <a:tbl>
              <a:tblPr firstRow="1" firstCol="1" bandRow="1"/>
              <a:tblGrid>
                <a:gridCol w="5529912">
                  <a:extLst>
                    <a:ext uri="{9D8B030D-6E8A-4147-A177-3AD203B41FA5}">
                      <a16:colId xmlns:a16="http://schemas.microsoft.com/office/drawing/2014/main" val="3699626296"/>
                    </a:ext>
                  </a:extLst>
                </a:gridCol>
                <a:gridCol w="1274213">
                  <a:extLst>
                    <a:ext uri="{9D8B030D-6E8A-4147-A177-3AD203B41FA5}">
                      <a16:colId xmlns:a16="http://schemas.microsoft.com/office/drawing/2014/main" val="769095583"/>
                    </a:ext>
                  </a:extLst>
                </a:gridCol>
                <a:gridCol w="1394137">
                  <a:extLst>
                    <a:ext uri="{9D8B030D-6E8A-4147-A177-3AD203B41FA5}">
                      <a16:colId xmlns:a16="http://schemas.microsoft.com/office/drawing/2014/main" val="1712115906"/>
                    </a:ext>
                  </a:extLst>
                </a:gridCol>
                <a:gridCol w="1019370">
                  <a:extLst>
                    <a:ext uri="{9D8B030D-6E8A-4147-A177-3AD203B41FA5}">
                      <a16:colId xmlns:a16="http://schemas.microsoft.com/office/drawing/2014/main" val="400207921"/>
                    </a:ext>
                  </a:extLst>
                </a:gridCol>
                <a:gridCol w="1033808">
                  <a:extLst>
                    <a:ext uri="{9D8B030D-6E8A-4147-A177-3AD203B41FA5}">
                      <a16:colId xmlns:a16="http://schemas.microsoft.com/office/drawing/2014/main" val="2394068004"/>
                    </a:ext>
                  </a:extLst>
                </a:gridCol>
              </a:tblGrid>
              <a:tr h="523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DOJO</a:t>
                      </a:r>
                      <a:endParaRPr lang="fr-FR" sz="2400" dirty="0">
                        <a:effectLst/>
                        <a:highlight>
                          <a:srgbClr val="C3D652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2024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158344"/>
                  </a:ext>
                </a:extLst>
              </a:tr>
              <a:tr h="42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Dépenses prévisionnelles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672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568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1 471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316017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CFBCB03-BEFE-86D4-5919-AABE66B9D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414846"/>
              </p:ext>
            </p:extLst>
          </p:nvPr>
        </p:nvGraphicFramePr>
        <p:xfrm>
          <a:off x="1347047" y="5496377"/>
          <a:ext cx="10320867" cy="1179780"/>
        </p:xfrm>
        <a:graphic>
          <a:graphicData uri="http://schemas.openxmlformats.org/drawingml/2006/table">
            <a:tbl>
              <a:tblPr firstRow="1" firstCol="1" bandRow="1"/>
              <a:tblGrid>
                <a:gridCol w="5522088">
                  <a:extLst>
                    <a:ext uri="{9D8B030D-6E8A-4147-A177-3AD203B41FA5}">
                      <a16:colId xmlns:a16="http://schemas.microsoft.com/office/drawing/2014/main" val="1468831981"/>
                    </a:ext>
                  </a:extLst>
                </a:gridCol>
                <a:gridCol w="1418671">
                  <a:extLst>
                    <a:ext uri="{9D8B030D-6E8A-4147-A177-3AD203B41FA5}">
                      <a16:colId xmlns:a16="http://schemas.microsoft.com/office/drawing/2014/main" val="1539047246"/>
                    </a:ext>
                  </a:extLst>
                </a:gridCol>
                <a:gridCol w="1282841">
                  <a:extLst>
                    <a:ext uri="{9D8B030D-6E8A-4147-A177-3AD203B41FA5}">
                      <a16:colId xmlns:a16="http://schemas.microsoft.com/office/drawing/2014/main" val="2061062386"/>
                    </a:ext>
                  </a:extLst>
                </a:gridCol>
                <a:gridCol w="1041366">
                  <a:extLst>
                    <a:ext uri="{9D8B030D-6E8A-4147-A177-3AD203B41FA5}">
                      <a16:colId xmlns:a16="http://schemas.microsoft.com/office/drawing/2014/main" val="1871445621"/>
                    </a:ext>
                  </a:extLst>
                </a:gridCol>
                <a:gridCol w="1055901">
                  <a:extLst>
                    <a:ext uri="{9D8B030D-6E8A-4147-A177-3AD203B41FA5}">
                      <a16:colId xmlns:a16="http://schemas.microsoft.com/office/drawing/2014/main" val="2676288680"/>
                    </a:ext>
                  </a:extLst>
                </a:gridCol>
              </a:tblGrid>
              <a:tr h="528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Programme Eclairage public solde programme</a:t>
                      </a:r>
                      <a:endParaRPr lang="fr-FR" sz="2400" dirty="0">
                        <a:effectLst/>
                        <a:highlight>
                          <a:srgbClr val="C3D652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2024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66461"/>
                  </a:ext>
                </a:extLst>
              </a:tr>
              <a:tr h="414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Dépenses prévisionnelles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240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387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8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68E7EE5-0A67-9550-3037-5CA0485DD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06554"/>
              </p:ext>
            </p:extLst>
          </p:nvPr>
        </p:nvGraphicFramePr>
        <p:xfrm>
          <a:off x="1497252" y="4669255"/>
          <a:ext cx="10003309" cy="2261426"/>
        </p:xfrm>
        <a:graphic>
          <a:graphicData uri="http://schemas.openxmlformats.org/drawingml/2006/table">
            <a:tbl>
              <a:tblPr firstRow="1" firstCol="1" bandRow="1"/>
              <a:tblGrid>
                <a:gridCol w="5317473">
                  <a:extLst>
                    <a:ext uri="{9D8B030D-6E8A-4147-A177-3AD203B41FA5}">
                      <a16:colId xmlns:a16="http://schemas.microsoft.com/office/drawing/2014/main" val="2520658048"/>
                    </a:ext>
                  </a:extLst>
                </a:gridCol>
                <a:gridCol w="1389733">
                  <a:extLst>
                    <a:ext uri="{9D8B030D-6E8A-4147-A177-3AD203B41FA5}">
                      <a16:colId xmlns:a16="http://schemas.microsoft.com/office/drawing/2014/main" val="1970688688"/>
                    </a:ext>
                  </a:extLst>
                </a:gridCol>
                <a:gridCol w="1167761">
                  <a:extLst>
                    <a:ext uri="{9D8B030D-6E8A-4147-A177-3AD203B41FA5}">
                      <a16:colId xmlns:a16="http://schemas.microsoft.com/office/drawing/2014/main" val="1945243974"/>
                    </a:ext>
                  </a:extLst>
                </a:gridCol>
                <a:gridCol w="1097705">
                  <a:extLst>
                    <a:ext uri="{9D8B030D-6E8A-4147-A177-3AD203B41FA5}">
                      <a16:colId xmlns:a16="http://schemas.microsoft.com/office/drawing/2014/main" val="247700557"/>
                    </a:ext>
                  </a:extLst>
                </a:gridCol>
                <a:gridCol w="933935">
                  <a:extLst>
                    <a:ext uri="{9D8B030D-6E8A-4147-A177-3AD203B41FA5}">
                      <a16:colId xmlns:a16="http://schemas.microsoft.com/office/drawing/2014/main" val="1803990580"/>
                    </a:ext>
                  </a:extLst>
                </a:gridCol>
                <a:gridCol w="96702">
                  <a:extLst>
                    <a:ext uri="{9D8B030D-6E8A-4147-A177-3AD203B41FA5}">
                      <a16:colId xmlns:a16="http://schemas.microsoft.com/office/drawing/2014/main" val="854560931"/>
                    </a:ext>
                  </a:extLst>
                </a:gridCol>
              </a:tblGrid>
              <a:tr h="290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Foncier Etablissement Public Foncier Local Dauphiné</a:t>
                      </a:r>
                      <a:endParaRPr lang="fr-FR" sz="2400" dirty="0">
                        <a:effectLst/>
                        <a:highlight>
                          <a:srgbClr val="C3D652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2024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2025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2026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499698"/>
                  </a:ext>
                </a:extLst>
              </a:tr>
              <a:tr h="309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Opération Gève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600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791353"/>
                  </a:ext>
                </a:extLst>
              </a:tr>
              <a:tr h="290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Opération 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321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951241"/>
                  </a:ext>
                </a:extLst>
              </a:tr>
              <a:tr h="290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Dépenses prévisionnelles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340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340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340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1021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322078"/>
                  </a:ext>
                </a:extLst>
              </a:tr>
              <a:tr h="2903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i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992589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E8C77B7-2DB5-A372-F136-C5B08D825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66824"/>
              </p:ext>
            </p:extLst>
          </p:nvPr>
        </p:nvGraphicFramePr>
        <p:xfrm>
          <a:off x="1435348" y="516849"/>
          <a:ext cx="10065213" cy="3774822"/>
        </p:xfrm>
        <a:graphic>
          <a:graphicData uri="http://schemas.openxmlformats.org/drawingml/2006/table">
            <a:tbl>
              <a:tblPr firstRow="1" firstCol="1" bandRow="1"/>
              <a:tblGrid>
                <a:gridCol w="5392172">
                  <a:extLst>
                    <a:ext uri="{9D8B030D-6E8A-4147-A177-3AD203B41FA5}">
                      <a16:colId xmlns:a16="http://schemas.microsoft.com/office/drawing/2014/main" val="1792029873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1148597762"/>
                    </a:ext>
                  </a:extLst>
                </a:gridCol>
                <a:gridCol w="1270386">
                  <a:extLst>
                    <a:ext uri="{9D8B030D-6E8A-4147-A177-3AD203B41FA5}">
                      <a16:colId xmlns:a16="http://schemas.microsoft.com/office/drawing/2014/main" val="3589212106"/>
                    </a:ext>
                  </a:extLst>
                </a:gridCol>
                <a:gridCol w="947690">
                  <a:extLst>
                    <a:ext uri="{9D8B030D-6E8A-4147-A177-3AD203B41FA5}">
                      <a16:colId xmlns:a16="http://schemas.microsoft.com/office/drawing/2014/main" val="2551277568"/>
                    </a:ext>
                  </a:extLst>
                </a:gridCol>
                <a:gridCol w="1027639">
                  <a:extLst>
                    <a:ext uri="{9D8B030D-6E8A-4147-A177-3AD203B41FA5}">
                      <a16:colId xmlns:a16="http://schemas.microsoft.com/office/drawing/2014/main" val="3974604411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1432004993"/>
                    </a:ext>
                  </a:extLst>
                </a:gridCol>
              </a:tblGrid>
              <a:tr h="312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Espaces publics</a:t>
                      </a:r>
                      <a:endParaRPr lang="fr-FR" sz="2400" dirty="0">
                        <a:effectLst/>
                        <a:highlight>
                          <a:srgbClr val="C3D652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2024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41682"/>
                  </a:ext>
                </a:extLst>
              </a:tr>
              <a:tr h="312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Aménagements parkings dessus piscine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359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102681"/>
                  </a:ext>
                </a:extLst>
              </a:tr>
              <a:tr h="312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Réaménagement places Fontenelle et Terray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262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85828"/>
                  </a:ext>
                </a:extLst>
              </a:tr>
              <a:tr h="312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Transformation voirie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126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312873"/>
                  </a:ext>
                </a:extLst>
              </a:tr>
              <a:tr h="63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Aménagement parking et abords avenue Echirolles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94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547030"/>
                  </a:ext>
                </a:extLst>
              </a:tr>
              <a:tr h="312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 err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Désimperméabilisation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et végétalisation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65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723701"/>
                  </a:ext>
                </a:extLst>
              </a:tr>
              <a:tr h="312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 dépenses prévisionnelles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589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277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906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06122"/>
                  </a:ext>
                </a:extLst>
              </a:tr>
              <a:tr h="3124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i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123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72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100E849-94E4-32CE-595F-40FE9139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136811"/>
              </p:ext>
            </p:extLst>
          </p:nvPr>
        </p:nvGraphicFramePr>
        <p:xfrm>
          <a:off x="1260681" y="1737664"/>
          <a:ext cx="10515598" cy="379300"/>
        </p:xfrm>
        <a:graphic>
          <a:graphicData uri="http://schemas.openxmlformats.org/drawingml/2006/table">
            <a:tbl>
              <a:tblPr firstRow="1" firstCol="1" bandRow="1"/>
              <a:tblGrid>
                <a:gridCol w="5123468">
                  <a:extLst>
                    <a:ext uri="{9D8B030D-6E8A-4147-A177-3AD203B41FA5}">
                      <a16:colId xmlns:a16="http://schemas.microsoft.com/office/drawing/2014/main" val="3441657262"/>
                    </a:ext>
                  </a:extLst>
                </a:gridCol>
                <a:gridCol w="1622410">
                  <a:extLst>
                    <a:ext uri="{9D8B030D-6E8A-4147-A177-3AD203B41FA5}">
                      <a16:colId xmlns:a16="http://schemas.microsoft.com/office/drawing/2014/main" val="1114855954"/>
                    </a:ext>
                  </a:extLst>
                </a:gridCol>
                <a:gridCol w="1273554">
                  <a:extLst>
                    <a:ext uri="{9D8B030D-6E8A-4147-A177-3AD203B41FA5}">
                      <a16:colId xmlns:a16="http://schemas.microsoft.com/office/drawing/2014/main" val="2335496308"/>
                    </a:ext>
                  </a:extLst>
                </a:gridCol>
                <a:gridCol w="1375439">
                  <a:extLst>
                    <a:ext uri="{9D8B030D-6E8A-4147-A177-3AD203B41FA5}">
                      <a16:colId xmlns:a16="http://schemas.microsoft.com/office/drawing/2014/main" val="1054120877"/>
                    </a:ext>
                  </a:extLst>
                </a:gridCol>
                <a:gridCol w="1120727">
                  <a:extLst>
                    <a:ext uri="{9D8B030D-6E8A-4147-A177-3AD203B41FA5}">
                      <a16:colId xmlns:a16="http://schemas.microsoft.com/office/drawing/2014/main" val="3416931305"/>
                    </a:ext>
                  </a:extLst>
                </a:gridCol>
              </a:tblGrid>
              <a:tr h="3793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Programme Travaux voirie (Métropole)</a:t>
                      </a:r>
                      <a:endParaRPr lang="fr-FR" sz="2400" dirty="0">
                        <a:effectLst/>
                        <a:highlight>
                          <a:srgbClr val="C3D652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709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72204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7802BD-BF02-939B-3EBF-47DEBD511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47809"/>
              </p:ext>
            </p:extLst>
          </p:nvPr>
        </p:nvGraphicFramePr>
        <p:xfrm>
          <a:off x="1260681" y="1166699"/>
          <a:ext cx="10484576" cy="374015"/>
        </p:xfrm>
        <a:graphic>
          <a:graphicData uri="http://schemas.openxmlformats.org/drawingml/2006/table">
            <a:tbl>
              <a:tblPr firstRow="1" firstCol="1" bandRow="1"/>
              <a:tblGrid>
                <a:gridCol w="5100636">
                  <a:extLst>
                    <a:ext uri="{9D8B030D-6E8A-4147-A177-3AD203B41FA5}">
                      <a16:colId xmlns:a16="http://schemas.microsoft.com/office/drawing/2014/main" val="4270696860"/>
                    </a:ext>
                  </a:extLst>
                </a:gridCol>
                <a:gridCol w="1635499">
                  <a:extLst>
                    <a:ext uri="{9D8B030D-6E8A-4147-A177-3AD203B41FA5}">
                      <a16:colId xmlns:a16="http://schemas.microsoft.com/office/drawing/2014/main" val="2875616240"/>
                    </a:ext>
                  </a:extLst>
                </a:gridCol>
                <a:gridCol w="1279955">
                  <a:extLst>
                    <a:ext uri="{9D8B030D-6E8A-4147-A177-3AD203B41FA5}">
                      <a16:colId xmlns:a16="http://schemas.microsoft.com/office/drawing/2014/main" val="1174021366"/>
                    </a:ext>
                  </a:extLst>
                </a:gridCol>
                <a:gridCol w="1371381">
                  <a:extLst>
                    <a:ext uri="{9D8B030D-6E8A-4147-A177-3AD203B41FA5}">
                      <a16:colId xmlns:a16="http://schemas.microsoft.com/office/drawing/2014/main" val="3174146361"/>
                    </a:ext>
                  </a:extLst>
                </a:gridCol>
                <a:gridCol w="990726">
                  <a:extLst>
                    <a:ext uri="{9D8B030D-6E8A-4147-A177-3AD203B41FA5}">
                      <a16:colId xmlns:a16="http://schemas.microsoft.com/office/drawing/2014/main" val="2597555658"/>
                    </a:ext>
                  </a:extLst>
                </a:gridCol>
                <a:gridCol w="106379">
                  <a:extLst>
                    <a:ext uri="{9D8B030D-6E8A-4147-A177-3AD203B41FA5}">
                      <a16:colId xmlns:a16="http://schemas.microsoft.com/office/drawing/2014/main" val="40490882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Espaces public Bel 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431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833532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1611EB5-F735-6DA7-280D-C46014AC0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35502"/>
              </p:ext>
            </p:extLst>
          </p:nvPr>
        </p:nvGraphicFramePr>
        <p:xfrm>
          <a:off x="1266790" y="196953"/>
          <a:ext cx="10459071" cy="784647"/>
        </p:xfrm>
        <a:graphic>
          <a:graphicData uri="http://schemas.openxmlformats.org/drawingml/2006/table">
            <a:tbl>
              <a:tblPr firstRow="1" firstCol="1" bandRow="1"/>
              <a:tblGrid>
                <a:gridCol w="5095827">
                  <a:extLst>
                    <a:ext uri="{9D8B030D-6E8A-4147-A177-3AD203B41FA5}">
                      <a16:colId xmlns:a16="http://schemas.microsoft.com/office/drawing/2014/main" val="2973710359"/>
                    </a:ext>
                  </a:extLst>
                </a:gridCol>
                <a:gridCol w="1722147">
                  <a:extLst>
                    <a:ext uri="{9D8B030D-6E8A-4147-A177-3AD203B41FA5}">
                      <a16:colId xmlns:a16="http://schemas.microsoft.com/office/drawing/2014/main" val="541906930"/>
                    </a:ext>
                  </a:extLst>
                </a:gridCol>
                <a:gridCol w="1291610">
                  <a:extLst>
                    <a:ext uri="{9D8B030D-6E8A-4147-A177-3AD203B41FA5}">
                      <a16:colId xmlns:a16="http://schemas.microsoft.com/office/drawing/2014/main" val="1572927273"/>
                    </a:ext>
                  </a:extLst>
                </a:gridCol>
                <a:gridCol w="1199354">
                  <a:extLst>
                    <a:ext uri="{9D8B030D-6E8A-4147-A177-3AD203B41FA5}">
                      <a16:colId xmlns:a16="http://schemas.microsoft.com/office/drawing/2014/main" val="3137936273"/>
                    </a:ext>
                  </a:extLst>
                </a:gridCol>
                <a:gridCol w="1056153">
                  <a:extLst>
                    <a:ext uri="{9D8B030D-6E8A-4147-A177-3AD203B41FA5}">
                      <a16:colId xmlns:a16="http://schemas.microsoft.com/office/drawing/2014/main" val="956514830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1586200901"/>
                    </a:ext>
                  </a:extLst>
                </a:gridCol>
              </a:tblGrid>
              <a:tr h="395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400" dirty="0">
                        <a:effectLst/>
                        <a:highlight>
                          <a:srgbClr val="C3D652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2024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46560"/>
                  </a:ext>
                </a:extLst>
              </a:tr>
              <a:tr h="3886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Cimetière</a:t>
                      </a:r>
                      <a:endParaRPr lang="fr-FR" sz="2400" dirty="0">
                        <a:effectLst/>
                        <a:highlight>
                          <a:srgbClr val="C3D652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339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041746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941AA6B-01F6-949A-AF39-872504CEC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12830"/>
              </p:ext>
            </p:extLst>
          </p:nvPr>
        </p:nvGraphicFramePr>
        <p:xfrm>
          <a:off x="1260682" y="2278349"/>
          <a:ext cx="10515597" cy="374015"/>
        </p:xfrm>
        <a:graphic>
          <a:graphicData uri="http://schemas.openxmlformats.org/drawingml/2006/table">
            <a:tbl>
              <a:tblPr firstRow="1" firstCol="1" bandRow="1"/>
              <a:tblGrid>
                <a:gridCol w="5115451">
                  <a:extLst>
                    <a:ext uri="{9D8B030D-6E8A-4147-A177-3AD203B41FA5}">
                      <a16:colId xmlns:a16="http://schemas.microsoft.com/office/drawing/2014/main" val="3947413647"/>
                    </a:ext>
                  </a:extLst>
                </a:gridCol>
                <a:gridCol w="1633314">
                  <a:extLst>
                    <a:ext uri="{9D8B030D-6E8A-4147-A177-3AD203B41FA5}">
                      <a16:colId xmlns:a16="http://schemas.microsoft.com/office/drawing/2014/main" val="2391956537"/>
                    </a:ext>
                  </a:extLst>
                </a:gridCol>
                <a:gridCol w="1337276">
                  <a:extLst>
                    <a:ext uri="{9D8B030D-6E8A-4147-A177-3AD203B41FA5}">
                      <a16:colId xmlns:a16="http://schemas.microsoft.com/office/drawing/2014/main" val="382241468"/>
                    </a:ext>
                  </a:extLst>
                </a:gridCol>
                <a:gridCol w="1255610">
                  <a:extLst>
                    <a:ext uri="{9D8B030D-6E8A-4147-A177-3AD203B41FA5}">
                      <a16:colId xmlns:a16="http://schemas.microsoft.com/office/drawing/2014/main" val="1668150930"/>
                    </a:ext>
                  </a:extLst>
                </a:gridCol>
                <a:gridCol w="1078662">
                  <a:extLst>
                    <a:ext uri="{9D8B030D-6E8A-4147-A177-3AD203B41FA5}">
                      <a16:colId xmlns:a16="http://schemas.microsoft.com/office/drawing/2014/main" val="2036704696"/>
                    </a:ext>
                  </a:extLst>
                </a:gridCol>
                <a:gridCol w="95284">
                  <a:extLst>
                    <a:ext uri="{9D8B030D-6E8A-4147-A177-3AD203B41FA5}">
                      <a16:colId xmlns:a16="http://schemas.microsoft.com/office/drawing/2014/main" val="42250088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Espace public Le Val</a:t>
                      </a:r>
                      <a:endParaRPr lang="fr-FR" sz="2400" dirty="0">
                        <a:effectLst/>
                        <a:highlight>
                          <a:srgbClr val="C3D652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325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0873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1668149-BE6A-B64E-C34A-5B73C25BC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4859"/>
              </p:ext>
            </p:extLst>
          </p:nvPr>
        </p:nvGraphicFramePr>
        <p:xfrm>
          <a:off x="1277576" y="2813749"/>
          <a:ext cx="10579142" cy="374015"/>
        </p:xfrm>
        <a:graphic>
          <a:graphicData uri="http://schemas.openxmlformats.org/drawingml/2006/table">
            <a:tbl>
              <a:tblPr firstRow="1" firstCol="1" bandRow="1"/>
              <a:tblGrid>
                <a:gridCol w="5083948">
                  <a:extLst>
                    <a:ext uri="{9D8B030D-6E8A-4147-A177-3AD203B41FA5}">
                      <a16:colId xmlns:a16="http://schemas.microsoft.com/office/drawing/2014/main" val="3233950191"/>
                    </a:ext>
                  </a:extLst>
                </a:gridCol>
                <a:gridCol w="1742379">
                  <a:extLst>
                    <a:ext uri="{9D8B030D-6E8A-4147-A177-3AD203B41FA5}">
                      <a16:colId xmlns:a16="http://schemas.microsoft.com/office/drawing/2014/main" val="3230614480"/>
                    </a:ext>
                  </a:extLst>
                </a:gridCol>
                <a:gridCol w="1329981">
                  <a:extLst>
                    <a:ext uri="{9D8B030D-6E8A-4147-A177-3AD203B41FA5}">
                      <a16:colId xmlns:a16="http://schemas.microsoft.com/office/drawing/2014/main" val="2135975153"/>
                    </a:ext>
                  </a:extLst>
                </a:gridCol>
                <a:gridCol w="1195953">
                  <a:extLst>
                    <a:ext uri="{9D8B030D-6E8A-4147-A177-3AD203B41FA5}">
                      <a16:colId xmlns:a16="http://schemas.microsoft.com/office/drawing/2014/main" val="2106889510"/>
                    </a:ext>
                  </a:extLst>
                </a:gridCol>
                <a:gridCol w="1200930">
                  <a:extLst>
                    <a:ext uri="{9D8B030D-6E8A-4147-A177-3AD203B41FA5}">
                      <a16:colId xmlns:a16="http://schemas.microsoft.com/office/drawing/2014/main" val="3735721301"/>
                    </a:ext>
                  </a:extLst>
                </a:gridCol>
                <a:gridCol w="25951">
                  <a:extLst>
                    <a:ext uri="{9D8B030D-6E8A-4147-A177-3AD203B41FA5}">
                      <a16:colId xmlns:a16="http://schemas.microsoft.com/office/drawing/2014/main" val="35930489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Programme Parc des </a:t>
                      </a:r>
                      <a:r>
                        <a:rPr lang="fr-FR" sz="2400" b="1" dirty="0" err="1"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Coulmes</a:t>
                      </a:r>
                      <a:endParaRPr lang="fr-FR" sz="2400" dirty="0">
                        <a:effectLst/>
                        <a:highlight>
                          <a:srgbClr val="C3D652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190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492833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29F2195-1F10-C817-7C85-B9DE27A7D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79957"/>
              </p:ext>
            </p:extLst>
          </p:nvPr>
        </p:nvGraphicFramePr>
        <p:xfrm>
          <a:off x="1277576" y="3404404"/>
          <a:ext cx="10628721" cy="374015"/>
        </p:xfrm>
        <a:graphic>
          <a:graphicData uri="http://schemas.openxmlformats.org/drawingml/2006/table">
            <a:tbl>
              <a:tblPr firstRow="1" firstCol="1" bandRow="1"/>
              <a:tblGrid>
                <a:gridCol w="5082230">
                  <a:extLst>
                    <a:ext uri="{9D8B030D-6E8A-4147-A177-3AD203B41FA5}">
                      <a16:colId xmlns:a16="http://schemas.microsoft.com/office/drawing/2014/main" val="698070241"/>
                    </a:ext>
                  </a:extLst>
                </a:gridCol>
                <a:gridCol w="1849924">
                  <a:extLst>
                    <a:ext uri="{9D8B030D-6E8A-4147-A177-3AD203B41FA5}">
                      <a16:colId xmlns:a16="http://schemas.microsoft.com/office/drawing/2014/main" val="3701837585"/>
                    </a:ext>
                  </a:extLst>
                </a:gridCol>
                <a:gridCol w="1342461">
                  <a:extLst>
                    <a:ext uri="{9D8B030D-6E8A-4147-A177-3AD203B41FA5}">
                      <a16:colId xmlns:a16="http://schemas.microsoft.com/office/drawing/2014/main" val="3127788767"/>
                    </a:ext>
                  </a:extLst>
                </a:gridCol>
                <a:gridCol w="1148370">
                  <a:extLst>
                    <a:ext uri="{9D8B030D-6E8A-4147-A177-3AD203B41FA5}">
                      <a16:colId xmlns:a16="http://schemas.microsoft.com/office/drawing/2014/main" val="1074491749"/>
                    </a:ext>
                  </a:extLst>
                </a:gridCol>
                <a:gridCol w="1179502">
                  <a:extLst>
                    <a:ext uri="{9D8B030D-6E8A-4147-A177-3AD203B41FA5}">
                      <a16:colId xmlns:a16="http://schemas.microsoft.com/office/drawing/2014/main" val="2834863332"/>
                    </a:ext>
                  </a:extLst>
                </a:gridCol>
                <a:gridCol w="26234">
                  <a:extLst>
                    <a:ext uri="{9D8B030D-6E8A-4147-A177-3AD203B41FA5}">
                      <a16:colId xmlns:a16="http://schemas.microsoft.com/office/drawing/2014/main" val="3239022200"/>
                    </a:ext>
                  </a:extLst>
                </a:gridCol>
              </a:tblGrid>
              <a:tr h="3634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Programme Piscine</a:t>
                      </a:r>
                      <a:endParaRPr lang="fr-FR" sz="2400" dirty="0">
                        <a:effectLst/>
                        <a:highlight>
                          <a:srgbClr val="C3D652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346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328434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73CAE7D-54AB-1186-60BD-100752354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33104"/>
              </p:ext>
            </p:extLst>
          </p:nvPr>
        </p:nvGraphicFramePr>
        <p:xfrm>
          <a:off x="1277576" y="4033688"/>
          <a:ext cx="10628720" cy="470236"/>
        </p:xfrm>
        <a:graphic>
          <a:graphicData uri="http://schemas.openxmlformats.org/drawingml/2006/table">
            <a:tbl>
              <a:tblPr firstRow="1" firstCol="1" bandRow="1"/>
              <a:tblGrid>
                <a:gridCol w="5125609">
                  <a:extLst>
                    <a:ext uri="{9D8B030D-6E8A-4147-A177-3AD203B41FA5}">
                      <a16:colId xmlns:a16="http://schemas.microsoft.com/office/drawing/2014/main" val="370732449"/>
                    </a:ext>
                  </a:extLst>
                </a:gridCol>
                <a:gridCol w="1686728">
                  <a:extLst>
                    <a:ext uri="{9D8B030D-6E8A-4147-A177-3AD203B41FA5}">
                      <a16:colId xmlns:a16="http://schemas.microsoft.com/office/drawing/2014/main" val="2451370936"/>
                    </a:ext>
                  </a:extLst>
                </a:gridCol>
                <a:gridCol w="1310844">
                  <a:extLst>
                    <a:ext uri="{9D8B030D-6E8A-4147-A177-3AD203B41FA5}">
                      <a16:colId xmlns:a16="http://schemas.microsoft.com/office/drawing/2014/main" val="1234813057"/>
                    </a:ext>
                  </a:extLst>
                </a:gridCol>
                <a:gridCol w="1428680">
                  <a:extLst>
                    <a:ext uri="{9D8B030D-6E8A-4147-A177-3AD203B41FA5}">
                      <a16:colId xmlns:a16="http://schemas.microsoft.com/office/drawing/2014/main" val="3616145515"/>
                    </a:ext>
                  </a:extLst>
                </a:gridCol>
                <a:gridCol w="1076859">
                  <a:extLst>
                    <a:ext uri="{9D8B030D-6E8A-4147-A177-3AD203B41FA5}">
                      <a16:colId xmlns:a16="http://schemas.microsoft.com/office/drawing/2014/main" val="3997238888"/>
                    </a:ext>
                  </a:extLst>
                </a:gridCol>
              </a:tblGrid>
              <a:tr h="4702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Programme Maison de santé</a:t>
                      </a:r>
                      <a:endParaRPr lang="fr-FR" sz="2400" dirty="0">
                        <a:effectLst/>
                        <a:highlight>
                          <a:srgbClr val="C3D652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89 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310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315708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80F74BC1-AC11-D598-BA31-147B2FBBD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70030"/>
              </p:ext>
            </p:extLst>
          </p:nvPr>
        </p:nvGraphicFramePr>
        <p:xfrm>
          <a:off x="1266790" y="4742231"/>
          <a:ext cx="10628721" cy="476614"/>
        </p:xfrm>
        <a:graphic>
          <a:graphicData uri="http://schemas.openxmlformats.org/drawingml/2006/table">
            <a:tbl>
              <a:tblPr firstRow="1" firstCol="1" bandRow="1"/>
              <a:tblGrid>
                <a:gridCol w="5213343">
                  <a:extLst>
                    <a:ext uri="{9D8B030D-6E8A-4147-A177-3AD203B41FA5}">
                      <a16:colId xmlns:a16="http://schemas.microsoft.com/office/drawing/2014/main" val="2458413563"/>
                    </a:ext>
                  </a:extLst>
                </a:gridCol>
                <a:gridCol w="1551340">
                  <a:extLst>
                    <a:ext uri="{9D8B030D-6E8A-4147-A177-3AD203B41FA5}">
                      <a16:colId xmlns:a16="http://schemas.microsoft.com/office/drawing/2014/main" val="394005808"/>
                    </a:ext>
                  </a:extLst>
                </a:gridCol>
                <a:gridCol w="1238672">
                  <a:extLst>
                    <a:ext uri="{9D8B030D-6E8A-4147-A177-3AD203B41FA5}">
                      <a16:colId xmlns:a16="http://schemas.microsoft.com/office/drawing/2014/main" val="1803997620"/>
                    </a:ext>
                  </a:extLst>
                </a:gridCol>
                <a:gridCol w="1538729">
                  <a:extLst>
                    <a:ext uri="{9D8B030D-6E8A-4147-A177-3AD203B41FA5}">
                      <a16:colId xmlns:a16="http://schemas.microsoft.com/office/drawing/2014/main" val="2461653529"/>
                    </a:ext>
                  </a:extLst>
                </a:gridCol>
                <a:gridCol w="985940">
                  <a:extLst>
                    <a:ext uri="{9D8B030D-6E8A-4147-A177-3AD203B41FA5}">
                      <a16:colId xmlns:a16="http://schemas.microsoft.com/office/drawing/2014/main" val="3547608332"/>
                    </a:ext>
                  </a:extLst>
                </a:gridCol>
                <a:gridCol w="100697">
                  <a:extLst>
                    <a:ext uri="{9D8B030D-6E8A-4147-A177-3AD203B41FA5}">
                      <a16:colId xmlns:a16="http://schemas.microsoft.com/office/drawing/2014/main" val="1245759760"/>
                    </a:ext>
                  </a:extLst>
                </a:gridCol>
              </a:tblGrid>
              <a:tr h="476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Programme Vidéoprotection</a:t>
                      </a:r>
                      <a:endParaRPr lang="fr-FR" sz="2400" dirty="0">
                        <a:effectLst/>
                        <a:highlight>
                          <a:srgbClr val="C3D652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192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010453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B7A2EFA-BFBB-8A5C-5E98-A67546A94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22247"/>
              </p:ext>
            </p:extLst>
          </p:nvPr>
        </p:nvGraphicFramePr>
        <p:xfrm>
          <a:off x="1316369" y="5401914"/>
          <a:ext cx="10579142" cy="752888"/>
        </p:xfrm>
        <a:graphic>
          <a:graphicData uri="http://schemas.openxmlformats.org/drawingml/2006/table">
            <a:tbl>
              <a:tblPr firstRow="1" firstCol="1" bandRow="1"/>
              <a:tblGrid>
                <a:gridCol w="5117972">
                  <a:extLst>
                    <a:ext uri="{9D8B030D-6E8A-4147-A177-3AD203B41FA5}">
                      <a16:colId xmlns:a16="http://schemas.microsoft.com/office/drawing/2014/main" val="1355507631"/>
                    </a:ext>
                  </a:extLst>
                </a:gridCol>
                <a:gridCol w="4408332">
                  <a:extLst>
                    <a:ext uri="{9D8B030D-6E8A-4147-A177-3AD203B41FA5}">
                      <a16:colId xmlns:a16="http://schemas.microsoft.com/office/drawing/2014/main" val="3825733302"/>
                    </a:ext>
                  </a:extLst>
                </a:gridCol>
                <a:gridCol w="1052838">
                  <a:extLst>
                    <a:ext uri="{9D8B030D-6E8A-4147-A177-3AD203B41FA5}">
                      <a16:colId xmlns:a16="http://schemas.microsoft.com/office/drawing/2014/main" val="2100599841"/>
                    </a:ext>
                  </a:extLst>
                </a:gridCol>
              </a:tblGrid>
              <a:tr h="378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2024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04914"/>
                  </a:ext>
                </a:extLst>
              </a:tr>
              <a:tr h="347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C3D652"/>
                          </a:highlight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Programme locaux  Services  techniques</a:t>
                      </a:r>
                      <a:endParaRPr lang="fr-FR" sz="2000" dirty="0">
                        <a:effectLst/>
                        <a:highlight>
                          <a:srgbClr val="C3D652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226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155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09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D7C9158-BBD3-8897-1159-DFDBEBBF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283" y="332582"/>
            <a:ext cx="10320367" cy="430141"/>
          </a:xfrm>
          <a:noFill/>
        </p:spPr>
        <p:txBody>
          <a:bodyPr>
            <a:normAutofit/>
          </a:bodyPr>
          <a:lstStyle/>
          <a:p>
            <a:r>
              <a:rPr lang="fr-FR" sz="2400" dirty="0"/>
              <a:t>ROB 2024 : </a:t>
            </a:r>
            <a:r>
              <a:rPr lang="fr-FR" sz="2400" b="1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Investissements courants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FCEAEA-78A0-D497-F221-7619BB733872}"/>
              </a:ext>
            </a:extLst>
          </p:cNvPr>
          <p:cNvSpPr txBox="1"/>
          <p:nvPr/>
        </p:nvSpPr>
        <p:spPr>
          <a:xfrm>
            <a:off x="1311572" y="2700759"/>
            <a:ext cx="108804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En 2023, un important travail d’analyse a été mené pour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Pour extraire des investissements courants tous les projets de type voirie , fonds de concours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se concentrer sur le patrimoine communal et les équipements  afin de construire des programmes d’intervention  sur </a:t>
            </a:r>
          </a:p>
          <a:p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-   le </a:t>
            </a:r>
            <a:r>
              <a:rPr lang="fr-FR" sz="2400" b="1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patrimoine bâti, </a:t>
            </a:r>
          </a:p>
          <a:p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-   les </a:t>
            </a:r>
            <a:r>
              <a:rPr lang="fr-FR" sz="2400" b="1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moyens généraux </a:t>
            </a:r>
          </a:p>
          <a:p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- </a:t>
            </a:r>
            <a:r>
              <a:rPr lang="fr-FR" sz="2400" b="1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l’aménagement c</a:t>
            </a:r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ourant de l’espace public et des espaces verts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7FFA597-662D-BA90-448B-A59D20C37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984908"/>
              </p:ext>
            </p:extLst>
          </p:nvPr>
        </p:nvGraphicFramePr>
        <p:xfrm>
          <a:off x="1396538" y="1210733"/>
          <a:ext cx="9833954" cy="1042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1685">
                  <a:extLst>
                    <a:ext uri="{9D8B030D-6E8A-4147-A177-3AD203B41FA5}">
                      <a16:colId xmlns:a16="http://schemas.microsoft.com/office/drawing/2014/main" val="1611657312"/>
                    </a:ext>
                  </a:extLst>
                </a:gridCol>
                <a:gridCol w="1582989">
                  <a:extLst>
                    <a:ext uri="{9D8B030D-6E8A-4147-A177-3AD203B41FA5}">
                      <a16:colId xmlns:a16="http://schemas.microsoft.com/office/drawing/2014/main" val="3374344311"/>
                    </a:ext>
                  </a:extLst>
                </a:gridCol>
                <a:gridCol w="1425923">
                  <a:extLst>
                    <a:ext uri="{9D8B030D-6E8A-4147-A177-3AD203B41FA5}">
                      <a16:colId xmlns:a16="http://schemas.microsoft.com/office/drawing/2014/main" val="153890707"/>
                    </a:ext>
                  </a:extLst>
                </a:gridCol>
                <a:gridCol w="1425923">
                  <a:extLst>
                    <a:ext uri="{9D8B030D-6E8A-4147-A177-3AD203B41FA5}">
                      <a16:colId xmlns:a16="http://schemas.microsoft.com/office/drawing/2014/main" val="2056863934"/>
                    </a:ext>
                  </a:extLst>
                </a:gridCol>
                <a:gridCol w="1467434">
                  <a:extLst>
                    <a:ext uri="{9D8B030D-6E8A-4147-A177-3AD203B41FA5}">
                      <a16:colId xmlns:a16="http://schemas.microsoft.com/office/drawing/2014/main" val="1733174721"/>
                    </a:ext>
                  </a:extLst>
                </a:gridCol>
              </a:tblGrid>
              <a:tr h="521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0" dirty="0">
                          <a:solidFill>
                            <a:schemeClr val="tx1"/>
                          </a:solidFill>
                          <a:effectLst/>
                        </a:rPr>
                        <a:t>En K€ (TTC)</a:t>
                      </a:r>
                      <a:endParaRPr lang="fr-FR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0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fr-FR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0" dirty="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  <a:endParaRPr lang="fr-FR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0" dirty="0">
                          <a:solidFill>
                            <a:schemeClr val="tx1"/>
                          </a:solidFill>
                          <a:effectLst/>
                        </a:rPr>
                        <a:t>2026</a:t>
                      </a:r>
                      <a:endParaRPr lang="fr-FR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550611"/>
                  </a:ext>
                </a:extLst>
              </a:tr>
              <a:tr h="521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0" dirty="0">
                          <a:solidFill>
                            <a:schemeClr val="tx1"/>
                          </a:solidFill>
                          <a:effectLst/>
                        </a:rPr>
                        <a:t>Dépenses prévisionnelles</a:t>
                      </a:r>
                      <a:endParaRPr lang="fr-FR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0" dirty="0">
                          <a:solidFill>
                            <a:schemeClr val="tx1"/>
                          </a:solidFill>
                          <a:effectLst/>
                        </a:rPr>
                        <a:t>1 677 </a:t>
                      </a:r>
                      <a:endParaRPr lang="fr-FR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0" dirty="0">
                          <a:solidFill>
                            <a:schemeClr val="tx1"/>
                          </a:solidFill>
                          <a:effectLst/>
                        </a:rPr>
                        <a:t>1 463</a:t>
                      </a:r>
                      <a:endParaRPr lang="fr-FR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0" dirty="0">
                          <a:solidFill>
                            <a:schemeClr val="tx1"/>
                          </a:solidFill>
                          <a:effectLst/>
                        </a:rPr>
                        <a:t>1 314 </a:t>
                      </a:r>
                      <a:endParaRPr lang="fr-FR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0" dirty="0">
                          <a:solidFill>
                            <a:schemeClr val="tx1"/>
                          </a:solidFill>
                          <a:effectLst/>
                        </a:rPr>
                        <a:t>4 454</a:t>
                      </a:r>
                      <a:endParaRPr lang="fr-FR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478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035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6576A7A-B62C-4AC8-70CD-402C8047F66D}"/>
              </a:ext>
            </a:extLst>
          </p:cNvPr>
          <p:cNvSpPr txBox="1"/>
          <p:nvPr/>
        </p:nvSpPr>
        <p:spPr>
          <a:xfrm>
            <a:off x="1127721" y="507075"/>
            <a:ext cx="10708424" cy="5062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3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Le montant projeté  des </a:t>
            </a:r>
            <a:r>
              <a:rPr lang="fr-FR" sz="2300" b="1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dépenses </a:t>
            </a:r>
            <a:r>
              <a:rPr lang="fr-FR" sz="23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d’investissement 2024-2026 est de </a:t>
            </a:r>
            <a:r>
              <a:rPr lang="fr-FR" sz="2300" b="1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23,4 M€</a:t>
            </a:r>
          </a:p>
          <a:p>
            <a:endParaRPr lang="fr-FR" sz="2300" dirty="0"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r>
              <a:rPr lang="fr-FR" sz="2400" dirty="0"/>
              <a:t>Le total des </a:t>
            </a:r>
            <a:r>
              <a:rPr lang="fr-FR" sz="2400" b="1" dirty="0"/>
              <a:t>recettes</a:t>
            </a:r>
            <a:r>
              <a:rPr lang="fr-FR" sz="2400" dirty="0"/>
              <a:t> d’investissements est de </a:t>
            </a:r>
            <a:r>
              <a:rPr lang="fr-FR" sz="2400" b="1" dirty="0"/>
              <a:t>15,8 M€</a:t>
            </a:r>
            <a:r>
              <a:rPr lang="fr-FR" sz="2400" dirty="0"/>
              <a:t> avec  </a:t>
            </a:r>
            <a:endParaRPr lang="fr-FR" sz="2300" dirty="0"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Un recours des financements extérieurs  à 3,55 M€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Le FCTVA à 3,1 M€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Une mobilisation du fonds de roulement de 0,3M€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La cession des biens à </a:t>
            </a:r>
            <a:r>
              <a:rPr lang="fr-FR" sz="2300" dirty="0" err="1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Pluralis</a:t>
            </a:r>
            <a:r>
              <a:rPr lang="fr-FR" sz="23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 pour 2,945 M€ positionnée  en  2025</a:t>
            </a:r>
          </a:p>
          <a:p>
            <a:endParaRPr lang="fr-FR" sz="2300" dirty="0"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r>
              <a:rPr lang="fr-FR" sz="23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Le recours prévisionnel à l’emprunt  se défini </a:t>
            </a:r>
            <a:r>
              <a:rPr lang="fr-FR" sz="2300" dirty="0" err="1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tcomme</a:t>
            </a:r>
            <a:r>
              <a:rPr lang="fr-FR" sz="23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 suit (avec une valeur forte en 2024 année de démarrage des gros projets du mandat)</a:t>
            </a:r>
          </a:p>
          <a:p>
            <a:endParaRPr lang="fr-FR" sz="2300" dirty="0"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endParaRPr lang="fr-FR" sz="2300" dirty="0"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endParaRPr lang="fr-FR" sz="2300" dirty="0"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endParaRPr lang="fr-FR" sz="2300" dirty="0"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64C36E-1926-DE48-956E-9D9008314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710533"/>
              </p:ext>
            </p:extLst>
          </p:nvPr>
        </p:nvGraphicFramePr>
        <p:xfrm>
          <a:off x="1276171" y="4311820"/>
          <a:ext cx="10079016" cy="1433232"/>
        </p:xfrm>
        <a:graphic>
          <a:graphicData uri="http://schemas.openxmlformats.org/drawingml/2006/table">
            <a:tbl>
              <a:tblPr firstRow="1" firstCol="1" bandRow="1"/>
              <a:tblGrid>
                <a:gridCol w="4679232">
                  <a:extLst>
                    <a:ext uri="{9D8B030D-6E8A-4147-A177-3AD203B41FA5}">
                      <a16:colId xmlns:a16="http://schemas.microsoft.com/office/drawing/2014/main" val="3036320098"/>
                    </a:ext>
                  </a:extLst>
                </a:gridCol>
                <a:gridCol w="1513576">
                  <a:extLst>
                    <a:ext uri="{9D8B030D-6E8A-4147-A177-3AD203B41FA5}">
                      <a16:colId xmlns:a16="http://schemas.microsoft.com/office/drawing/2014/main" val="4109208847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1711475575"/>
                    </a:ext>
                  </a:extLst>
                </a:gridCol>
                <a:gridCol w="1206770">
                  <a:extLst>
                    <a:ext uri="{9D8B030D-6E8A-4147-A177-3AD203B41FA5}">
                      <a16:colId xmlns:a16="http://schemas.microsoft.com/office/drawing/2014/main" val="4165769890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656880605"/>
                    </a:ext>
                  </a:extLst>
                </a:gridCol>
              </a:tblGrid>
              <a:tr h="645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En K€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2025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2026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568545"/>
                  </a:ext>
                </a:extLst>
              </a:tr>
              <a:tr h="787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Montant prévisionnel des emprunts à souscrire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7 760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8 092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309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812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D7C9158-BBD3-8897-1159-DFDBEBBF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806" y="479395"/>
            <a:ext cx="10515600" cy="4375238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Prospective 2024/2026</a:t>
            </a:r>
            <a:br>
              <a:rPr lang="fr-FR" sz="36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</a:br>
            <a:br>
              <a:rPr lang="fr-FR" sz="36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</a:br>
            <a:br>
              <a:rPr lang="fr-FR" sz="3600" b="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</a:br>
            <a:r>
              <a:rPr lang="fr-FR" sz="3600" b="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Endettement</a:t>
            </a:r>
            <a:br>
              <a:rPr lang="fr-FR" sz="3600" b="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</a:br>
            <a:endParaRPr lang="fr-FR" sz="3600" b="0" dirty="0">
              <a:solidFill>
                <a:srgbClr val="0080A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494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EE7BCD4C-F44C-2524-ED64-5AC43E79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53" y="57152"/>
            <a:ext cx="11235447" cy="813504"/>
          </a:xfrm>
        </p:spPr>
        <p:txBody>
          <a:bodyPr>
            <a:noAutofit/>
          </a:bodyPr>
          <a:lstStyle/>
          <a:p>
            <a:pPr algn="ctr"/>
            <a:r>
              <a:rPr lang="fr-FR" sz="3600"/>
              <a:t>Endettement </a:t>
            </a:r>
            <a:r>
              <a:rPr lang="fr-FR" sz="3600" dirty="0"/>
              <a:t>au 31/12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9C530C-989F-BB68-4C0C-511B26B75FF1}"/>
              </a:ext>
            </a:extLst>
          </p:cNvPr>
          <p:cNvSpPr txBox="1"/>
          <p:nvPr/>
        </p:nvSpPr>
        <p:spPr>
          <a:xfrm>
            <a:off x="1736293" y="5793293"/>
            <a:ext cx="10708424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300" b="1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Baisse de l’encours dette </a:t>
            </a:r>
            <a:r>
              <a:rPr lang="fr-FR" sz="230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de -1,1M€ au 31/12/2026</a:t>
            </a:r>
          </a:p>
          <a:p>
            <a:r>
              <a:rPr lang="fr-FR" sz="2300" b="1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Maintien de la capacité de désendettement </a:t>
            </a:r>
            <a:r>
              <a:rPr lang="fr-FR" sz="230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à 6,3 années</a:t>
            </a:r>
          </a:p>
        </p:txBody>
      </p:sp>
      <p:pic>
        <p:nvPicPr>
          <p:cNvPr id="3" name="Image 2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D803CC72-01CC-672B-18DD-9F55C01AD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66825"/>
            <a:ext cx="9066179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6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5E0E0-AEBD-9A25-2183-1803A7F6E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14" y="249383"/>
            <a:ext cx="10229681" cy="59441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800" b="1" dirty="0">
                <a:solidFill>
                  <a:srgbClr val="0080AA"/>
                </a:solidFill>
                <a:cs typeface="+mj-cs"/>
              </a:rPr>
              <a:t>Endettement au 31/12/2023</a:t>
            </a:r>
          </a:p>
          <a:p>
            <a:r>
              <a:rPr lang="fr-FR" dirty="0">
                <a:solidFill>
                  <a:schemeClr val="accent1"/>
                </a:solidFill>
                <a:latin typeface="+mn-lt"/>
              </a:rPr>
              <a:t>Au 31 décembre 2022, le capital restant dû (CRD) de la dette antérieure s’établissait à 11,8M€. </a:t>
            </a:r>
          </a:p>
          <a:p>
            <a:r>
              <a:rPr lang="fr-FR" dirty="0">
                <a:solidFill>
                  <a:schemeClr val="accent1"/>
                </a:solidFill>
                <a:latin typeface="+mn-lt"/>
              </a:rPr>
              <a:t>Le remboursement en capital opéré en 2023 est arrêté à 1,9M€. </a:t>
            </a:r>
          </a:p>
          <a:p>
            <a:r>
              <a:rPr lang="fr-FR" dirty="0">
                <a:solidFill>
                  <a:schemeClr val="accent1"/>
                </a:solidFill>
                <a:latin typeface="+mn-lt"/>
              </a:rPr>
              <a:t>L’exercice 2023 a fait l’objet du 2ème versement de 0,8M€ de l’emprunt Banque Postale contracté en 2022 (1,8M€) et d’un nouvel emprunt contracté auprès de la Caisse d’Epargne Rhône Alpes pour un montant de 1,01M€. </a:t>
            </a:r>
          </a:p>
          <a:p>
            <a:r>
              <a:rPr lang="fr-FR" b="1" dirty="0">
                <a:solidFill>
                  <a:srgbClr val="0080AA"/>
                </a:solidFill>
                <a:cs typeface="+mj-cs"/>
              </a:rPr>
              <a:t>En 2023, l’emprunt a été de 1,81 M€ </a:t>
            </a:r>
            <a:r>
              <a:rPr lang="fr-FR" dirty="0">
                <a:solidFill>
                  <a:srgbClr val="0080AA"/>
                </a:solidFill>
                <a:cs typeface="+mj-cs"/>
              </a:rPr>
              <a:t>: 2</a:t>
            </a:r>
            <a:r>
              <a:rPr lang="fr-FR" baseline="30000" dirty="0">
                <a:solidFill>
                  <a:srgbClr val="0080AA"/>
                </a:solidFill>
                <a:cs typeface="+mj-cs"/>
              </a:rPr>
              <a:t>ème</a:t>
            </a:r>
            <a:r>
              <a:rPr lang="fr-FR" dirty="0">
                <a:solidFill>
                  <a:srgbClr val="0080AA"/>
                </a:solidFill>
                <a:cs typeface="+mj-cs"/>
              </a:rPr>
              <a:t> versement de 0,8M€ de l’emprunt Banque Postale contracté en 2022 (1,8M€) et nouvel emprunt contracté auprès de la Caisse d’Epargne Rhône Alpes pour un montant de 1,01M€</a:t>
            </a:r>
            <a:endParaRPr lang="fr-FR" dirty="0">
              <a:solidFill>
                <a:schemeClr val="accent1"/>
              </a:solidFill>
              <a:latin typeface="+mn-lt"/>
            </a:endParaRPr>
          </a:p>
          <a:p>
            <a:r>
              <a:rPr lang="fr-FR" dirty="0">
                <a:solidFill>
                  <a:schemeClr val="accent1"/>
                </a:solidFill>
                <a:latin typeface="+mn-lt"/>
              </a:rPr>
              <a:t>En intégrant ce montant d’encaissement nouveau, le </a:t>
            </a:r>
            <a:r>
              <a:rPr lang="fr-FR" b="1" dirty="0">
                <a:solidFill>
                  <a:schemeClr val="accent1"/>
                </a:solidFill>
                <a:latin typeface="+mn-lt"/>
              </a:rPr>
              <a:t>CRD au 31/12/2023 s’établi à 11,7M€</a:t>
            </a:r>
            <a:r>
              <a:rPr lang="fr-FR" dirty="0">
                <a:solidFill>
                  <a:schemeClr val="accent1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8062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5E0E0-AEBD-9A25-2183-1803A7F6E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14" y="249383"/>
            <a:ext cx="10229681" cy="5944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>
                <a:solidFill>
                  <a:srgbClr val="0080AA"/>
                </a:solidFill>
                <a:cs typeface="+mj-cs"/>
              </a:rPr>
              <a:t>Endettement au 31/12/2023</a:t>
            </a:r>
          </a:p>
          <a:p>
            <a:r>
              <a:rPr lang="fr-FR" dirty="0">
                <a:solidFill>
                  <a:schemeClr val="accent1"/>
                </a:solidFill>
                <a:latin typeface="+mn-lt"/>
              </a:rPr>
              <a:t>L’ensemble de la dette est constitué  de 22 lignes d’encours orienté à </a:t>
            </a:r>
            <a:r>
              <a:rPr lang="fr-FR" b="1" dirty="0">
                <a:solidFill>
                  <a:schemeClr val="accent1"/>
                </a:solidFill>
                <a:latin typeface="+mn-lt"/>
              </a:rPr>
              <a:t>66% à taux fixe et 34% à taux variables (EURIBOR 3 mois, 12 mois et TAM).</a:t>
            </a:r>
          </a:p>
          <a:p>
            <a:r>
              <a:rPr lang="fr-FR" dirty="0">
                <a:solidFill>
                  <a:schemeClr val="accent1"/>
                </a:solidFill>
                <a:latin typeface="+mn-lt"/>
              </a:rPr>
              <a:t> La ville ne détenant plus d’emprunts à taux structurés, </a:t>
            </a:r>
            <a:r>
              <a:rPr lang="fr-FR" b="1" dirty="0">
                <a:solidFill>
                  <a:schemeClr val="accent1"/>
                </a:solidFill>
                <a:latin typeface="+mn-lt"/>
              </a:rPr>
              <a:t>l’ensemble de la dette est classé 1-A dans la grille de classification </a:t>
            </a:r>
            <a:r>
              <a:rPr lang="fr-FR" b="1" dirty="0" err="1">
                <a:solidFill>
                  <a:schemeClr val="accent1"/>
                </a:solidFill>
                <a:latin typeface="+mn-lt"/>
              </a:rPr>
              <a:t>Gissler</a:t>
            </a:r>
            <a:r>
              <a:rPr lang="fr-FR" b="1" dirty="0">
                <a:solidFill>
                  <a:schemeClr val="accent1"/>
                </a:solidFill>
                <a:latin typeface="+mn-lt"/>
              </a:rPr>
              <a:t>, ce qui correspond au niveau de risque le plus faible</a:t>
            </a:r>
            <a:r>
              <a:rPr lang="fr-FR" dirty="0">
                <a:solidFill>
                  <a:schemeClr val="accent1"/>
                </a:solidFill>
                <a:latin typeface="+mn-lt"/>
              </a:rPr>
              <a:t>. Le taux moyen payé est estimé à 2,98% en 2024.</a:t>
            </a:r>
          </a:p>
          <a:p>
            <a:r>
              <a:rPr lang="fr-FR" dirty="0">
                <a:solidFill>
                  <a:schemeClr val="accent1"/>
                </a:solidFill>
                <a:latin typeface="+mn-lt"/>
              </a:rPr>
              <a:t>L’encours est réparti de manière équilibrée entre 7 prêteurs dont les dominants sont la Caisse d’Epargne à 31% suivi de la Société Générale à 26% puis la Société de Financement Local à 22% et la Banque Postale à 14%.</a:t>
            </a:r>
          </a:p>
        </p:txBody>
      </p:sp>
    </p:spTree>
    <p:extLst>
      <p:ext uri="{BB962C8B-B14F-4D97-AF65-F5344CB8AC3E}">
        <p14:creationId xmlns:p14="http://schemas.microsoft.com/office/powerpoint/2010/main" val="2636804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5B9724-16A6-788F-73EB-55E5D88E4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12" y="1001535"/>
            <a:ext cx="10534164" cy="48549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fr-FR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8D702A-7B74-5A6C-B968-91BCD877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482" y="123383"/>
            <a:ext cx="10813460" cy="734456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ROB 24 : Conclusion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B2E8A2-9E82-BD60-6780-5FABC1A964DE}"/>
              </a:ext>
            </a:extLst>
          </p:cNvPr>
          <p:cNvSpPr txBox="1"/>
          <p:nvPr/>
        </p:nvSpPr>
        <p:spPr>
          <a:xfrm>
            <a:off x="914400" y="1663461"/>
            <a:ext cx="1114954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Notre prospective permet de financer le programme d’investissement 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 avec un Capital restant dû au 31/12/2025 de 15,8 M€</a:t>
            </a:r>
          </a:p>
          <a:p>
            <a:pPr marL="0" indent="0">
              <a:buNone/>
            </a:pPr>
            <a:endParaRPr lang="fr-FR" sz="2800" dirty="0">
              <a:solidFill>
                <a:srgbClr val="0080A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pPr marL="0" indent="0">
              <a:buNone/>
            </a:pPr>
            <a:r>
              <a:rPr lang="fr-FR" sz="28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Le maintien d’une épargne brute  reste satisfaisant grâce aux efforts de gestion</a:t>
            </a:r>
          </a:p>
          <a:p>
            <a:pPr marL="0" indent="0">
              <a:buNone/>
            </a:pPr>
            <a:endParaRPr lang="fr-FR" sz="2800" dirty="0">
              <a:solidFill>
                <a:srgbClr val="0080A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pPr marL="0" indent="0">
              <a:buNone/>
            </a:pPr>
            <a:r>
              <a:rPr lang="fr-FR" sz="28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Dans un contexte tendu par l’inflation, la commune et le CCAS  maintiennent   l’ensemble des services aux habitants</a:t>
            </a: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86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D7C9158-BBD3-8897-1159-DFDBEBBF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184" y="179723"/>
            <a:ext cx="10515600" cy="807589"/>
          </a:xfrm>
        </p:spPr>
        <p:txBody>
          <a:bodyPr>
            <a:normAutofit/>
          </a:bodyPr>
          <a:lstStyle/>
          <a:p>
            <a:r>
              <a:rPr lang="fr-FR" sz="2400" dirty="0"/>
              <a:t>Contenu du Rapport d’Orientations Budgétaires 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0AE79E-8D19-975A-BA97-2F2A3F86141A}"/>
              </a:ext>
            </a:extLst>
          </p:cNvPr>
          <p:cNvSpPr txBox="1"/>
          <p:nvPr/>
        </p:nvSpPr>
        <p:spPr>
          <a:xfrm>
            <a:off x="1308705" y="1313499"/>
            <a:ext cx="106680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Se situer dans le contexte national et territorial</a:t>
            </a:r>
          </a:p>
          <a:p>
            <a:endParaRPr lang="fr-FR" sz="2600" dirty="0">
              <a:solidFill>
                <a:srgbClr val="0080A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r>
              <a:rPr lang="fr-FR" sz="26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Analyser les évolutions passées</a:t>
            </a:r>
          </a:p>
          <a:p>
            <a:endParaRPr lang="fr-FR" sz="2600" dirty="0">
              <a:solidFill>
                <a:srgbClr val="0080A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r>
              <a:rPr lang="fr-FR" sz="26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Affirmer les orientations pour la période du mandat:</a:t>
            </a:r>
          </a:p>
          <a:p>
            <a:r>
              <a:rPr lang="fr-FR" sz="26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	- Orientations politiques pour la définition du sens de l’action 	municipale</a:t>
            </a:r>
          </a:p>
          <a:p>
            <a:r>
              <a:rPr lang="fr-FR" sz="26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	- Orientations de gestion pour dégager les capacités à mettre en 	œuvre le projet municipal</a:t>
            </a:r>
          </a:p>
          <a:p>
            <a:endParaRPr lang="fr-FR" sz="2600" dirty="0">
              <a:solidFill>
                <a:srgbClr val="0080A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r>
              <a:rPr lang="fr-FR" sz="26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Détailler le projet d’investissement</a:t>
            </a:r>
          </a:p>
          <a:p>
            <a:endParaRPr lang="fr-FR" sz="2600" dirty="0">
              <a:solidFill>
                <a:srgbClr val="0080A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r>
              <a:rPr lang="fr-FR" sz="26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Faire le point sur l’endettement de la commune</a:t>
            </a:r>
          </a:p>
        </p:txBody>
      </p:sp>
    </p:spTree>
    <p:extLst>
      <p:ext uri="{BB962C8B-B14F-4D97-AF65-F5344CB8AC3E}">
        <p14:creationId xmlns:p14="http://schemas.microsoft.com/office/powerpoint/2010/main" val="2428938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EB62E-4A2D-3260-AD47-5D3616AC6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C00DF85-3D34-4EDB-DF24-B2E86148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07" y="283832"/>
            <a:ext cx="10229682" cy="707704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 	</a:t>
            </a:r>
            <a:r>
              <a:rPr lang="fr-FR" sz="3100" dirty="0"/>
              <a:t>Rappel de l’importance de l’épargne brute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A78921-715D-8F87-D871-2EC3EB9B2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87" y="1277629"/>
            <a:ext cx="4909467" cy="430274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06A5051-A5F7-80ED-FB7F-D57B32D91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933" y="1277630"/>
            <a:ext cx="4909467" cy="43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D7C9158-BBD3-8897-1159-DFDBEBBF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705" y="-75414"/>
            <a:ext cx="11204592" cy="1058333"/>
          </a:xfrm>
        </p:spPr>
        <p:txBody>
          <a:bodyPr>
            <a:normAutofit/>
          </a:bodyPr>
          <a:lstStyle/>
          <a:p>
            <a:r>
              <a:rPr lang="fr-FR" sz="2400" dirty="0"/>
              <a:t>Orientations de gestion maintenues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0AE79E-8D19-975A-BA97-2F2A3F86141A}"/>
              </a:ext>
            </a:extLst>
          </p:cNvPr>
          <p:cNvSpPr txBox="1"/>
          <p:nvPr/>
        </p:nvSpPr>
        <p:spPr>
          <a:xfrm>
            <a:off x="1308705" y="1426621"/>
            <a:ext cx="10668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Ne </a:t>
            </a:r>
            <a:r>
              <a:rPr lang="fr-FR" sz="2400" b="1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pas augmenter la fiscalité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Avoir un </a:t>
            </a:r>
            <a:r>
              <a:rPr lang="fr-FR" sz="2400" b="1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Capital restant dû fin 2025 inférieur ou égal à celui de  fin 2019  </a:t>
            </a:r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soit 16,3 M€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80A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Maintenir un  programme d’investissement </a:t>
            </a:r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dynamique sur les équipements et les espaces publics:</a:t>
            </a:r>
          </a:p>
          <a:p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	Optimiser la recherche de financement d’investissement</a:t>
            </a:r>
          </a:p>
          <a:p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	Mobiliser le fonds de roulement </a:t>
            </a:r>
          </a:p>
          <a:p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	Conserver un autofinancement  par une épargne brute à minima de 2 M€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80A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Conserver le niveau de services pour les Eybinois  </a:t>
            </a:r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tout en maitrisant les </a:t>
            </a:r>
          </a:p>
          <a:p>
            <a:r>
              <a:rPr lang="fr-FR" sz="24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dépenses de fonctionnement en s’appuyant sur le personnel en place</a:t>
            </a:r>
          </a:p>
          <a:p>
            <a:pPr algn="ctr"/>
            <a:endParaRPr lang="fr-FR" sz="2400" b="1" dirty="0">
              <a:solidFill>
                <a:srgbClr val="0080A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620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885F3-AFB3-847B-519D-813C68AC3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5E1824E-A122-496C-E69F-43B73DBA3091}"/>
              </a:ext>
            </a:extLst>
          </p:cNvPr>
          <p:cNvSpPr txBox="1"/>
          <p:nvPr/>
        </p:nvSpPr>
        <p:spPr>
          <a:xfrm>
            <a:off x="1308705" y="691361"/>
            <a:ext cx="1066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ea typeface="Source Sans Pro" panose="020B0503030403020204" pitchFamily="34" charset="0"/>
                <a:cs typeface="+mj-cs"/>
              </a:rPr>
              <a:t>Les travaux du ROB 24 ont été réalisés en </a:t>
            </a:r>
            <a:r>
              <a:rPr lang="fr-FR" sz="2400" b="1" dirty="0">
                <a:solidFill>
                  <a:schemeClr val="accent1"/>
                </a:solidFill>
                <a:ea typeface="Source Sans Pro" panose="020B0503030403020204" pitchFamily="34" charset="0"/>
                <a:cs typeface="+mj-cs"/>
              </a:rPr>
              <a:t>intégrant les résultats provisoires </a:t>
            </a:r>
            <a:r>
              <a:rPr lang="fr-FR" sz="2400" dirty="0">
                <a:solidFill>
                  <a:schemeClr val="accent1"/>
                </a:solidFill>
                <a:ea typeface="Source Sans Pro" panose="020B0503030403020204" pitchFamily="34" charset="0"/>
                <a:cs typeface="+mj-cs"/>
              </a:rPr>
              <a:t>de 2023 (présentés en Mars  puis dans le compte financier unique en juin) 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51956F0-5F1A-62DB-6F88-2FBD02AA3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38452"/>
              </p:ext>
            </p:extLst>
          </p:nvPr>
        </p:nvGraphicFramePr>
        <p:xfrm>
          <a:off x="2737667" y="1985678"/>
          <a:ext cx="8243445" cy="416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3277">
                  <a:extLst>
                    <a:ext uri="{9D8B030D-6E8A-4147-A177-3AD203B41FA5}">
                      <a16:colId xmlns:a16="http://schemas.microsoft.com/office/drawing/2014/main" val="1644121642"/>
                    </a:ext>
                  </a:extLst>
                </a:gridCol>
                <a:gridCol w="2660168">
                  <a:extLst>
                    <a:ext uri="{9D8B030D-6E8A-4147-A177-3AD203B41FA5}">
                      <a16:colId xmlns:a16="http://schemas.microsoft.com/office/drawing/2014/main" val="3228565534"/>
                    </a:ext>
                  </a:extLst>
                </a:gridCol>
              </a:tblGrid>
              <a:tr h="59958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Au 31/12/2023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/>
                        <a:t>En K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721242"/>
                  </a:ext>
                </a:extLst>
              </a:tr>
              <a:tr h="509288">
                <a:tc>
                  <a:txBody>
                    <a:bodyPr/>
                    <a:lstStyle/>
                    <a:p>
                      <a:r>
                        <a:rPr lang="fr-FR" sz="2000" b="1" dirty="0"/>
                        <a:t>Résultat fonctionnement (EB)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highlight>
                            <a:srgbClr val="00FF00"/>
                          </a:highlight>
                        </a:rPr>
                        <a:t>2 323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67872"/>
                  </a:ext>
                </a:extLst>
              </a:tr>
              <a:tr h="509288">
                <a:tc>
                  <a:txBody>
                    <a:bodyPr/>
                    <a:lstStyle/>
                    <a:p>
                      <a:pPr algn="r"/>
                      <a:r>
                        <a:rPr lang="fr-FR" sz="1800" dirty="0"/>
                        <a:t>Recettes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22 412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407614"/>
                  </a:ext>
                </a:extLst>
              </a:tr>
              <a:tr h="509288">
                <a:tc>
                  <a:txBody>
                    <a:bodyPr/>
                    <a:lstStyle/>
                    <a:p>
                      <a:pPr algn="r"/>
                      <a:r>
                        <a:rPr lang="fr-FR" sz="1800" dirty="0"/>
                        <a:t>Dépenses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20 088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44465"/>
                  </a:ext>
                </a:extLst>
              </a:tr>
              <a:tr h="509288">
                <a:tc>
                  <a:txBody>
                    <a:bodyPr/>
                    <a:lstStyle/>
                    <a:p>
                      <a:r>
                        <a:rPr lang="fr-FR" sz="2000" b="1" dirty="0"/>
                        <a:t>Résultat investissement (Déficit)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-3 667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46209"/>
                  </a:ext>
                </a:extLst>
              </a:tr>
              <a:tr h="509288">
                <a:tc>
                  <a:txBody>
                    <a:bodyPr/>
                    <a:lstStyle/>
                    <a:p>
                      <a:pPr algn="r"/>
                      <a:r>
                        <a:rPr lang="fr-FR" sz="2000"/>
                        <a:t>Recettes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2 532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761564"/>
                  </a:ext>
                </a:extLst>
              </a:tr>
              <a:tr h="509288">
                <a:tc>
                  <a:txBody>
                    <a:bodyPr/>
                    <a:lstStyle/>
                    <a:p>
                      <a:pPr algn="r"/>
                      <a:r>
                        <a:rPr lang="fr-FR" sz="2000"/>
                        <a:t>Dépenses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6 199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11433"/>
                  </a:ext>
                </a:extLst>
              </a:tr>
              <a:tr h="509288">
                <a:tc>
                  <a:txBody>
                    <a:bodyPr/>
                    <a:lstStyle/>
                    <a:p>
                      <a:r>
                        <a:rPr lang="fr-FR" sz="2000" b="1" dirty="0"/>
                        <a:t>Résultat global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- 1 343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306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83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7DDAF71-B62E-1738-4759-00185105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28" y="185178"/>
            <a:ext cx="11879495" cy="813504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Rétrospective 2019-2023 : une maitrise de l’épargne brute</a:t>
            </a:r>
          </a:p>
        </p:txBody>
      </p:sp>
      <p:pic>
        <p:nvPicPr>
          <p:cNvPr id="2" name="Image 1" descr="Une image contenant texte, capture d’écran, Tracé, ligne&#10;&#10;Description générée automatiquement">
            <a:extLst>
              <a:ext uri="{FF2B5EF4-FFF2-40B4-BE49-F238E27FC236}">
                <a16:creationId xmlns:a16="http://schemas.microsoft.com/office/drawing/2014/main" id="{03DF3AC0-DDD9-034D-5B37-B604F96D3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81" y="1332688"/>
            <a:ext cx="8824937" cy="350195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1DBB9F7-E574-0C4D-557B-EA888B175C0A}"/>
              </a:ext>
            </a:extLst>
          </p:cNvPr>
          <p:cNvSpPr txBox="1"/>
          <p:nvPr/>
        </p:nvSpPr>
        <p:spPr>
          <a:xfrm>
            <a:off x="1330036" y="4935861"/>
            <a:ext cx="10717527" cy="20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La commune a </a:t>
            </a:r>
            <a:r>
              <a:rPr lang="fr-FR" sz="2000" b="1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maintenu une épargne élevée  supérieure à 2 M€ </a:t>
            </a:r>
            <a:r>
              <a:rPr lang="fr-FR" sz="20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avec un taux d’épargne &gt; à 10% en 2023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La</a:t>
            </a:r>
            <a:r>
              <a:rPr lang="fr-F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comparaison de </a:t>
            </a:r>
            <a:r>
              <a:rPr lang="fr-FR" sz="2000" b="1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l'évolution des  recettes (+5%) </a:t>
            </a:r>
            <a:r>
              <a:rPr lang="fr-FR" sz="20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et des </a:t>
            </a:r>
            <a:r>
              <a:rPr lang="fr-FR" sz="2000" b="1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dépenses de fonctionnement (+10 % ) </a:t>
            </a:r>
            <a:r>
              <a:rPr lang="fr-FR" sz="20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alerte sur la dégradation de l'épargne et sur les risques de l'effet ciseau.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800" dirty="0">
              <a:solidFill>
                <a:srgbClr val="0080A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831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7DDAF71-B62E-1738-4759-00185105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16" y="138603"/>
            <a:ext cx="11235447" cy="813504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Rétrospective de l’endettement</a:t>
            </a:r>
          </a:p>
        </p:txBody>
      </p:sp>
      <p:pic>
        <p:nvPicPr>
          <p:cNvPr id="3" name="Image 2" descr="Une image contenant ligne, Tracé, capture d’écran, diagramme&#10;&#10;Description générée automatiquement">
            <a:extLst>
              <a:ext uri="{FF2B5EF4-FFF2-40B4-BE49-F238E27FC236}">
                <a16:creationId xmlns:a16="http://schemas.microsoft.com/office/drawing/2014/main" id="{287888ED-ED2A-80F3-F301-52DFA827C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57" y="1164143"/>
            <a:ext cx="9022667" cy="359036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955A388-D781-8261-7020-548797C73460}"/>
              </a:ext>
            </a:extLst>
          </p:cNvPr>
          <p:cNvSpPr txBox="1"/>
          <p:nvPr/>
        </p:nvSpPr>
        <p:spPr>
          <a:xfrm>
            <a:off x="10058401" y="1244550"/>
            <a:ext cx="2062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Capacité désendettement </a:t>
            </a:r>
          </a:p>
          <a:p>
            <a:pPr algn="ctr"/>
            <a:endParaRPr lang="fr-FR" sz="2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pPr algn="ctr"/>
            <a:r>
              <a:rPr lang="fr-FR" sz="2000" b="1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Seuil à ne pas dépasser</a:t>
            </a:r>
          </a:p>
          <a:p>
            <a:pPr algn="ctr"/>
            <a:r>
              <a:rPr lang="fr-FR" sz="2000" b="1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12 ans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C0E25F-CAFC-E1B1-8996-F35C0DAFF776}"/>
              </a:ext>
            </a:extLst>
          </p:cNvPr>
          <p:cNvSpPr txBox="1"/>
          <p:nvPr/>
        </p:nvSpPr>
        <p:spPr>
          <a:xfrm>
            <a:off x="1321724" y="5047526"/>
            <a:ext cx="103257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L’encours de la dette </a:t>
            </a:r>
            <a:r>
              <a:rPr lang="fr-FR" sz="20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de la ville est passé de 16,3M€ fin 2019 à 11,7M€ en 2023 soit une diminution de 28%</a:t>
            </a:r>
          </a:p>
          <a:p>
            <a:endParaRPr lang="fr-FR" sz="2000" dirty="0">
              <a:solidFill>
                <a:srgbClr val="0080A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r>
              <a:rPr lang="fr-FR" sz="20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La période Covid a conduit à démarrer plus tardivement des investissements conséquents qui arrivent entre 2023 et 2026</a:t>
            </a:r>
          </a:p>
        </p:txBody>
      </p:sp>
    </p:spTree>
    <p:extLst>
      <p:ext uri="{BB962C8B-B14F-4D97-AF65-F5344CB8AC3E}">
        <p14:creationId xmlns:p14="http://schemas.microsoft.com/office/powerpoint/2010/main" val="272301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10AE79E-8D19-975A-BA97-2F2A3F86141A}"/>
              </a:ext>
            </a:extLst>
          </p:cNvPr>
          <p:cNvSpPr txBox="1"/>
          <p:nvPr/>
        </p:nvSpPr>
        <p:spPr>
          <a:xfrm>
            <a:off x="1227166" y="212568"/>
            <a:ext cx="1088967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</a:rPr>
              <a:t>Prospective 2024/2026 : un scénario réaliste, prospectif et prudent basé sur les principales hypothèses suivantes : </a:t>
            </a:r>
            <a:endParaRPr lang="fr-FR" sz="2000" dirty="0">
              <a:solidFill>
                <a:schemeClr val="accent1"/>
              </a:solidFill>
            </a:endParaRPr>
          </a:p>
          <a:p>
            <a:endParaRPr lang="fr-FR" sz="2000" dirty="0">
              <a:solidFill>
                <a:schemeClr val="accent1"/>
              </a:solidFill>
            </a:endParaRPr>
          </a:p>
          <a:p>
            <a:r>
              <a:rPr lang="fr-FR" sz="2000" dirty="0">
                <a:solidFill>
                  <a:schemeClr val="accent1"/>
                </a:solidFill>
              </a:rPr>
              <a:t> - </a:t>
            </a:r>
            <a:r>
              <a:rPr lang="fr-FR" sz="2000" b="1" dirty="0">
                <a:solidFill>
                  <a:schemeClr val="accent1"/>
                </a:solidFill>
              </a:rPr>
              <a:t>Evolution des recettes fiscales </a:t>
            </a:r>
            <a:r>
              <a:rPr lang="fr-FR" sz="2000" dirty="0">
                <a:solidFill>
                  <a:schemeClr val="accent1"/>
                </a:solidFill>
              </a:rPr>
              <a:t>de taxes foncières calée sur une revalorisation </a:t>
            </a:r>
            <a:r>
              <a:rPr lang="fr-FR" sz="2000" b="1" dirty="0">
                <a:solidFill>
                  <a:schemeClr val="accent1"/>
                </a:solidFill>
              </a:rPr>
              <a:t>suivant l’inflation </a:t>
            </a:r>
            <a:r>
              <a:rPr lang="fr-FR" sz="2000" dirty="0">
                <a:solidFill>
                  <a:schemeClr val="accent1"/>
                </a:solidFill>
              </a:rPr>
              <a:t>de l’année n-1, de 4,5% en 2024, 3 % en 2025 et 2026, </a:t>
            </a:r>
          </a:p>
          <a:p>
            <a:endParaRPr lang="fr-FR" sz="2000" dirty="0">
              <a:solidFill>
                <a:schemeClr val="accent1"/>
              </a:solidFill>
            </a:endParaRPr>
          </a:p>
          <a:p>
            <a:r>
              <a:rPr lang="fr-FR" sz="2000" dirty="0">
                <a:solidFill>
                  <a:schemeClr val="accent1"/>
                </a:solidFill>
              </a:rPr>
              <a:t>- Prise en compte de </a:t>
            </a:r>
            <a:r>
              <a:rPr lang="fr-FR" sz="2000" b="1" dirty="0">
                <a:solidFill>
                  <a:schemeClr val="accent1"/>
                </a:solidFill>
              </a:rPr>
              <a:t>l’inflation dans les dépenses de fonctionnement </a:t>
            </a:r>
            <a:r>
              <a:rPr lang="fr-FR" sz="2000" dirty="0">
                <a:solidFill>
                  <a:schemeClr val="accent1"/>
                </a:solidFill>
              </a:rPr>
              <a:t>et traitement isolé des dépenses d’énergie (électricité et gaz notamment), </a:t>
            </a:r>
          </a:p>
          <a:p>
            <a:endParaRPr lang="fr-FR" sz="2000" dirty="0">
              <a:solidFill>
                <a:schemeClr val="accent1"/>
              </a:solidFill>
            </a:endParaRPr>
          </a:p>
          <a:p>
            <a:r>
              <a:rPr lang="fr-FR" sz="2000" dirty="0">
                <a:solidFill>
                  <a:schemeClr val="accent1"/>
                </a:solidFill>
              </a:rPr>
              <a:t>- </a:t>
            </a:r>
            <a:r>
              <a:rPr lang="fr-FR" sz="2000" b="1" dirty="0">
                <a:solidFill>
                  <a:schemeClr val="accent1"/>
                </a:solidFill>
              </a:rPr>
              <a:t>Evolution de la masse salariale de 5% en 2024 puis 0,8% par an et une stabilité des effectifs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</a:p>
          <a:p>
            <a:endParaRPr lang="fr-FR" sz="2000" dirty="0">
              <a:solidFill>
                <a:schemeClr val="accent1"/>
              </a:solidFill>
            </a:endParaRPr>
          </a:p>
          <a:p>
            <a:r>
              <a:rPr lang="fr-FR" sz="2000" dirty="0">
                <a:solidFill>
                  <a:schemeClr val="accent1"/>
                </a:solidFill>
              </a:rPr>
              <a:t>- </a:t>
            </a:r>
            <a:r>
              <a:rPr lang="fr-FR" sz="2000" b="1" dirty="0">
                <a:solidFill>
                  <a:schemeClr val="accent1"/>
                </a:solidFill>
              </a:rPr>
              <a:t>Evolution des charges financières </a:t>
            </a:r>
            <a:r>
              <a:rPr lang="fr-FR" sz="2000" dirty="0">
                <a:solidFill>
                  <a:schemeClr val="accent1"/>
                </a:solidFill>
              </a:rPr>
              <a:t>avec revalorisation des taux variables et des hypothèses de taux fixes, 4,5% en 2024 puis 4% les années suivantes,</a:t>
            </a:r>
          </a:p>
          <a:p>
            <a:endParaRPr lang="fr-FR" sz="2000" dirty="0">
              <a:solidFill>
                <a:schemeClr val="accent1"/>
              </a:solidFill>
            </a:endParaRPr>
          </a:p>
          <a:p>
            <a:r>
              <a:rPr lang="fr-FR" sz="2000" dirty="0">
                <a:solidFill>
                  <a:schemeClr val="accent1"/>
                </a:solidFill>
              </a:rPr>
              <a:t>- Stabilité des produits de services </a:t>
            </a:r>
          </a:p>
          <a:p>
            <a:endParaRPr lang="fr-FR" sz="2000" dirty="0">
              <a:solidFill>
                <a:schemeClr val="accent1"/>
              </a:solidFill>
            </a:endParaRPr>
          </a:p>
          <a:p>
            <a:r>
              <a:rPr lang="fr-FR" sz="2000" dirty="0">
                <a:solidFill>
                  <a:schemeClr val="accent1"/>
                </a:solidFill>
              </a:rPr>
              <a:t>- </a:t>
            </a:r>
            <a:r>
              <a:rPr lang="fr-FR" sz="2000" b="1" dirty="0">
                <a:solidFill>
                  <a:schemeClr val="accent1"/>
                </a:solidFill>
              </a:rPr>
              <a:t>Maintien des subventions versées aux associations </a:t>
            </a:r>
            <a:r>
              <a:rPr lang="fr-FR" sz="2000" dirty="0">
                <a:solidFill>
                  <a:schemeClr val="accent1"/>
                </a:solidFill>
              </a:rPr>
              <a:t>et </a:t>
            </a:r>
            <a:r>
              <a:rPr lang="fr-FR" sz="2000" b="1" dirty="0">
                <a:solidFill>
                  <a:schemeClr val="accent1"/>
                </a:solidFill>
              </a:rPr>
              <a:t>augmentation des participations / subventions versées au CCAS et au CLC,</a:t>
            </a:r>
          </a:p>
          <a:p>
            <a:endParaRPr lang="fr-FR" sz="2000" dirty="0">
              <a:solidFill>
                <a:schemeClr val="accent1"/>
              </a:solidFill>
            </a:endParaRPr>
          </a:p>
          <a:p>
            <a:r>
              <a:rPr lang="fr-FR" sz="2000" dirty="0">
                <a:solidFill>
                  <a:schemeClr val="accent1"/>
                </a:solidFill>
              </a:rPr>
              <a:t> - Réévaluation des investissements (inflation, mise à jour du programme )  et Enveloppe annuelle des investissements courant à hauteur de 1,5 M€. </a:t>
            </a:r>
          </a:p>
        </p:txBody>
      </p:sp>
    </p:spTree>
    <p:extLst>
      <p:ext uri="{BB962C8B-B14F-4D97-AF65-F5344CB8AC3E}">
        <p14:creationId xmlns:p14="http://schemas.microsoft.com/office/powerpoint/2010/main" val="272029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7DDAF71-B62E-1738-4759-00185105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957" y="61986"/>
            <a:ext cx="11235447" cy="813504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Evolution de l’épargne brute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0809FC6-746E-B52B-1976-9DF4FD34C447}"/>
              </a:ext>
            </a:extLst>
          </p:cNvPr>
          <p:cNvSpPr txBox="1"/>
          <p:nvPr/>
        </p:nvSpPr>
        <p:spPr>
          <a:xfrm>
            <a:off x="1605666" y="5382345"/>
            <a:ext cx="9559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80AA"/>
                </a:solidFill>
                <a:cs typeface="+mj-cs"/>
              </a:rPr>
              <a:t>Epargne brute budgétaire maintenue &gt; à 2M€ / an en moyenne</a:t>
            </a:r>
          </a:p>
          <a:p>
            <a:r>
              <a:rPr lang="fr-FR" sz="2000" dirty="0">
                <a:solidFill>
                  <a:srgbClr val="0080AA"/>
                </a:solidFill>
                <a:cs typeface="+mj-cs"/>
              </a:rPr>
              <a:t>En comparaison avec les ROB précédents,  l’épargne brute diminue de -0,5M€ sur la période 2024-2026  c’est essentiellement lié à l’évolution de la  masse salariale et aux frais financiers</a:t>
            </a:r>
            <a:endParaRPr lang="fr-FR" sz="20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26881C5-E0B6-1689-B29D-F21890CEF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86" y="731520"/>
            <a:ext cx="8562110" cy="46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6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D7C9158-BBD3-8897-1159-DFDBEBBF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806" y="479395"/>
            <a:ext cx="10515600" cy="4314547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Prospective 2024/2026</a:t>
            </a:r>
            <a:br>
              <a:rPr lang="fr-FR" sz="36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</a:br>
            <a:br>
              <a:rPr lang="fr-FR" sz="360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</a:br>
            <a:br>
              <a:rPr lang="fr-FR" sz="3600" b="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</a:br>
            <a:r>
              <a:rPr lang="fr-FR" sz="3600" b="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Dépenses investissement</a:t>
            </a:r>
            <a:br>
              <a:rPr lang="fr-FR" sz="3600" b="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</a:br>
            <a:r>
              <a:rPr lang="fr-FR" sz="3600" b="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Détail des projets </a:t>
            </a:r>
            <a:br>
              <a:rPr lang="fr-FR" sz="3600" b="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</a:br>
            <a:br>
              <a:rPr lang="fr-FR" sz="3600" b="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</a:br>
            <a:r>
              <a:rPr lang="fr-FR" sz="3600" b="0" dirty="0">
                <a:solidFill>
                  <a:srgbClr val="0080A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L’ensemble des projets (et avec 100 % de réalisation ) est financé dans le cadre de ce ROB , Il s’agit bien sûr d’une hypothèse maximale de dépenses,</a:t>
            </a:r>
          </a:p>
        </p:txBody>
      </p:sp>
    </p:spTree>
    <p:extLst>
      <p:ext uri="{BB962C8B-B14F-4D97-AF65-F5344CB8AC3E}">
        <p14:creationId xmlns:p14="http://schemas.microsoft.com/office/powerpoint/2010/main" val="12324496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modèle 2023 Ville Eybens " id="{FCFFCA2B-F293-4B7F-A638-4648CDFA1B76}" vid="{F83CBBCB-CD86-494E-918D-AFF27E0D45D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A44814A123A24E8A54841EA708F500" ma:contentTypeVersion="8" ma:contentTypeDescription="Crée un document." ma:contentTypeScope="" ma:versionID="33d58f112f716dacee20ab0202645edc">
  <xsd:schema xmlns:xsd="http://www.w3.org/2001/XMLSchema" xmlns:xs="http://www.w3.org/2001/XMLSchema" xmlns:p="http://schemas.microsoft.com/office/2006/metadata/properties" xmlns:ns3="44062306-46ca-4842-b79f-1bb118e4f192" xmlns:ns4="c9b4db26-e1ec-4e3d-8400-210e906195e4" targetNamespace="http://schemas.microsoft.com/office/2006/metadata/properties" ma:root="true" ma:fieldsID="1b4bda5c617af7c653dcda18f4f65158" ns3:_="" ns4:_="">
    <xsd:import namespace="44062306-46ca-4842-b79f-1bb118e4f192"/>
    <xsd:import namespace="c9b4db26-e1ec-4e3d-8400-210e906195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62306-46ca-4842-b79f-1bb118e4f1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4db26-e1ec-4e3d-8400-210e906195e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b4db26-e1ec-4e3d-8400-210e906195e4">
      <UserInfo>
        <DisplayName>service-prevention-educative-et-societale - Membres</DisplayName>
        <AccountId>36</AccountId>
        <AccountType/>
      </UserInfo>
      <UserInfo>
        <DisplayName>Limited Access System Group For List 96c9d1fc-1ae8-4a62-837f-882cd7804da9</DisplayName>
        <AccountId>331</AccountId>
        <AccountType/>
      </UserInfo>
      <UserInfo>
        <DisplayName>Thierry KOCZKA</DisplayName>
        <AccountId>53</AccountId>
        <AccountType/>
      </UserInfo>
      <UserInfo>
        <DisplayName>SharingLinks.59c045a4-bf0d-4d65-81aa-807fa368a712.Flexible.f4fe0146-0bfc-4036-96d6-9d6461c33a6d</DisplayName>
        <AccountId>390</AccountId>
        <AccountType/>
      </UserInfo>
      <UserInfo>
        <DisplayName>Pauline ARRAR</DisplayName>
        <AccountId>114</AccountId>
        <AccountType/>
      </UserInfo>
      <UserInfo>
        <DisplayName>Juliette BIBOUD</DisplayName>
        <AccountId>372</AccountId>
        <AccountType/>
      </UserInfo>
      <UserInfo>
        <DisplayName>Armelle HORIOT</DisplayName>
        <AccountId>92</AccountId>
        <AccountType/>
      </UserInfo>
      <UserInfo>
        <DisplayName>Amélie FEUGNET</DisplayName>
        <AccountId>93</AccountId>
        <AccountType/>
      </UserInfo>
      <UserInfo>
        <DisplayName>Karolina BARANOWSKA</DisplayName>
        <AccountId>94</AccountId>
        <AccountType/>
      </UserInfo>
      <UserInfo>
        <DisplayName>Thierry ANGELIER</DisplayName>
        <AccountId>112</AccountId>
        <AccountType/>
      </UserInfo>
      <UserInfo>
        <DisplayName>Jean-François MICHON</DisplayName>
        <AccountId>239</AccountId>
        <AccountType/>
      </UserInfo>
      <UserInfo>
        <DisplayName>Nicolas RICHARD</DisplayName>
        <AccountId>238</AccountId>
        <AccountType/>
      </UserInfo>
    </SharedWithUsers>
    <_activity xmlns="44062306-46ca-4842-b79f-1bb118e4f192" xsi:nil="true"/>
  </documentManagement>
</p:properties>
</file>

<file path=customXml/itemProps1.xml><?xml version="1.0" encoding="utf-8"?>
<ds:datastoreItem xmlns:ds="http://schemas.openxmlformats.org/officeDocument/2006/customXml" ds:itemID="{4146CE02-DF70-41E4-9B87-6265EFBBDE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18FF68-0D5A-41E9-B29E-36274B68A8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062306-46ca-4842-b79f-1bb118e4f192"/>
    <ds:schemaRef ds:uri="c9b4db26-e1ec-4e3d-8400-210e906195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54DAC9-02E0-4969-8F7C-891978130BB9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44062306-46ca-4842-b79f-1bb118e4f192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9b4db26-e1ec-4e3d-8400-210e906195e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1514</Words>
  <Application>Microsoft Office PowerPoint</Application>
  <PresentationFormat>Grand écran</PresentationFormat>
  <Paragraphs>323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Source Sans Pro</vt:lpstr>
      <vt:lpstr>Source Sans Pro Black</vt:lpstr>
      <vt:lpstr>Thème Office</vt:lpstr>
      <vt:lpstr>Débat d’orientation budgétaire  2024</vt:lpstr>
      <vt:lpstr>Contenu du Rapport d’Orientations Budgétaires 2024</vt:lpstr>
      <vt:lpstr>Orientations de gestion maintenues </vt:lpstr>
      <vt:lpstr>Présentation PowerPoint</vt:lpstr>
      <vt:lpstr>Rétrospective 2019-2023 : une maitrise de l’épargne brute</vt:lpstr>
      <vt:lpstr>Rétrospective de l’endettement</vt:lpstr>
      <vt:lpstr>Présentation PowerPoint</vt:lpstr>
      <vt:lpstr>Evolution de l’épargne brute</vt:lpstr>
      <vt:lpstr>Prospective 2024/2026   Dépenses investissement Détail des projets   L’ensemble des projets (et avec 100 % de réalisation ) est financé dans le cadre de ce ROB , Il s’agit bien sûr d’une hypothèse maximale de dépenses,</vt:lpstr>
      <vt:lpstr>ROB 2024 : investissement « projets »</vt:lpstr>
      <vt:lpstr>Présentation PowerPoint</vt:lpstr>
      <vt:lpstr>Présentation PowerPoint</vt:lpstr>
      <vt:lpstr>ROB 2024 : Investissements courants</vt:lpstr>
      <vt:lpstr>Présentation PowerPoint</vt:lpstr>
      <vt:lpstr>Prospective 2024/2026   Endettement </vt:lpstr>
      <vt:lpstr>Endettement au 31/12</vt:lpstr>
      <vt:lpstr>Présentation PowerPoint</vt:lpstr>
      <vt:lpstr>Présentation PowerPoint</vt:lpstr>
      <vt:lpstr>ROB 24 : Conclusion </vt:lpstr>
      <vt:lpstr>  Rappel de l’importance de l’épargne brute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TOURAINE</dc:creator>
  <cp:lastModifiedBy>Theophile BARREYRE</cp:lastModifiedBy>
  <cp:revision>16</cp:revision>
  <dcterms:created xsi:type="dcterms:W3CDTF">2023-01-05T10:20:01Z</dcterms:created>
  <dcterms:modified xsi:type="dcterms:W3CDTF">2024-02-14T09:58:47Z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0x010100FCA44814A123A24E8A54841EA708F500</vt:lpwstr>
  </property>
  <property fmtid="{D5CDD505-2E9C-101B-9397-08002B2CF9AE}" pid="4" name="Order">
    <vt:r8>18100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