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83" r:id="rId9"/>
    <p:sldId id="289" r:id="rId10"/>
    <p:sldId id="288" r:id="rId11"/>
    <p:sldId id="290" r:id="rId12"/>
    <p:sldId id="291" r:id="rId13"/>
    <p:sldId id="292" r:id="rId14"/>
    <p:sldId id="264" r:id="rId15"/>
    <p:sldId id="265" r:id="rId16"/>
    <p:sldId id="285" r:id="rId17"/>
    <p:sldId id="266" r:id="rId18"/>
    <p:sldId id="286" r:id="rId19"/>
    <p:sldId id="267" r:id="rId20"/>
    <p:sldId id="268" r:id="rId21"/>
    <p:sldId id="269" r:id="rId22"/>
    <p:sldId id="270" r:id="rId23"/>
    <p:sldId id="271" r:id="rId24"/>
    <p:sldId id="272" r:id="rId25"/>
    <p:sldId id="273" r:id="rId26"/>
    <p:sldId id="287" r:id="rId27"/>
    <p:sldId id="274" r:id="rId28"/>
    <p:sldId id="294" r:id="rId29"/>
    <p:sldId id="275" r:id="rId30"/>
    <p:sldId id="276" r:id="rId31"/>
    <p:sldId id="284" r:id="rId32"/>
    <p:sldId id="277" r:id="rId33"/>
    <p:sldId id="278" r:id="rId34"/>
    <p:sldId id="279" r:id="rId35"/>
    <p:sldId id="293" r:id="rId36"/>
    <p:sldId id="280" r:id="rId37"/>
    <p:sldId id="282" r:id="rId38"/>
    <p:sldId id="295" r:id="rId39"/>
    <p:sldId id="261" r:id="rId40"/>
    <p:sldId id="262" r:id="rId41"/>
    <p:sldId id="263"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35982-77DA-A9D9-C35F-59EBBEA33D3A}" v="132" dt="2022-12-12T09:29:49.844"/>
    <p1510:client id="{035AA308-9849-FEB8-806C-6E2E86F88271}" v="11" dt="2022-12-08T18:38:01.706"/>
    <p1510:client id="{1256271A-7D40-6EC3-0526-7847EB8D4A11}" v="329" dt="2022-12-11T15:05:57.320"/>
    <p1510:client id="{138F412D-8EC9-4926-8B42-692E3335C972}" v="5" dt="2022-12-05T14:58:07.891"/>
    <p1510:client id="{1A4D60CD-F27B-9D3F-806D-52AB13839F2B}" v="2" dt="2022-12-11T17:08:02.003"/>
    <p1510:client id="{2608F75A-00E4-0261-F0BC-09C61E2AF2FB}" v="288" dt="2022-12-03T15:00:34.769"/>
    <p1510:client id="{34E1B062-E38B-D5CC-CC74-1AD4C02FD99F}" v="14" dt="2022-12-12T13:46:18.813"/>
    <p1510:client id="{376DBB29-A365-A29F-16D8-E82019310DE1}" v="284" dt="2022-12-12T09:46:41.822"/>
    <p1510:client id="{3B614FFF-49DA-7D49-C309-8BF8431FF2DB}" v="159" dt="2022-12-15T10:41:21.688"/>
    <p1510:client id="{3CED6A43-10E5-6CFF-F4F0-05FCF7D162B3}" v="138" dt="2022-12-15T16:09:25.042"/>
    <p1510:client id="{47AFFEEB-E33C-08EB-2DCB-BEBA2FF1043F}" v="147" dt="2022-12-08T18:50:21.968"/>
    <p1510:client id="{4F428014-31AD-64AF-CAD0-ACAF22A6C718}" v="14" dt="2022-12-08T14:18:05.547"/>
    <p1510:client id="{590CE3F9-352C-4EE2-BA11-6AE23FE5F52C}" v="13" dt="2022-12-11T16:47:37.922"/>
    <p1510:client id="{5F951517-5779-B41B-A947-832BDF584F81}" v="91" dt="2022-12-13T20:19:10.786"/>
    <p1510:client id="{6100EB66-F291-12CF-5ACF-577AF1479CEE}" v="63" dt="2022-12-08T18:52:50.961"/>
    <p1510:client id="{6633DDB6-9E24-1527-36C0-291BE83C3638}" v="144" dt="2022-12-03T13:45:14.723"/>
    <p1510:client id="{67C7D70A-FD44-822D-3133-D998F1C6360B}" v="106" dt="2022-12-11T19:24:32.559"/>
    <p1510:client id="{6A90387D-09B3-2D72-DF3F-8B0AECA9B950}" v="54" dt="2022-12-12T09:13:42.934"/>
    <p1510:client id="{6BF94CDD-BACB-DA82-9A88-23811C3A3C16}" v="144" dt="2022-12-08T19:25:40.156"/>
    <p1510:client id="{6FA1EEE7-26BD-D642-5F77-465C6567E02D}" v="8" dt="2022-12-12T09:13:43.865"/>
    <p1510:client id="{7032E4D9-4B3E-64BD-CB8A-02F381D7AE19}" v="234" dt="2022-12-08T15:32:13.341"/>
    <p1510:client id="{75229895-C89D-3EF6-A6B1-045121610CD3}" v="330" dt="2022-12-13T15:07:30.196"/>
    <p1510:client id="{849A1D9E-00A9-7E93-CC1E-B2A1D106906B}" v="125" dt="2022-12-11T12:57:21.657"/>
    <p1510:client id="{8AC58709-132B-3535-E8F3-A8EA2CE0CA8A}" v="150" dt="2022-12-03T13:58:08.350"/>
    <p1510:client id="{8BC7EBF2-5E32-BBC9-DFD2-0259E5AFC600}" v="3" dt="2022-12-11T16:28:41.993"/>
    <p1510:client id="{8C3D805A-A1A5-E7EB-F5B9-9BD1A3361655}" v="8" dt="2022-12-08T16:49:45.259"/>
    <p1510:client id="{9A1A7063-08D6-80A8-F3F0-67627358A542}" v="1" dt="2022-12-12T13:44:01.825"/>
    <p1510:client id="{9C4670CA-77ED-9392-85CF-F8D74A1688EF}" v="25" dt="2022-12-08T14:07:34.078"/>
    <p1510:client id="{9DC53080-7C69-8BA1-5306-2FCD3D909A6F}" v="29" dt="2022-12-14T09:38:40.753"/>
    <p1510:client id="{9E9735D6-270F-AD86-30E3-4DCC45E40F9F}" v="11" dt="2022-12-11T16:42:37.485"/>
    <p1510:client id="{9F32F49B-AA1F-FE7F-A722-60A58F39E14B}" v="526" dt="2022-12-09T07:43:46.150"/>
    <p1510:client id="{A9B4BC3B-39E1-4E1C-AA5E-3AFD57C2303D}" v="98" dt="2022-11-30T15:31:32.410"/>
    <p1510:client id="{AD3136A8-5585-F32E-3FAB-36C78258FB4A}" v="37" dt="2022-12-03T14:05:24.305"/>
    <p1510:client id="{B13CDA5F-0DF6-FAD8-A5C5-9678D8C215B0}" v="44" dt="2022-12-11T16:50:35.580"/>
    <p1510:client id="{B23FEB36-78A0-D785-9D73-193F1E4CAA28}" v="1" dt="2022-12-08T18:33:24.398"/>
    <p1510:client id="{C0A0F98F-C970-F7A8-59E1-9CA493CEBAC8}" v="38" dt="2022-12-13T20:01:16.550"/>
    <p1510:client id="{C952E726-1F5D-7E5B-5E2E-BB6697B795ED}" v="28" dt="2022-12-12T20:18:15.752"/>
    <p1510:client id="{D105D0C9-E97B-F95D-31CE-DA7C9205E691}" v="798" dt="2022-12-05T15:53:40.635"/>
    <p1510:client id="{E2F53534-2CBA-26EC-4908-507CA51D6E85}" v="67" dt="2022-12-14T08:27:45.381"/>
    <p1510:client id="{E4151930-321A-C6A7-CCB9-609B5476FADD}" v="37" dt="2022-12-12T15:03:47.232"/>
    <p1510:client id="{F4D112D8-083B-A8F4-3185-5C45F670945F}" v="7" dt="2022-12-15T14:06:02.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62000"/>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69848" y="1298449"/>
            <a:ext cx="7315200" cy="2286615"/>
          </a:xfrm>
        </p:spPr>
        <p:txBody>
          <a:bodyPr anchor="b">
            <a:normAutofit/>
          </a:bodyPr>
          <a:lstStyle>
            <a:lvl1pPr algn="l">
              <a:defRPr sz="54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069848" y="3640290"/>
            <a:ext cx="7315200" cy="536448"/>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5" name="Footer Placeholder 4"/>
          <p:cNvSpPr>
            <a:spLocks noGrp="1"/>
          </p:cNvSpPr>
          <p:nvPr>
            <p:ph type="ftr" sz="quarter" idx="11"/>
          </p:nvPr>
        </p:nvSpPr>
        <p:spPr>
          <a:xfrm>
            <a:off x="7053393" y="6319459"/>
            <a:ext cx="4628225" cy="365125"/>
          </a:xfrm>
        </p:spPr>
        <p:txBody>
          <a:bodyPr/>
          <a:lstStyle/>
          <a:p>
            <a:endParaRPr lang="en-US"/>
          </a:p>
        </p:txBody>
      </p:sp>
      <p:pic>
        <p:nvPicPr>
          <p:cNvPr id="10" name="Image 9">
            <a:extLst>
              <a:ext uri="{FF2B5EF4-FFF2-40B4-BE49-F238E27FC236}">
                <a16:creationId xmlns:a16="http://schemas.microsoft.com/office/drawing/2014/main" id="{0227146B-51BC-4C36-8117-C5B9F62C26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17" y="4231967"/>
            <a:ext cx="3227875" cy="1722115"/>
          </a:xfrm>
          <a:prstGeom prst="rect">
            <a:avLst/>
          </a:prstGeom>
        </p:spPr>
      </p:pic>
    </p:spTree>
    <p:extLst>
      <p:ext uri="{BB962C8B-B14F-4D97-AF65-F5344CB8AC3E}">
        <p14:creationId xmlns:p14="http://schemas.microsoft.com/office/powerpoint/2010/main" val="240905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3D56F0-A84A-4417-88CD-FA79E2122B2D}"/>
              </a:ext>
            </a:extLst>
          </p:cNvPr>
          <p:cNvSpPr/>
          <p:nvPr userDrawn="1"/>
        </p:nvSpPr>
        <p:spPr>
          <a:xfrm>
            <a:off x="1" y="714569"/>
            <a:ext cx="853017" cy="5335200"/>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oter Placeholder 5"/>
          <p:cNvSpPr>
            <a:spLocks noGrp="1"/>
          </p:cNvSpPr>
          <p:nvPr>
            <p:ph type="ftr" sz="quarter" idx="11"/>
          </p:nvPr>
        </p:nvSpPr>
        <p:spPr>
          <a:xfrm>
            <a:off x="7041556" y="6338596"/>
            <a:ext cx="4628225" cy="365125"/>
          </a:xfrm>
        </p:spPr>
        <p:txBody>
          <a:bodyPr/>
          <a:lstStyle/>
          <a:p>
            <a:endParaRPr lang="en-US"/>
          </a:p>
        </p:txBody>
      </p:sp>
      <p:pic>
        <p:nvPicPr>
          <p:cNvPr id="4" name="Image 3" descr="Une image contenant texte, clipart&#10;&#10;Description générée automatiquement">
            <a:extLst>
              <a:ext uri="{FF2B5EF4-FFF2-40B4-BE49-F238E27FC236}">
                <a16:creationId xmlns:a16="http://schemas.microsoft.com/office/drawing/2014/main" id="{87428D51-DAC9-41E8-AB18-5BA58A264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5741" y="6312024"/>
            <a:ext cx="1799161" cy="391696"/>
          </a:xfrm>
          <a:prstGeom prst="rect">
            <a:avLst/>
          </a:prstGeom>
        </p:spPr>
      </p:pic>
      <p:sp>
        <p:nvSpPr>
          <p:cNvPr id="5" name="Espace réservé du contenu 4">
            <a:extLst>
              <a:ext uri="{FF2B5EF4-FFF2-40B4-BE49-F238E27FC236}">
                <a16:creationId xmlns:a16="http://schemas.microsoft.com/office/drawing/2014/main" id="{6FF72C14-3BD0-46E2-8222-234FA4564C1F}"/>
              </a:ext>
            </a:extLst>
          </p:cNvPr>
          <p:cNvSpPr>
            <a:spLocks noGrp="1"/>
          </p:cNvSpPr>
          <p:nvPr>
            <p:ph sz="quarter" idx="12"/>
          </p:nvPr>
        </p:nvSpPr>
        <p:spPr>
          <a:xfrm>
            <a:off x="1018735" y="761400"/>
            <a:ext cx="10816167" cy="53352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655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62000"/>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69848" y="1298449"/>
            <a:ext cx="7315200" cy="2286615"/>
          </a:xfrm>
        </p:spPr>
        <p:txBody>
          <a:bodyPr anchor="b">
            <a:normAutofit/>
          </a:bodyPr>
          <a:lstStyle>
            <a:lvl1pPr algn="l">
              <a:defRPr sz="54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069848" y="3640290"/>
            <a:ext cx="7315200" cy="536448"/>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5" name="Footer Placeholder 4"/>
          <p:cNvSpPr>
            <a:spLocks noGrp="1"/>
          </p:cNvSpPr>
          <p:nvPr>
            <p:ph type="ftr" sz="quarter" idx="11"/>
          </p:nvPr>
        </p:nvSpPr>
        <p:spPr>
          <a:xfrm>
            <a:off x="7053393" y="6319459"/>
            <a:ext cx="4628225" cy="365125"/>
          </a:xfrm>
        </p:spPr>
        <p:txBody>
          <a:bodyPr/>
          <a:lstStyle/>
          <a:p>
            <a:endParaRPr lang="en-US"/>
          </a:p>
        </p:txBody>
      </p:sp>
      <p:pic>
        <p:nvPicPr>
          <p:cNvPr id="10" name="Image 9">
            <a:extLst>
              <a:ext uri="{FF2B5EF4-FFF2-40B4-BE49-F238E27FC236}">
                <a16:creationId xmlns:a16="http://schemas.microsoft.com/office/drawing/2014/main" id="{0227146B-51BC-4C36-8117-C5B9F62C26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17" y="4307749"/>
            <a:ext cx="3085832" cy="1646333"/>
          </a:xfrm>
          <a:prstGeom prst="rect">
            <a:avLst/>
          </a:prstGeom>
        </p:spPr>
      </p:pic>
      <p:pic>
        <p:nvPicPr>
          <p:cNvPr id="6" name="Image 5">
            <a:extLst>
              <a:ext uri="{FF2B5EF4-FFF2-40B4-BE49-F238E27FC236}">
                <a16:creationId xmlns:a16="http://schemas.microsoft.com/office/drawing/2014/main" id="{9062106C-D949-49F6-A848-5E8CEDC6C5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1224" y="4976169"/>
            <a:ext cx="2881381" cy="960122"/>
          </a:xfrm>
          <a:prstGeom prst="rect">
            <a:avLst/>
          </a:prstGeom>
        </p:spPr>
      </p:pic>
    </p:spTree>
    <p:extLst>
      <p:ext uri="{BB962C8B-B14F-4D97-AF65-F5344CB8AC3E}">
        <p14:creationId xmlns:p14="http://schemas.microsoft.com/office/powerpoint/2010/main" val="59237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62000"/>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69848" y="1298449"/>
            <a:ext cx="7315200" cy="2286615"/>
          </a:xfrm>
        </p:spPr>
        <p:txBody>
          <a:bodyPr anchor="b">
            <a:normAutofit/>
          </a:bodyPr>
          <a:lstStyle>
            <a:lvl1pPr algn="l">
              <a:defRPr sz="54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069848" y="3640290"/>
            <a:ext cx="7315200" cy="536448"/>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5" name="Footer Placeholder 4"/>
          <p:cNvSpPr>
            <a:spLocks noGrp="1"/>
          </p:cNvSpPr>
          <p:nvPr>
            <p:ph type="ftr" sz="quarter" idx="11"/>
          </p:nvPr>
        </p:nvSpPr>
        <p:spPr>
          <a:xfrm>
            <a:off x="7053393" y="6319459"/>
            <a:ext cx="4628225" cy="365125"/>
          </a:xfrm>
        </p:spPr>
        <p:txBody>
          <a:bodyPr/>
          <a:lstStyle/>
          <a:p>
            <a:endParaRPr lang="en-US"/>
          </a:p>
        </p:txBody>
      </p:sp>
      <p:pic>
        <p:nvPicPr>
          <p:cNvPr id="6" name="Image 5">
            <a:extLst>
              <a:ext uri="{FF2B5EF4-FFF2-40B4-BE49-F238E27FC236}">
                <a16:creationId xmlns:a16="http://schemas.microsoft.com/office/drawing/2014/main" id="{9062106C-D949-49F6-A848-5E8CEDC6C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0775" y="4509321"/>
            <a:ext cx="3926437" cy="1308351"/>
          </a:xfrm>
          <a:prstGeom prst="rect">
            <a:avLst/>
          </a:prstGeom>
        </p:spPr>
      </p:pic>
    </p:spTree>
    <p:extLst>
      <p:ext uri="{BB962C8B-B14F-4D97-AF65-F5344CB8AC3E}">
        <p14:creationId xmlns:p14="http://schemas.microsoft.com/office/powerpoint/2010/main" val="352070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62000"/>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69848" y="1298449"/>
            <a:ext cx="7315200" cy="2286615"/>
          </a:xfrm>
        </p:spPr>
        <p:txBody>
          <a:bodyPr anchor="b">
            <a:normAutofit/>
          </a:bodyPr>
          <a:lstStyle>
            <a:lvl1pPr algn="l">
              <a:defRPr sz="54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069848" y="3640290"/>
            <a:ext cx="7315200" cy="536448"/>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5" name="Footer Placeholder 4"/>
          <p:cNvSpPr>
            <a:spLocks noGrp="1"/>
          </p:cNvSpPr>
          <p:nvPr>
            <p:ph type="ftr" sz="quarter" idx="11"/>
          </p:nvPr>
        </p:nvSpPr>
        <p:spPr>
          <a:xfrm>
            <a:off x="7053393" y="6319459"/>
            <a:ext cx="4628225" cy="365125"/>
          </a:xfrm>
        </p:spPr>
        <p:txBody>
          <a:bodyPr/>
          <a:lstStyle/>
          <a:p>
            <a:endParaRPr lang="en-US"/>
          </a:p>
        </p:txBody>
      </p:sp>
      <p:sp>
        <p:nvSpPr>
          <p:cNvPr id="8" name="Espace réservé pour une image  7">
            <a:extLst>
              <a:ext uri="{FF2B5EF4-FFF2-40B4-BE49-F238E27FC236}">
                <a16:creationId xmlns:a16="http://schemas.microsoft.com/office/drawing/2014/main" id="{3F329610-A249-4088-8880-AB53399400D5}"/>
              </a:ext>
            </a:extLst>
          </p:cNvPr>
          <p:cNvSpPr>
            <a:spLocks noGrp="1"/>
          </p:cNvSpPr>
          <p:nvPr>
            <p:ph type="pic" sz="quarter" idx="12"/>
          </p:nvPr>
        </p:nvSpPr>
        <p:spPr>
          <a:xfrm>
            <a:off x="1068917" y="4260850"/>
            <a:ext cx="7315200" cy="1625600"/>
          </a:xfrm>
        </p:spPr>
        <p:txBody>
          <a:bodyPr/>
          <a:lstStyle/>
          <a:p>
            <a:r>
              <a:rPr lang="fr-FR"/>
              <a:t>Cliquez sur l'icône pour ajouter une image</a:t>
            </a:r>
          </a:p>
        </p:txBody>
      </p:sp>
    </p:spTree>
    <p:extLst>
      <p:ext uri="{BB962C8B-B14F-4D97-AF65-F5344CB8AC3E}">
        <p14:creationId xmlns:p14="http://schemas.microsoft.com/office/powerpoint/2010/main" val="13969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561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fr-FR"/>
              <a:t>Modifiez le style du titre</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947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Footer Placeholder 8"/>
          <p:cNvSpPr>
            <a:spLocks noGrp="1"/>
          </p:cNvSpPr>
          <p:nvPr>
            <p:ph type="ftr" sz="quarter" idx="11"/>
          </p:nvPr>
        </p:nvSpPr>
        <p:spPr>
          <a:xfrm>
            <a:off x="6664616" y="6303085"/>
            <a:ext cx="4628225" cy="365125"/>
          </a:xfrm>
        </p:spPr>
        <p:txBody>
          <a:bodyPr/>
          <a:lstStyle/>
          <a:p>
            <a:r>
              <a:rPr lang="fr-FR"/>
              <a:t>​</a:t>
            </a:r>
            <a:endParaRPr lang="en-US"/>
          </a:p>
        </p:txBody>
      </p:sp>
    </p:spTree>
    <p:extLst>
      <p:ext uri="{BB962C8B-B14F-4D97-AF65-F5344CB8AC3E}">
        <p14:creationId xmlns:p14="http://schemas.microsoft.com/office/powerpoint/2010/main" val="181918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082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fr-FR"/>
              <a:t>Modifiez le style du titre</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15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3"/>
          </p:nvPr>
        </p:nvSpPr>
        <p:spPr>
          <a:xfrm>
            <a:off x="6556244" y="6338596"/>
            <a:ext cx="4628225" cy="365125"/>
          </a:xfrm>
          <a:prstGeom prst="rect">
            <a:avLst/>
          </a:prstGeom>
        </p:spPr>
        <p:txBody>
          <a:bodyPr vert="horz" lIns="91440" tIns="45720" rIns="91440" bIns="45720" rtlCol="0" anchor="ctr"/>
          <a:lstStyle>
            <a:lvl1pPr algn="l">
              <a:defRPr sz="1000">
                <a:solidFill>
                  <a:schemeClr val="tx1">
                    <a:lumMod val="50000"/>
                    <a:lumOff val="50000"/>
                  </a:schemeClr>
                </a:solidFill>
                <a:latin typeface="+mj-lt"/>
              </a:defRPr>
            </a:lvl1pPr>
          </a:lstStyle>
          <a:p>
            <a:endParaRPr lang="en-US"/>
          </a:p>
        </p:txBody>
      </p:sp>
      <p:pic>
        <p:nvPicPr>
          <p:cNvPr id="8" name="Image 7" descr="Une image contenant texte, clipart&#10;&#10;Description générée automatiquement">
            <a:extLst>
              <a:ext uri="{FF2B5EF4-FFF2-40B4-BE49-F238E27FC236}">
                <a16:creationId xmlns:a16="http://schemas.microsoft.com/office/drawing/2014/main" id="{267A3550-B700-49DC-954D-7A4235208B8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5308" y="6338595"/>
            <a:ext cx="1799161" cy="391696"/>
          </a:xfrm>
          <a:prstGeom prst="rect">
            <a:avLst/>
          </a:prstGeom>
        </p:spPr>
      </p:pic>
    </p:spTree>
    <p:extLst>
      <p:ext uri="{BB962C8B-B14F-4D97-AF65-F5344CB8AC3E}">
        <p14:creationId xmlns:p14="http://schemas.microsoft.com/office/powerpoint/2010/main" val="291132868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63" r:id="rId6"/>
    <p:sldLayoutId id="2147483664" r:id="rId7"/>
    <p:sldLayoutId id="2147483665" r:id="rId8"/>
    <p:sldLayoutId id="2147483668" r:id="rId9"/>
    <p:sldLayoutId id="2147483667" r:id="rId10"/>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DC3ED48-A657-4F5D-819A-0F2CB833341C}"/>
              </a:ext>
            </a:extLst>
          </p:cNvPr>
          <p:cNvSpPr>
            <a:spLocks noGrp="1"/>
          </p:cNvSpPr>
          <p:nvPr>
            <p:ph type="ctrTitle"/>
          </p:nvPr>
        </p:nvSpPr>
        <p:spPr/>
        <p:txBody>
          <a:bodyPr>
            <a:normAutofit fontScale="90000"/>
          </a:bodyPr>
          <a:lstStyle/>
          <a:p>
            <a:pPr algn="ctr"/>
            <a:r>
              <a:rPr lang="fr-FR"/>
              <a:t>Conseil municipal d’Eybens </a:t>
            </a:r>
            <a:br>
              <a:rPr lang="fr-FR"/>
            </a:br>
            <a:r>
              <a:rPr lang="fr-FR"/>
              <a:t>15/12</a:t>
            </a:r>
            <a:br>
              <a:rPr lang="fr-FR"/>
            </a:br>
            <a:r>
              <a:rPr lang="fr-FR"/>
              <a:t>/2022</a:t>
            </a:r>
          </a:p>
        </p:txBody>
      </p:sp>
      <p:sp>
        <p:nvSpPr>
          <p:cNvPr id="7" name="Sous-titre 6">
            <a:extLst>
              <a:ext uri="{FF2B5EF4-FFF2-40B4-BE49-F238E27FC236}">
                <a16:creationId xmlns:a16="http://schemas.microsoft.com/office/drawing/2014/main" id="{9E073392-00B4-4692-A5C4-51F8ED11AF3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0808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9928D4-CEAD-A6B3-6784-12B55212F79F}"/>
              </a:ext>
            </a:extLst>
          </p:cNvPr>
          <p:cNvSpPr>
            <a:spLocks noGrp="1"/>
          </p:cNvSpPr>
          <p:nvPr>
            <p:ph idx="1"/>
          </p:nvPr>
        </p:nvSpPr>
        <p:spPr/>
        <p:txBody>
          <a:bodyPr>
            <a:normAutofit/>
          </a:bodyPr>
          <a:lstStyle/>
          <a:p>
            <a:pPr marL="0" indent="0" algn="ctr">
              <a:buNone/>
            </a:pPr>
            <a:r>
              <a:rPr lang="fr-FR" b="1" dirty="0">
                <a:ea typeface="+mn-lt"/>
                <a:cs typeface="+mn-lt"/>
              </a:rPr>
              <a:t>AXE 5 : renforcer l’exemplarité interne</a:t>
            </a:r>
            <a:endParaRPr lang="fr-FR"/>
          </a:p>
          <a:p>
            <a:r>
              <a:rPr lang="fr-FR" b="1" dirty="0">
                <a:ea typeface="+mn-lt"/>
                <a:cs typeface="+mn-lt"/>
              </a:rPr>
              <a:t>Rénover les bâtiments publics </a:t>
            </a:r>
            <a:r>
              <a:rPr lang="fr-FR" dirty="0">
                <a:ea typeface="+mn-lt"/>
                <a:cs typeface="+mn-lt"/>
              </a:rPr>
              <a:t> : Définir une stratégie de mise en conformité du patrimoine communal en lien avec les obligations du décret tertiaire.</a:t>
            </a:r>
            <a:endParaRPr lang="fr-FR" dirty="0"/>
          </a:p>
          <a:p>
            <a:r>
              <a:rPr lang="fr-FR" b="1" dirty="0">
                <a:ea typeface="+mn-lt"/>
                <a:cs typeface="+mn-lt"/>
              </a:rPr>
              <a:t>Travailler sur les déplacements domicile travail</a:t>
            </a:r>
            <a:r>
              <a:rPr lang="fr-FR" dirty="0">
                <a:ea typeface="+mn-lt"/>
                <a:cs typeface="+mn-lt"/>
              </a:rPr>
              <a:t>: </a:t>
            </a:r>
          </a:p>
          <a:p>
            <a:r>
              <a:rPr lang="fr-FR" dirty="0">
                <a:ea typeface="+mn-lt"/>
                <a:cs typeface="+mn-lt"/>
              </a:rPr>
              <a:t>En  encourageant le covoiturage des agents</a:t>
            </a:r>
          </a:p>
          <a:p>
            <a:r>
              <a:rPr lang="fr-FR" dirty="0">
                <a:ea typeface="+mn-lt"/>
                <a:cs typeface="+mn-lt"/>
              </a:rPr>
              <a:t>En valorisant le vélo via une indemnité kilométrique (prime de 200€).</a:t>
            </a:r>
          </a:p>
          <a:p>
            <a:r>
              <a:rPr lang="fr-FR" dirty="0">
                <a:ea typeface="+mn-lt"/>
                <a:cs typeface="+mn-lt"/>
              </a:rPr>
              <a:t> En valorisant les déplacements en transport en commun avec une prise en charge d’une partie du coût des abonnements (75% au lieu du 50% légale). </a:t>
            </a:r>
            <a:endParaRPr lang="fr-FR"/>
          </a:p>
          <a:p>
            <a:r>
              <a:rPr lang="fr-FR" dirty="0">
                <a:ea typeface="+mn-lt"/>
                <a:cs typeface="+mn-lt"/>
              </a:rPr>
              <a:t>Il est proposé au Conseil municipal, après en avoir délibéré :  d’approuver le </a:t>
            </a:r>
            <a:r>
              <a:rPr lang="fr-FR" dirty="0" err="1">
                <a:ea typeface="+mn-lt"/>
                <a:cs typeface="+mn-lt"/>
              </a:rPr>
              <a:t>pIan</a:t>
            </a:r>
            <a:r>
              <a:rPr lang="fr-FR" dirty="0">
                <a:ea typeface="+mn-lt"/>
                <a:cs typeface="+mn-lt"/>
              </a:rPr>
              <a:t> d’actions de la commune   et d’autoriser M. Le Maire à signer la charte métropolitaine pour le PCAEM 2020-2026.</a:t>
            </a:r>
            <a:endParaRPr lang="fr-FR" dirty="0">
              <a:ea typeface="Source Sans Pro"/>
            </a:endParaRPr>
          </a:p>
        </p:txBody>
      </p:sp>
      <p:sp>
        <p:nvSpPr>
          <p:cNvPr id="4" name="Espace réservé du pied de page 3">
            <a:extLst>
              <a:ext uri="{FF2B5EF4-FFF2-40B4-BE49-F238E27FC236}">
                <a16:creationId xmlns:a16="http://schemas.microsoft.com/office/drawing/2014/main" id="{97C0AA10-8DE7-96C8-3A65-0BA84B1214BB}"/>
              </a:ext>
            </a:extLst>
          </p:cNvPr>
          <p:cNvSpPr>
            <a:spLocks noGrp="1"/>
          </p:cNvSpPr>
          <p:nvPr>
            <p:ph type="ftr" sz="quarter" idx="11"/>
          </p:nvPr>
        </p:nvSpPr>
        <p:spPr/>
        <p:txBody>
          <a:bodyPr/>
          <a:lstStyle/>
          <a:p>
            <a:endParaRPr lang="en-US"/>
          </a:p>
        </p:txBody>
      </p:sp>
      <p:sp>
        <p:nvSpPr>
          <p:cNvPr id="6" name="Titre 6">
            <a:extLst>
              <a:ext uri="{FF2B5EF4-FFF2-40B4-BE49-F238E27FC236}">
                <a16:creationId xmlns:a16="http://schemas.microsoft.com/office/drawing/2014/main" id="{B8A62317-0F5A-C079-4CEB-114B34CF859D}"/>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spTree>
    <p:extLst>
      <p:ext uri="{BB962C8B-B14F-4D97-AF65-F5344CB8AC3E}">
        <p14:creationId xmlns:p14="http://schemas.microsoft.com/office/powerpoint/2010/main" val="189111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DEL20221215_2 FINANCES – RESSOURCES – Accord-cadre de travaux de modernisation et rénovation des installations d’éclairage public de la ville d’Eybens </a:t>
            </a:r>
            <a:endParaRPr lang="fr-FR"/>
          </a:p>
        </p:txBody>
      </p:sp>
      <p:sp>
        <p:nvSpPr>
          <p:cNvPr id="5" name="Espace réservé du contenu 4">
            <a:extLst>
              <a:ext uri="{FF2B5EF4-FFF2-40B4-BE49-F238E27FC236}">
                <a16:creationId xmlns:a16="http://schemas.microsoft.com/office/drawing/2014/main" id="{0E33BB7F-B08F-3932-B88B-13F647368AEB}"/>
              </a:ext>
            </a:extLst>
          </p:cNvPr>
          <p:cNvSpPr>
            <a:spLocks noGrp="1"/>
          </p:cNvSpPr>
          <p:nvPr>
            <p:ph idx="1"/>
          </p:nvPr>
        </p:nvSpPr>
        <p:spPr>
          <a:xfrm>
            <a:off x="3869268" y="864108"/>
            <a:ext cx="7516483" cy="5379432"/>
          </a:xfrm>
        </p:spPr>
        <p:txBody>
          <a:bodyPr>
            <a:normAutofit fontScale="92500" lnSpcReduction="10000"/>
          </a:bodyPr>
          <a:lstStyle/>
          <a:p>
            <a:pPr marL="0" indent="0">
              <a:buNone/>
            </a:pPr>
            <a:r>
              <a:rPr lang="fr-FR" sz="2000" dirty="0"/>
              <a:t>Dans le cadre de son plan lumière de réduction de plus de 80% de la consommation d'électricité de l'éclairage public,</a:t>
            </a:r>
            <a:r>
              <a:rPr lang="fr-FR" sz="2000" dirty="0">
                <a:latin typeface="Source Sans Pro"/>
                <a:ea typeface="Calibri"/>
                <a:cs typeface="Calibri"/>
              </a:rPr>
              <a:t> la</a:t>
            </a:r>
            <a:r>
              <a:rPr lang="fr-FR" sz="2000" dirty="0">
                <a:latin typeface="Calibri"/>
                <a:ea typeface="Calibri"/>
                <a:cs typeface="Calibri"/>
              </a:rPr>
              <a:t> ville a lancé une deuxième consultation qui concerne les travaux de mise en conformité et de modernisation des installations d’éclairage. </a:t>
            </a:r>
            <a:endParaRPr lang="fr-FR" sz="2000" dirty="0">
              <a:ea typeface="Source Sans Pro"/>
            </a:endParaRPr>
          </a:p>
          <a:p>
            <a:pPr marL="0" indent="0" algn="just">
              <a:buNone/>
            </a:pPr>
            <a:r>
              <a:rPr lang="fr-FR" sz="2000" dirty="0">
                <a:latin typeface="Calibri"/>
                <a:ea typeface="Calibri"/>
                <a:cs typeface="Calibri"/>
              </a:rPr>
              <a:t>Il s’agit d’un accord-cadre à bons de commande d’une durée de 4 ans composé : </a:t>
            </a:r>
            <a:endParaRPr lang="fr-FR" sz="2000" dirty="0">
              <a:latin typeface="Source Sans Pro"/>
              <a:ea typeface="Calibri"/>
              <a:cs typeface="Calibri"/>
            </a:endParaRPr>
          </a:p>
          <a:p>
            <a:pPr marL="0" indent="0" algn="just">
              <a:buNone/>
            </a:pPr>
            <a:r>
              <a:rPr lang="fr-FR" sz="2000" dirty="0">
                <a:latin typeface="Calibri"/>
                <a:ea typeface="Calibri"/>
                <a:cs typeface="Calibri"/>
              </a:rPr>
              <a:t>-d’une partie forfaitaire : Modernisation de l'éclairage des axes principaux et armoires électriques ;</a:t>
            </a:r>
            <a:endParaRPr lang="fr-FR" sz="2000" dirty="0">
              <a:ea typeface="Source Sans Pro"/>
            </a:endParaRPr>
          </a:p>
          <a:p>
            <a:pPr marL="0" indent="0" algn="just">
              <a:buNone/>
            </a:pPr>
            <a:r>
              <a:rPr lang="fr-FR" sz="2000" dirty="0">
                <a:latin typeface="Calibri"/>
                <a:ea typeface="Calibri"/>
                <a:cs typeface="Calibri"/>
              </a:rPr>
              <a:t>-d’une partie à bons de commande : modernisation du parc d’éclairage (correspond à la rénovation des luminaires qui seront confiés au titulaire si cette tâche ne peut être faite en régie) </a:t>
            </a:r>
            <a:endParaRPr lang="fr-FR" sz="2000" dirty="0">
              <a:ea typeface="+mn-lt"/>
              <a:cs typeface="+mn-lt"/>
            </a:endParaRPr>
          </a:p>
          <a:p>
            <a:pPr marL="0" indent="0" algn="just">
              <a:buNone/>
            </a:pPr>
            <a:r>
              <a:rPr lang="fr-FR" sz="2000" dirty="0">
                <a:ea typeface="+mn-lt"/>
                <a:cs typeface="+mn-lt"/>
              </a:rPr>
              <a:t>Le Conseil municipal décide après avis de la CAO:</a:t>
            </a:r>
            <a:endParaRPr lang="fr-FR" sz="2000" dirty="0">
              <a:ea typeface="Source Sans Pro"/>
            </a:endParaRPr>
          </a:p>
          <a:p>
            <a:pPr algn="just">
              <a:buNone/>
            </a:pPr>
            <a:r>
              <a:rPr lang="fr-FR" sz="2000" dirty="0">
                <a:ea typeface="+mn-lt"/>
                <a:cs typeface="+mn-lt"/>
              </a:rPr>
              <a:t>- d'attribuer le marché à la société </a:t>
            </a:r>
            <a:r>
              <a:rPr lang="fr-FR" sz="2000" dirty="0" err="1">
                <a:ea typeface="+mn-lt"/>
                <a:cs typeface="+mn-lt"/>
              </a:rPr>
              <a:t>GreenAlp</a:t>
            </a:r>
            <a:r>
              <a:rPr lang="fr-FR" sz="2000" dirty="0">
                <a:ea typeface="+mn-lt"/>
                <a:cs typeface="+mn-lt"/>
              </a:rPr>
              <a:t> ( Grenoble) pour un montant de 98 652, 57 € HT au titre de la partie forfaitaire et pour un montant  maximum de 200 000 € HT au titre de la partie à bons de commande ; </a:t>
            </a:r>
            <a:endParaRPr lang="fr-FR" sz="2000" dirty="0">
              <a:ea typeface="Source Sans Pro"/>
            </a:endParaRPr>
          </a:p>
          <a:p>
            <a:pPr algn="just">
              <a:buNone/>
            </a:pPr>
            <a:r>
              <a:rPr lang="fr-FR" sz="2000" dirty="0">
                <a:ea typeface="+mn-lt"/>
                <a:cs typeface="+mn-lt"/>
              </a:rPr>
              <a:t>- d'autoriser M. le Maire, à signer l’accord cadre, ainsi que tous documents se rapportant à son exécution. </a:t>
            </a:r>
            <a:endParaRPr lang="fr-FR" sz="2000" dirty="0">
              <a:ea typeface="Source Sans Pro"/>
            </a:endParaRPr>
          </a:p>
          <a:p>
            <a:pPr marL="0" indent="0" algn="just">
              <a:buNone/>
            </a:pPr>
            <a:endParaRPr lang="fr-FR">
              <a:latin typeface="Calibri"/>
              <a:ea typeface="Calibri"/>
              <a:cs typeface="Calibri"/>
            </a:endParaRPr>
          </a:p>
          <a:p>
            <a:endParaRPr lang="fr-FR"/>
          </a:p>
        </p:txBody>
      </p:sp>
    </p:spTree>
    <p:extLst>
      <p:ext uri="{BB962C8B-B14F-4D97-AF65-F5344CB8AC3E}">
        <p14:creationId xmlns:p14="http://schemas.microsoft.com/office/powerpoint/2010/main" val="265781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06638" y="457012"/>
            <a:ext cx="8027068" cy="5949114"/>
          </a:xfrm>
        </p:spPr>
        <p:txBody>
          <a:bodyPr>
            <a:normAutofit fontScale="85000" lnSpcReduction="20000"/>
          </a:bodyPr>
          <a:lstStyle/>
          <a:p>
            <a:pPr algn="just">
              <a:buNone/>
            </a:pPr>
            <a:r>
              <a:rPr lang="fr-FR" sz="2800" dirty="0">
                <a:ea typeface="+mn-lt"/>
                <a:cs typeface="+mn-lt"/>
              </a:rPr>
              <a:t>La loi du 5 mars 2007 fait de la prévention un axe majeur de la protection de l’enfance. Elle vise à prévenir le plus en amont possible les risques de mise en danger de l’enfant en évitant qu’ils ne surviennent ou en limitant leurs effets.</a:t>
            </a:r>
          </a:p>
          <a:p>
            <a:pPr algn="just">
              <a:buNone/>
            </a:pPr>
            <a:endParaRPr lang="fr-FR" sz="2800" dirty="0"/>
          </a:p>
          <a:p>
            <a:pPr algn="just">
              <a:buNone/>
            </a:pPr>
            <a:r>
              <a:rPr lang="fr-FR" sz="2800" dirty="0"/>
              <a:t>Bien consciente de cet intérêt, la ville a établi depuis 1998 un partenariat avec le CODASE et finance un demi-poste d'éducateur de prévention spécialisée en complément du poste à 100% financé par la Métro. Cet engagement fait l'objet d'une convention de partenariat entre la ville et le CODASE.</a:t>
            </a:r>
          </a:p>
          <a:p>
            <a:pPr algn="just">
              <a:buNone/>
            </a:pPr>
            <a:endParaRPr lang="fr-FR" sz="2800" dirty="0">
              <a:ea typeface="+mn-lt"/>
              <a:cs typeface="+mn-lt"/>
            </a:endParaRPr>
          </a:p>
          <a:p>
            <a:pPr algn="just">
              <a:buNone/>
            </a:pPr>
            <a:r>
              <a:rPr lang="fr-FR" sz="2800" dirty="0">
                <a:ea typeface="+mn-lt"/>
                <a:cs typeface="+mn-lt"/>
              </a:rPr>
              <a:t>Le contrat d’objectif territorial de Prévention Spécialisée de la commune d’Eybens vise à permettre une implantation pertinente et efficace de la prévention spécialisée sur le territoire communal, en lien avec les partenaires. Il est conclu entre le CODASE, Grenoble-Alpes Métropole, la commune d’Eybens et les établissements scolaires volontaires (collège des Saules).</a:t>
            </a:r>
            <a:endParaRPr lang="en-US" sz="2800" dirty="0">
              <a:ea typeface="+mn-lt"/>
              <a:cs typeface="+mn-lt"/>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DEL20221215_3 CITOYENNETE ET VIE ASSOCIATIVE – Renouvellement du Contrat d’Objectif Territorial Métropolitain de la Prévention spécialisée 2022-2026 </a:t>
            </a:r>
            <a:endParaRPr lang="fr-FR"/>
          </a:p>
        </p:txBody>
      </p:sp>
    </p:spTree>
    <p:extLst>
      <p:ext uri="{BB962C8B-B14F-4D97-AF65-F5344CB8AC3E}">
        <p14:creationId xmlns:p14="http://schemas.microsoft.com/office/powerpoint/2010/main" val="99009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fontScale="92500" lnSpcReduction="20000"/>
          </a:bodyPr>
          <a:lstStyle/>
          <a:p>
            <a:pPr algn="just">
              <a:buNone/>
            </a:pPr>
            <a:r>
              <a:rPr lang="fr-FR" sz="2800">
                <a:ea typeface="+mn-lt"/>
                <a:cs typeface="+mn-lt"/>
              </a:rPr>
              <a:t>La ville d’Eybens s’engage fortement dans une politique axée sur la jeunesse et en particulier l’accompagnement des jeunes en situation de ruptures ou de difficultés éducatives et d’insertion sur le territoire.</a:t>
            </a:r>
            <a:endParaRPr lang="en-US">
              <a:ea typeface="+mn-lt"/>
              <a:cs typeface="+mn-lt"/>
            </a:endParaRPr>
          </a:p>
          <a:p>
            <a:pPr algn="just">
              <a:buNone/>
            </a:pPr>
            <a:r>
              <a:rPr lang="fr-FR" sz="2800">
                <a:ea typeface="+mn-lt"/>
                <a:cs typeface="+mn-lt"/>
              </a:rPr>
              <a:t>Les objectifs du COT sont :</a:t>
            </a:r>
          </a:p>
          <a:p>
            <a:pPr algn="just">
              <a:buNone/>
            </a:pPr>
            <a:r>
              <a:rPr lang="fr-FR" sz="2800">
                <a:ea typeface="+mn-lt"/>
                <a:cs typeface="+mn-lt"/>
              </a:rPr>
              <a:t>* Maintien de la scolarité : Lutter contre le décrochage scolaire</a:t>
            </a:r>
          </a:p>
          <a:p>
            <a:pPr algn="just">
              <a:buNone/>
            </a:pPr>
            <a:r>
              <a:rPr lang="fr-FR" sz="2800">
                <a:ea typeface="+mn-lt"/>
                <a:cs typeface="+mn-lt"/>
              </a:rPr>
              <a:t>* Accompagner les jeunes déscolarisés de plus de 16 ans</a:t>
            </a:r>
          </a:p>
          <a:p>
            <a:pPr algn="just">
              <a:buNone/>
            </a:pPr>
            <a:r>
              <a:rPr lang="fr-FR" sz="2800">
                <a:ea typeface="+mn-lt"/>
                <a:cs typeface="+mn-lt"/>
              </a:rPr>
              <a:t>* Favoriser l’inscription sociale et citoyenne des jeunes et des familles</a:t>
            </a:r>
          </a:p>
          <a:p>
            <a:pPr algn="just">
              <a:buNone/>
            </a:pPr>
            <a:r>
              <a:rPr lang="fr-FR" sz="2800">
                <a:ea typeface="+mn-lt"/>
                <a:cs typeface="+mn-lt"/>
              </a:rPr>
              <a:t>* Prévenir et agir sur les conduites à risques</a:t>
            </a:r>
          </a:p>
          <a:p>
            <a:pPr algn="just">
              <a:buNone/>
            </a:pPr>
            <a:r>
              <a:rPr lang="fr-FR" sz="2800">
                <a:ea typeface="+mn-lt"/>
                <a:cs typeface="+mn-lt"/>
              </a:rPr>
              <a:t>Il est donc demandé au conseil municipal d'autoriser le Maire à signer le Contrat d’Objectif Territorial de la prévention spécialisée, pour une durée de 4 ans.</a:t>
            </a:r>
            <a:endParaRPr lang="en-US"/>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DEL20221215_3 CITOYENNETE ET VIE ASSOCIATIVE – Renouvellement du Contrat d’Objectif Territorial Métropolitain de la Prévention spécialisée 2022-2026 </a:t>
            </a:r>
            <a:endParaRPr lang="fr-FR"/>
          </a:p>
        </p:txBody>
      </p:sp>
    </p:spTree>
    <p:extLst>
      <p:ext uri="{BB962C8B-B14F-4D97-AF65-F5344CB8AC3E}">
        <p14:creationId xmlns:p14="http://schemas.microsoft.com/office/powerpoint/2010/main" val="4541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436136"/>
            <a:ext cx="8027068" cy="5834292"/>
          </a:xfrm>
        </p:spPr>
        <p:txBody>
          <a:bodyPr>
            <a:normAutofit fontScale="85000" lnSpcReduction="10000"/>
          </a:bodyPr>
          <a:lstStyle/>
          <a:p>
            <a:pPr algn="just">
              <a:buNone/>
            </a:pPr>
            <a:r>
              <a:rPr lang="fr-FR" sz="2800" dirty="0">
                <a:ea typeface="+mn-lt"/>
                <a:cs typeface="+mn-lt"/>
              </a:rPr>
              <a:t>La Ville d’Eybens, mobilisée sur les enjeux de prévention et de tranquillité publique, souhaite reconduire son adhésion au dispositif de tranquillité résidentielle mis en place par les bailleurs et soutenu par la Métro et l’Etat.</a:t>
            </a:r>
          </a:p>
          <a:p>
            <a:pPr algn="just">
              <a:buNone/>
            </a:pPr>
            <a:endParaRPr lang="fr-FR" sz="2800" dirty="0"/>
          </a:p>
          <a:p>
            <a:pPr algn="just">
              <a:buNone/>
            </a:pPr>
            <a:r>
              <a:rPr lang="fr-FR" sz="2800" dirty="0"/>
              <a:t>Porté par ABSISE (bailleurs sociaux), il </a:t>
            </a:r>
            <a:r>
              <a:rPr lang="fr-FR" sz="2800" dirty="0">
                <a:ea typeface="+mn-lt"/>
                <a:cs typeface="+mn-lt"/>
              </a:rPr>
              <a:t>consiste en la mise en place d’une équipe mobile d’intervention sur des sites ciblés par les bailleurs, en concertation avec les communes concernées et les forces de l’ordre (Police Nationale et Gendarmerie de l’Isère), afin de recouvrer, sur ces espaces, une amélioration sensible du cadre de vie des locataires concernés.</a:t>
            </a:r>
            <a:br>
              <a:rPr lang="fr-FR" sz="2800" dirty="0">
                <a:ea typeface="+mn-lt"/>
                <a:cs typeface="+mn-lt"/>
              </a:rPr>
            </a:br>
            <a:endParaRPr lang="fr-FR" sz="2800" dirty="0">
              <a:ea typeface="+mn-lt"/>
              <a:cs typeface="+mn-lt"/>
            </a:endParaRPr>
          </a:p>
          <a:p>
            <a:pPr algn="just">
              <a:buNone/>
            </a:pPr>
            <a:r>
              <a:rPr lang="fr-FR" sz="2800" dirty="0">
                <a:ea typeface="+mn-lt"/>
                <a:cs typeface="+mn-lt"/>
              </a:rPr>
              <a:t>L’objectif des interventions est de limiter les rassemblements abusifs et les nuisances qui en découlent en s’appuyant sur des rappels aux règlements intérieurs et, le cas échéant, sur les forces de l’ordre dans le cadre prévu par la loi.</a:t>
            </a:r>
            <a:endParaRPr lang="fr-FR" dirty="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DEL20221215_4 CITOYENNETE ET VIE ASSOCIATIVE – Soutien de la Ville d’Eybens au dispositif de tranquillité résidentielle 2022 </a:t>
            </a:r>
            <a:endParaRPr lang="fr-FR"/>
          </a:p>
        </p:txBody>
      </p:sp>
    </p:spTree>
    <p:extLst>
      <p:ext uri="{BB962C8B-B14F-4D97-AF65-F5344CB8AC3E}">
        <p14:creationId xmlns:p14="http://schemas.microsoft.com/office/powerpoint/2010/main" val="77081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fontScale="92500" lnSpcReduction="10000"/>
          </a:bodyPr>
          <a:lstStyle/>
          <a:p>
            <a:pPr algn="just">
              <a:buNone/>
            </a:pPr>
            <a:r>
              <a:rPr lang="fr-FR" sz="2800" dirty="0">
                <a:ea typeface="+mn-lt"/>
                <a:cs typeface="+mn-lt"/>
              </a:rPr>
              <a:t>Des rapports quotidiens complets des interventions sont établis et transmis aux bailleurs, communes et forces de l'ordre. Ces interventions contribuent à renforcer la veille sociale et technique mise en place par la collectivité sur ce secteur, afin de rassurer les habitants et éviter notamment l’ancrage de phénomènes d’occupations illicites.</a:t>
            </a:r>
            <a:endParaRPr lang="fr-FR">
              <a:ea typeface="+mn-lt"/>
              <a:cs typeface="+mn-lt"/>
            </a:endParaRPr>
          </a:p>
          <a:p>
            <a:pPr algn="just">
              <a:buNone/>
            </a:pPr>
            <a:r>
              <a:rPr lang="fr-FR" sz="2800" dirty="0">
                <a:ea typeface="+mn-lt"/>
                <a:cs typeface="+mn-lt"/>
              </a:rPr>
              <a:t>Pour 2021, la participation de la Ville d’Eybens s’élevait à 9 000€.</a:t>
            </a:r>
            <a:endParaRPr lang="fr-FR"/>
          </a:p>
          <a:p>
            <a:pPr algn="just">
              <a:buNone/>
            </a:pPr>
            <a:r>
              <a:rPr lang="fr-FR" sz="2800" dirty="0">
                <a:ea typeface="+mn-lt"/>
                <a:cs typeface="+mn-lt"/>
              </a:rPr>
              <a:t>La collectivité souhaite continuer à adhérer au dispositif en 2022 et s'est engagée sur le principe pour 2023, à cette hauteur, en attendant que de nouvelles décisions soient prises quant à son devenir et à son modèle économique.</a:t>
            </a:r>
            <a:endParaRPr lang="fr-FR" dirty="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DEL20221215_4 CITOYENNETE ET VIE ASSOCIATIVE – Soutien de la Ville d’Eybens au dispositif de tranquillité résidentielle 2022 </a:t>
            </a:r>
            <a:endParaRPr lang="fr-FR"/>
          </a:p>
        </p:txBody>
      </p:sp>
    </p:spTree>
    <p:extLst>
      <p:ext uri="{BB962C8B-B14F-4D97-AF65-F5344CB8AC3E}">
        <p14:creationId xmlns:p14="http://schemas.microsoft.com/office/powerpoint/2010/main" val="66115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775323" y="561396"/>
            <a:ext cx="8027068" cy="6001306"/>
          </a:xfrm>
        </p:spPr>
        <p:txBody>
          <a:bodyPr>
            <a:normAutofit fontScale="70000" lnSpcReduction="20000"/>
          </a:bodyPr>
          <a:lstStyle/>
          <a:p>
            <a:pPr algn="just">
              <a:buNone/>
            </a:pPr>
            <a:r>
              <a:rPr lang="fr-FR" sz="2800" dirty="0">
                <a:ea typeface="+mn-lt"/>
                <a:cs typeface="+mn-lt"/>
              </a:rPr>
              <a:t>Dans le cadre de la mise en œuvre locale des obligations légales liées à l’accueil et à l’information du demandeur, il est attendu que chaque acteur, dont la commune d’Eybens se positionne sur un niveau de service à rendre par ses propres moyens. </a:t>
            </a:r>
            <a:endParaRPr lang="en-US"/>
          </a:p>
          <a:p>
            <a:pPr algn="just">
              <a:buNone/>
            </a:pPr>
            <a:r>
              <a:rPr lang="fr-FR" sz="2800" dirty="0">
                <a:ea typeface="+mn-lt"/>
                <a:cs typeface="+mn-lt"/>
              </a:rPr>
              <a:t>La commune d’Eybens est en niveau 2 qui consiste à accueillir tout demandeur de logement social, à le conseiller et à enregistrer sa demande dans le SNE (Système National d’Enregistrement) </a:t>
            </a:r>
            <a:endParaRPr lang="fr-FR" dirty="0"/>
          </a:p>
          <a:p>
            <a:pPr algn="just">
              <a:buNone/>
            </a:pPr>
            <a:r>
              <a:rPr lang="fr-FR" sz="2800" dirty="0">
                <a:ea typeface="+mn-lt"/>
                <a:cs typeface="+mn-lt"/>
              </a:rPr>
              <a:t>La commune souhaite passer en niveau 3 qui consisterai, en plus d’exercer les missions de niveau 2, à l’accueil du demandeur de logement par un travailleur social. Ces missions consisteraient à : </a:t>
            </a:r>
            <a:endParaRPr lang="fr-FR" dirty="0"/>
          </a:p>
          <a:p>
            <a:pPr algn="just">
              <a:buNone/>
            </a:pPr>
            <a:r>
              <a:rPr lang="fr-FR" sz="2800" dirty="0">
                <a:ea typeface="+mn-lt"/>
                <a:cs typeface="+mn-lt"/>
              </a:rPr>
              <a:t>-lever les freins à l’accès et au maintien dans le logement dont peuvent faire partie des ménages prioritaires </a:t>
            </a:r>
            <a:endParaRPr lang="fr-FR"/>
          </a:p>
          <a:p>
            <a:pPr algn="just">
              <a:buNone/>
            </a:pPr>
            <a:r>
              <a:rPr lang="fr-FR" sz="2800" dirty="0">
                <a:ea typeface="+mn-lt"/>
                <a:cs typeface="+mn-lt"/>
              </a:rPr>
              <a:t>- participer à la bonne mise en œuvre territoriale de la politique du Logement d’abord </a:t>
            </a:r>
            <a:endParaRPr lang="fr-FR"/>
          </a:p>
          <a:p>
            <a:pPr algn="just">
              <a:buNone/>
            </a:pPr>
            <a:r>
              <a:rPr lang="fr-FR" sz="2800" dirty="0">
                <a:ea typeface="+mn-lt"/>
                <a:cs typeface="+mn-lt"/>
              </a:rPr>
              <a:t>Il est proposé au Conseil municipal : </a:t>
            </a:r>
            <a:br>
              <a:rPr lang="fr-FR" sz="2800" dirty="0">
                <a:ea typeface="+mn-lt"/>
                <a:cs typeface="+mn-lt"/>
              </a:rPr>
            </a:br>
            <a:br>
              <a:rPr lang="fr-FR" sz="2800" dirty="0">
                <a:ea typeface="+mn-lt"/>
                <a:cs typeface="+mn-lt"/>
              </a:rPr>
            </a:br>
            <a:r>
              <a:rPr lang="fr-FR" sz="2800" dirty="0">
                <a:ea typeface="+mn-lt"/>
                <a:cs typeface="+mn-lt"/>
              </a:rPr>
              <a:t>- D’approuver la convention 2023 de mise en œuvre du service métropolitain d’accueil et d’information de la demande de logement social de niveau 3 (accueil, enregistrement et instruction sociale) et D’autoriser le Maire à signer la convention 2023 de mise en œuvre du service métropolitain d’accueil et d’information de la demande de logement social </a:t>
            </a:r>
            <a:endParaRPr lang="fr-F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DEL20221215_5 EDUCATION, SPORT ET CULTURE – Approbation de la convention 2023 de mise en œuvre du service métropolitain d’accueil et d’information de la demande de logement social</a:t>
            </a:r>
            <a:endParaRPr lang="fr-FR"/>
          </a:p>
        </p:txBody>
      </p:sp>
    </p:spTree>
    <p:extLst>
      <p:ext uri="{BB962C8B-B14F-4D97-AF65-F5344CB8AC3E}">
        <p14:creationId xmlns:p14="http://schemas.microsoft.com/office/powerpoint/2010/main" val="366648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fontScale="92500" lnSpcReduction="10000"/>
          </a:bodyPr>
          <a:lstStyle/>
          <a:p>
            <a:pPr marL="0" indent="0">
              <a:buNone/>
            </a:pPr>
            <a:r>
              <a:rPr lang="fr-FR" sz="2800">
                <a:ea typeface="+mn-lt"/>
                <a:cs typeface="+mn-lt"/>
              </a:rPr>
              <a:t>La Ville d’Eybens possède plusieurs logements communaux. Ces logements sont loués à des locataires ; ces locataires sont des particuliers ou des personnes morales (association, CCAS, etc.). </a:t>
            </a:r>
            <a:endParaRPr lang="en-US">
              <a:ea typeface="+mn-lt"/>
              <a:cs typeface="+mn-lt"/>
            </a:endParaRPr>
          </a:p>
          <a:p>
            <a:pPr marL="0" indent="0">
              <a:buNone/>
            </a:pPr>
            <a:r>
              <a:rPr lang="fr-FR" sz="2800">
                <a:ea typeface="+mn-lt"/>
                <a:cs typeface="+mn-lt"/>
              </a:rPr>
              <a:t>Dans le cadre de la gestion de ces logements communaux, la Ville appliquera l’augmentation des loyers : </a:t>
            </a:r>
            <a:endParaRPr lang="en-US">
              <a:ea typeface="+mn-lt"/>
              <a:cs typeface="+mn-lt"/>
            </a:endParaRPr>
          </a:p>
          <a:p>
            <a:pPr>
              <a:buNone/>
            </a:pPr>
            <a:r>
              <a:rPr lang="fr-FR" sz="2800">
                <a:ea typeface="+mn-lt"/>
                <a:cs typeface="+mn-lt"/>
              </a:rPr>
              <a:t>- en prenant en considération l’Indice de Référence des Loyers du 2° trimestre publié chaque année par l’INSEE,</a:t>
            </a:r>
          </a:p>
          <a:p>
            <a:pPr marL="0" indent="0">
              <a:buNone/>
            </a:pPr>
            <a:r>
              <a:rPr lang="fr-FR" sz="2800">
                <a:ea typeface="+mn-lt"/>
                <a:cs typeface="+mn-lt"/>
              </a:rPr>
              <a:t>- pour tous les baux à venir </a:t>
            </a:r>
            <a:endParaRPr lang="en-US">
              <a:ea typeface="+mn-lt"/>
              <a:cs typeface="+mn-lt"/>
            </a:endParaRPr>
          </a:p>
          <a:p>
            <a:pPr marL="0" indent="0">
              <a:buNone/>
            </a:pPr>
            <a:r>
              <a:rPr lang="fr-FR" sz="2800">
                <a:ea typeface="+mn-lt"/>
                <a:cs typeface="+mn-lt"/>
              </a:rPr>
              <a:t>Il est proposé au Conseil municipal d’approuver ces dispositions.</a:t>
            </a:r>
            <a:endParaRPr lang="en-US">
              <a:ea typeface="Source Sans Pro"/>
            </a:endParaRPr>
          </a:p>
          <a:p>
            <a:pPr>
              <a:buNone/>
            </a:pPr>
            <a:endParaRPr lang="fr-FR" sz="2800">
              <a:ea typeface="Source Sans Pro"/>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DEL20221215_6 EDUCATION, SPORT ET CULTURE – Délibération sur l’augmentation des loyers des logements communaux </a:t>
            </a:r>
            <a:endParaRPr lang="fr-FR"/>
          </a:p>
        </p:txBody>
      </p:sp>
    </p:spTree>
    <p:extLst>
      <p:ext uri="{BB962C8B-B14F-4D97-AF65-F5344CB8AC3E}">
        <p14:creationId xmlns:p14="http://schemas.microsoft.com/office/powerpoint/2010/main" val="72249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491942" y="802638"/>
            <a:ext cx="8436289" cy="6127726"/>
          </a:xfrm>
        </p:spPr>
        <p:txBody>
          <a:bodyPr vert="horz" lIns="91440" tIns="45720" rIns="91440" bIns="45720" rtlCol="0" anchor="t">
            <a:normAutofit/>
          </a:bodyPr>
          <a:lstStyle/>
          <a:p>
            <a:pPr algn="ctr">
              <a:buNone/>
            </a:pPr>
            <a:r>
              <a:rPr lang="fr-FR" sz="2400" b="1"/>
              <a:t>"VOIX EN LYCEE"</a:t>
            </a:r>
          </a:p>
          <a:p>
            <a:pPr algn="ctr">
              <a:buNone/>
            </a:pPr>
            <a:r>
              <a:rPr lang="fr-FR" sz="2400"/>
              <a:t>Projet mené par la </a:t>
            </a:r>
            <a:r>
              <a:rPr lang="fr-FR" sz="2400" b="1"/>
              <a:t>compagnie </a:t>
            </a:r>
            <a:r>
              <a:rPr lang="fr-FR" sz="2400" b="1" err="1"/>
              <a:t>Inuée</a:t>
            </a:r>
            <a:endParaRPr lang="fr-FR" sz="2400" b="1"/>
          </a:p>
          <a:p>
            <a:pPr algn="ctr">
              <a:buNone/>
            </a:pPr>
            <a:r>
              <a:rPr lang="fr-FR" sz="2400"/>
              <a:t>Ateliers d'initiation à la </a:t>
            </a:r>
            <a:r>
              <a:rPr lang="fr-FR" sz="2400" b="1"/>
              <a:t>pratique théâtrale</a:t>
            </a:r>
          </a:p>
          <a:p>
            <a:pPr marL="0" indent="0" algn="ctr">
              <a:buNone/>
            </a:pPr>
            <a:r>
              <a:rPr lang="fr-FR" sz="2400"/>
              <a:t>Objectif : développer l'aisance orale, la compréhension des enjeux de la parole</a:t>
            </a:r>
          </a:p>
          <a:p>
            <a:pPr marL="0" indent="0" algn="ctr">
              <a:buNone/>
            </a:pPr>
            <a:r>
              <a:rPr lang="fr-FR" sz="2400"/>
              <a:t>2 classes de seconde concernées</a:t>
            </a:r>
          </a:p>
          <a:p>
            <a:pPr marL="0" indent="0" algn="ctr">
              <a:buNone/>
            </a:pPr>
            <a:r>
              <a:rPr lang="fr-FR" sz="2400"/>
              <a:t>Ateliers prévus du 23 janvier au 2 février 2023</a:t>
            </a:r>
          </a:p>
          <a:p>
            <a:pPr marL="0" indent="0" algn="ctr">
              <a:buNone/>
            </a:pPr>
            <a:r>
              <a:rPr lang="fr-FR" sz="2400"/>
              <a:t>Restitution à L'autre rive</a:t>
            </a:r>
          </a:p>
          <a:p>
            <a:pPr marL="0" indent="0" algn="ctr">
              <a:buNone/>
            </a:pPr>
            <a:r>
              <a:rPr lang="fr-FR" sz="2000"/>
              <a:t>Le 10 novembre, les élèves sont allés voir le spectacle "Maintenant qu'il dort, qui me berce moi ?" à L'autre rive pour découvrir la salle de spectacle en situation de jeu</a:t>
            </a:r>
          </a:p>
          <a:p>
            <a:pPr marL="0" indent="0" algn="ctr">
              <a:buNone/>
            </a:pPr>
            <a:r>
              <a:rPr lang="fr-FR" sz="2400"/>
              <a:t>Convention tripartite :  Lycée Marie Curie, Compagnie </a:t>
            </a:r>
            <a:r>
              <a:rPr lang="fr-FR" sz="2400" err="1"/>
              <a:t>Inuée</a:t>
            </a:r>
            <a:r>
              <a:rPr lang="fr-FR" sz="2400"/>
              <a:t>- Mairie d'Eybens</a:t>
            </a: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DEL20221215_7 EDUCATION, SPORT ET CULTURE – Convention de partenariat pour le projet Voix en Lycée </a:t>
            </a:r>
            <a:endParaRPr lang="fr-FR"/>
          </a:p>
        </p:txBody>
      </p:sp>
    </p:spTree>
    <p:extLst>
      <p:ext uri="{BB962C8B-B14F-4D97-AF65-F5344CB8AC3E}">
        <p14:creationId xmlns:p14="http://schemas.microsoft.com/office/powerpoint/2010/main" val="370172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a:bodyPr>
          <a:lstStyle/>
          <a:p>
            <a:pPr algn="just">
              <a:buNone/>
            </a:pPr>
            <a:r>
              <a:rPr lang="fr-FR" sz="2400">
                <a:ea typeface="+mn-lt"/>
                <a:cs typeface="+mn-lt"/>
              </a:rPr>
              <a:t>Durant la période du 7/11/22 au 16/12/22, un éducateur du BBCEP est intervenu en appui pédagogique auprès de classes à raison de 4,5h par semaine soit 27h (6 semaines) selon le tableau suivant : </a:t>
            </a:r>
            <a:endParaRPr lang="en-US" sz="2400">
              <a:ea typeface="+mn-lt"/>
              <a:cs typeface="+mn-lt"/>
            </a:endParaRPr>
          </a:p>
          <a:p>
            <a:pPr algn="just">
              <a:buNone/>
            </a:pPr>
            <a:r>
              <a:rPr lang="fr-FR" sz="2400">
                <a:ea typeface="+mn-lt"/>
                <a:cs typeface="+mn-lt"/>
              </a:rPr>
              <a:t>Interventions du 7/11/22 au 16/12/22– 6 semaines -</a:t>
            </a:r>
            <a:endParaRPr lang="en-US" sz="2400">
              <a:ea typeface="+mn-lt"/>
              <a:cs typeface="+mn-lt"/>
            </a:endParaRPr>
          </a:p>
          <a:p>
            <a:pPr algn="just">
              <a:buNone/>
            </a:pPr>
            <a:r>
              <a:rPr lang="fr-FR" sz="2400">
                <a:ea typeface="+mn-lt"/>
                <a:cs typeface="+mn-lt"/>
              </a:rPr>
              <a:t> Jeudi De 10h à 11h30 CE1/CE2 aux Ruires </a:t>
            </a:r>
            <a:endParaRPr lang="en-US" sz="2400">
              <a:ea typeface="+mn-lt"/>
              <a:cs typeface="+mn-lt"/>
            </a:endParaRPr>
          </a:p>
          <a:p>
            <a:pPr algn="just">
              <a:buNone/>
            </a:pPr>
            <a:r>
              <a:rPr lang="fr-FR" sz="2400">
                <a:ea typeface="+mn-lt"/>
                <a:cs typeface="+mn-lt"/>
              </a:rPr>
              <a:t> Jeudi De 13h30 à 16h30 CM1/CM2 et CM2 aux Ruires   </a:t>
            </a:r>
            <a:endParaRPr lang="en-US" sz="2400">
              <a:ea typeface="+mn-lt"/>
              <a:cs typeface="+mn-lt"/>
            </a:endParaRPr>
          </a:p>
          <a:p>
            <a:pPr algn="just">
              <a:buNone/>
            </a:pPr>
            <a:r>
              <a:rPr lang="fr-FR" sz="2400">
                <a:ea typeface="+mn-lt"/>
                <a:cs typeface="+mn-lt"/>
              </a:rPr>
              <a:t>Le tarif horaire convenu pour ces interventions est de 30€ (30€ x 27h) soit 810€ pour cette période.</a:t>
            </a:r>
            <a:endParaRPr lang="en-US" sz="2400">
              <a:ea typeface="+mn-lt"/>
              <a:cs typeface="+mn-lt"/>
            </a:endParaRPr>
          </a:p>
          <a:p>
            <a:pPr algn="just">
              <a:buNone/>
            </a:pPr>
            <a:r>
              <a:rPr lang="fr-FR" sz="2400">
                <a:ea typeface="+mn-lt"/>
                <a:cs typeface="+mn-lt"/>
              </a:rPr>
              <a:t>Il est proposé au Conseil municipal d'attribuer une subvention de 810 € au Basket-Ball Club Eybens Poisat</a:t>
            </a:r>
            <a:endParaRPr lang="en-US" sz="240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DEL20221215_8 EDUCATION, SPORT ET CULTURE – Intervention du Basket-Ball Club Eybens Poisat (BBCEP) en direction des classes élémentaires d’Eybens </a:t>
            </a:r>
            <a:endParaRPr lang="fr-FR"/>
          </a:p>
        </p:txBody>
      </p:sp>
    </p:spTree>
    <p:extLst>
      <p:ext uri="{BB962C8B-B14F-4D97-AF65-F5344CB8AC3E}">
        <p14:creationId xmlns:p14="http://schemas.microsoft.com/office/powerpoint/2010/main" val="11604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E0C8C-6CAD-41D7-9306-27C775CB80AD}"/>
              </a:ext>
            </a:extLst>
          </p:cNvPr>
          <p:cNvSpPr>
            <a:spLocks noGrp="1"/>
          </p:cNvSpPr>
          <p:nvPr>
            <p:ph type="ctrTitle"/>
          </p:nvPr>
        </p:nvSpPr>
        <p:spPr/>
        <p:txBody>
          <a:bodyPr/>
          <a:lstStyle/>
          <a:p>
            <a:r>
              <a:rPr lang="fr-FR"/>
              <a:t>Introduction</a:t>
            </a:r>
          </a:p>
        </p:txBody>
      </p:sp>
      <p:sp>
        <p:nvSpPr>
          <p:cNvPr id="4" name="Espace réservé du pied de page 3">
            <a:extLst>
              <a:ext uri="{FF2B5EF4-FFF2-40B4-BE49-F238E27FC236}">
                <a16:creationId xmlns:a16="http://schemas.microsoft.com/office/drawing/2014/main" id="{9E6B14CD-E820-4D5C-8A70-945B3718BEA7}"/>
              </a:ext>
            </a:extLst>
          </p:cNvPr>
          <p:cNvSpPr>
            <a:spLocks noGrp="1"/>
          </p:cNvSpPr>
          <p:nvPr>
            <p:ph type="ftr" sz="quarter" idx="11"/>
          </p:nvPr>
        </p:nvSpPr>
        <p:spPr/>
        <p:txBody>
          <a:bodyPr/>
          <a:lstStyle/>
          <a:p>
            <a:endParaRPr lang="en-US"/>
          </a:p>
        </p:txBody>
      </p:sp>
      <p:pic>
        <p:nvPicPr>
          <p:cNvPr id="3" name="Image 5" descr="Une image contenant ciel, fleur, extérieur, plante&#10;&#10;Description générée automatiquement">
            <a:extLst>
              <a:ext uri="{FF2B5EF4-FFF2-40B4-BE49-F238E27FC236}">
                <a16:creationId xmlns:a16="http://schemas.microsoft.com/office/drawing/2014/main" id="{A6CF1974-F227-4874-9001-EC6A8BF92459}"/>
              </a:ext>
            </a:extLst>
          </p:cNvPr>
          <p:cNvPicPr>
            <a:picLocks noChangeAspect="1"/>
          </p:cNvPicPr>
          <p:nvPr/>
        </p:nvPicPr>
        <p:blipFill>
          <a:blip r:embed="rId2"/>
          <a:stretch>
            <a:fillRect/>
          </a:stretch>
        </p:blipFill>
        <p:spPr>
          <a:xfrm>
            <a:off x="5055465" y="751682"/>
            <a:ext cx="7153855" cy="5333001"/>
          </a:xfrm>
          <a:prstGeom prst="rect">
            <a:avLst/>
          </a:prstGeom>
        </p:spPr>
      </p:pic>
    </p:spTree>
    <p:extLst>
      <p:ext uri="{BB962C8B-B14F-4D97-AF65-F5344CB8AC3E}">
        <p14:creationId xmlns:p14="http://schemas.microsoft.com/office/powerpoint/2010/main" val="147181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a:bodyPr>
          <a:lstStyle/>
          <a:p>
            <a:pPr algn="just">
              <a:buNone/>
            </a:pPr>
            <a:r>
              <a:rPr lang="fr-FR" sz="2400">
                <a:ea typeface="+mn-lt"/>
                <a:cs typeface="+mn-lt"/>
              </a:rPr>
              <a:t>Durant la période du 7/11/22 au 16/12/2022, un éducateur du HBC2E est intervenu dans l’encadrement de 6 séances le mercredi de 10h30 à 12h30 à destination de 12 enfants de 6 à 11 ans</a:t>
            </a:r>
          </a:p>
          <a:p>
            <a:pPr algn="just">
              <a:buNone/>
            </a:pPr>
            <a:r>
              <a:rPr lang="fr-FR" sz="2400">
                <a:ea typeface="+mn-lt"/>
                <a:cs typeface="+mn-lt"/>
              </a:rPr>
              <a:t>Le tarif horaire convenu pour l'encadrement est de 30€. Il a été réalisé 12h d’encadrement (6 séances) ce qui correspond à une subvention de 12h x 30 € soit 360 €</a:t>
            </a:r>
            <a:endParaRPr lang="fr-FR">
              <a:ea typeface="+mn-lt"/>
              <a:cs typeface="+mn-lt"/>
            </a:endParaRPr>
          </a:p>
          <a:p>
            <a:pPr algn="just">
              <a:buNone/>
            </a:pPr>
            <a:r>
              <a:rPr lang="fr-FR" sz="2400">
                <a:ea typeface="+mn-lt"/>
                <a:cs typeface="+mn-lt"/>
              </a:rPr>
              <a:t>Il est proposé au Conseil municipal d'attribuer une subvention de 360 € au Handball Club Echirolles Eybens</a:t>
            </a:r>
            <a:endParaRPr lang="fr-F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DEL20221215_9 EDUCATION, SPORT ET CULTURE – Intervention du club Handball Club Echirolles Eybens (HBC2E) pour Sport Passion durant la période du 7/11/22 au 16/12/2022 </a:t>
            </a:r>
            <a:endParaRPr lang="fr-FR"/>
          </a:p>
        </p:txBody>
      </p:sp>
    </p:spTree>
    <p:extLst>
      <p:ext uri="{BB962C8B-B14F-4D97-AF65-F5344CB8AC3E}">
        <p14:creationId xmlns:p14="http://schemas.microsoft.com/office/powerpoint/2010/main" val="82586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754249" y="425698"/>
            <a:ext cx="8113332" cy="6036165"/>
          </a:xfrm>
        </p:spPr>
        <p:txBody>
          <a:bodyPr vert="horz" lIns="91440" tIns="45720" rIns="91440" bIns="45720" rtlCol="0" anchor="ctr">
            <a:noAutofit/>
          </a:bodyPr>
          <a:lstStyle/>
          <a:p>
            <a:pPr algn="just">
              <a:buNone/>
            </a:pPr>
            <a:r>
              <a:rPr lang="fr-FR" sz="1800" dirty="0">
                <a:ea typeface="+mn-lt"/>
                <a:cs typeface="+mn-lt"/>
              </a:rPr>
              <a:t>La convention de partenariat signée entre la ville d'Eybens et le Grenoble Métropole Cyclisme 38 Eybens Formation (GMC38EF) pour l’année 2022 formalise des actions de développement de la pratique sportive, selon les différents axes du plan de mandat 2020/2026 qui y sont précisés. </a:t>
            </a:r>
            <a:endParaRPr lang="en-US" sz="1800">
              <a:ea typeface="+mn-lt"/>
              <a:cs typeface="+mn-lt"/>
            </a:endParaRPr>
          </a:p>
          <a:p>
            <a:pPr algn="just">
              <a:buNone/>
            </a:pPr>
            <a:r>
              <a:rPr lang="fr-FR" sz="1800" dirty="0">
                <a:ea typeface="+mn-lt"/>
                <a:cs typeface="+mn-lt"/>
              </a:rPr>
              <a:t>À ce titre, le GMC38EF a renouvelé cette année le camion itinérant de réparation de vélos pour les habitants dans plusieurs quartiers de la commune le mercredi de 17h30 à 19h30, pour 13 séances ouvertes au public, du 30 mars au 21 septembre 2022, selon le calendrier suivant </a:t>
            </a:r>
            <a:endParaRPr lang="en-US" sz="1800">
              <a:ea typeface="+mn-lt"/>
              <a:cs typeface="+mn-lt"/>
            </a:endParaRPr>
          </a:p>
          <a:p>
            <a:pPr algn="just">
              <a:buNone/>
            </a:pPr>
            <a:r>
              <a:rPr lang="fr-FR" sz="1800" dirty="0">
                <a:ea typeface="+mn-lt"/>
                <a:cs typeface="+mn-lt"/>
              </a:rPr>
              <a:t>Quartier du Bourg : 30/03, 4/05, 01/06 et 07/09 -</a:t>
            </a:r>
            <a:endParaRPr lang="en-US" sz="1800">
              <a:ea typeface="+mn-lt"/>
              <a:cs typeface="+mn-lt"/>
            </a:endParaRPr>
          </a:p>
          <a:p>
            <a:pPr algn="just">
              <a:buNone/>
            </a:pPr>
            <a:r>
              <a:rPr lang="fr-FR" sz="1800" dirty="0">
                <a:ea typeface="+mn-lt"/>
                <a:cs typeface="+mn-lt"/>
              </a:rPr>
              <a:t>Quartier des Maisons Neuves : 06/04, 11/05, 08/06 et 14/09 - </a:t>
            </a:r>
            <a:endParaRPr lang="en-US" sz="1800">
              <a:ea typeface="+mn-lt"/>
              <a:cs typeface="+mn-lt"/>
            </a:endParaRPr>
          </a:p>
          <a:p>
            <a:pPr algn="just">
              <a:buNone/>
            </a:pPr>
            <a:r>
              <a:rPr lang="fr-FR" sz="1800" dirty="0">
                <a:ea typeface="+mn-lt"/>
                <a:cs typeface="+mn-lt"/>
              </a:rPr>
              <a:t>Quartier des </a:t>
            </a:r>
            <a:r>
              <a:rPr lang="fr-FR" sz="1800" dirty="0" err="1">
                <a:ea typeface="+mn-lt"/>
                <a:cs typeface="+mn-lt"/>
              </a:rPr>
              <a:t>Ruires</a:t>
            </a:r>
            <a:r>
              <a:rPr lang="fr-FR" sz="1800" dirty="0">
                <a:ea typeface="+mn-lt"/>
                <a:cs typeface="+mn-lt"/>
              </a:rPr>
              <a:t> : 13/04, 18/05, 15/06 et 21/09 -</a:t>
            </a:r>
            <a:endParaRPr lang="en-US" sz="1800">
              <a:ea typeface="+mn-lt"/>
              <a:cs typeface="+mn-lt"/>
            </a:endParaRPr>
          </a:p>
          <a:p>
            <a:pPr algn="just">
              <a:buNone/>
            </a:pPr>
            <a:r>
              <a:rPr lang="fr-FR" sz="1800" dirty="0">
                <a:ea typeface="+mn-lt"/>
                <a:cs typeface="+mn-lt"/>
              </a:rPr>
              <a:t> Rentrée des associations : 10/09</a:t>
            </a:r>
            <a:endParaRPr lang="en-US" sz="1800">
              <a:ea typeface="+mn-lt"/>
              <a:cs typeface="+mn-lt"/>
            </a:endParaRPr>
          </a:p>
          <a:p>
            <a:pPr algn="just">
              <a:buNone/>
            </a:pPr>
            <a:r>
              <a:rPr lang="fr-FR" sz="1800" dirty="0">
                <a:ea typeface="+mn-lt"/>
                <a:cs typeface="+mn-lt"/>
              </a:rPr>
              <a:t> Pour ces animations, il est proposé le versement de 130 € / séance, ainsi que 200 € pour l'achat de petit matériel. Il a été réalisé 13 séances, ce qui correspond à une subvention de 1890 € (13 x 130 € + 200 €)</a:t>
            </a:r>
            <a:endParaRPr lang="en-US" sz="1800">
              <a:ea typeface="+mn-lt"/>
              <a:cs typeface="+mn-lt"/>
            </a:endParaRPr>
          </a:p>
          <a:p>
            <a:pPr algn="just">
              <a:buNone/>
            </a:pPr>
            <a:r>
              <a:rPr lang="fr-FR" sz="1800" dirty="0">
                <a:ea typeface="+mn-lt"/>
                <a:cs typeface="+mn-lt"/>
              </a:rPr>
              <a:t> Il est proposé au Conseil municipal  d’attribuer une subvention de 1 890 € à l'association GMC38EF</a:t>
            </a:r>
            <a:endParaRPr lang="en-US" sz="1800" dirty="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DEL20221215_10 EDUCATION, SPORT ET CULTURE – Camion itinérant de réparation de vélos </a:t>
            </a:r>
            <a:endParaRPr lang="fr-FR"/>
          </a:p>
        </p:txBody>
      </p:sp>
    </p:spTree>
    <p:extLst>
      <p:ext uri="{BB962C8B-B14F-4D97-AF65-F5344CB8AC3E}">
        <p14:creationId xmlns:p14="http://schemas.microsoft.com/office/powerpoint/2010/main" val="180862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fontScale="62500" lnSpcReduction="20000"/>
          </a:bodyPr>
          <a:lstStyle/>
          <a:p>
            <a:pPr algn="just">
              <a:buNone/>
            </a:pPr>
            <a:r>
              <a:rPr lang="fr-FR" sz="2800">
                <a:ea typeface="+mn-lt"/>
                <a:cs typeface="+mn-lt"/>
              </a:rPr>
              <a:t>L’actuelle salle polyvalente (DOJO) a été construite en 1986 et n’a depuis subit aucune modification au niveau de sa structure. Pour autant, elle est un des équipements sportifs le plus utilisé de la commune (jusqu’à 12h / jour). En effet, de nombreuses associations sportives mais également les structures d’accueils municipales de petites enfances, l’Institut Médico Educatif d’EYBENS et quelques Comités d’établissements d’entreprises privées y pratiquent leurs activités sportives tout au long de l’année.</a:t>
            </a:r>
            <a:endParaRPr lang="en-US"/>
          </a:p>
          <a:p>
            <a:pPr algn="just">
              <a:buNone/>
            </a:pPr>
            <a:r>
              <a:rPr lang="fr-FR" sz="2800">
                <a:ea typeface="+mn-lt"/>
                <a:cs typeface="+mn-lt"/>
              </a:rPr>
              <a:t>C’est la raison pour laquelle on la nomme également salle polyvalente mais la nature du sol sportif (tatamis de judo) implique que trois clubs de sports de combat l’utilisent majoritairement (judo, </a:t>
            </a:r>
            <a:r>
              <a:rPr lang="fr-FR" sz="2800" err="1">
                <a:ea typeface="+mn-lt"/>
                <a:cs typeface="+mn-lt"/>
              </a:rPr>
              <a:t>taï</a:t>
            </a:r>
            <a:r>
              <a:rPr lang="fr-FR" sz="2800">
                <a:ea typeface="+mn-lt"/>
                <a:cs typeface="+mn-lt"/>
              </a:rPr>
              <a:t> </a:t>
            </a:r>
            <a:r>
              <a:rPr lang="fr-FR" sz="2800" err="1">
                <a:ea typeface="+mn-lt"/>
                <a:cs typeface="+mn-lt"/>
              </a:rPr>
              <a:t>jitsu</a:t>
            </a:r>
            <a:r>
              <a:rPr lang="fr-FR" sz="2800">
                <a:ea typeface="+mn-lt"/>
                <a:cs typeface="+mn-lt"/>
              </a:rPr>
              <a:t>, taekwondo).</a:t>
            </a:r>
            <a:endParaRPr lang="fr-FR"/>
          </a:p>
          <a:p>
            <a:pPr algn="just">
              <a:buNone/>
            </a:pPr>
            <a:r>
              <a:rPr lang="fr-FR" sz="2800">
                <a:ea typeface="+mn-lt"/>
                <a:cs typeface="+mn-lt"/>
              </a:rPr>
              <a:t>Conseil municipal du 15 décembre 2022 Page 12 sur 17</a:t>
            </a:r>
            <a:endParaRPr lang="fr-FR"/>
          </a:p>
          <a:p>
            <a:pPr algn="just">
              <a:buNone/>
            </a:pPr>
            <a:r>
              <a:rPr lang="fr-FR" sz="2800">
                <a:ea typeface="+mn-lt"/>
                <a:cs typeface="+mn-lt"/>
              </a:rPr>
              <a:t>En juin 2021, un audit énergétique a été réalisé par la SPL OSER et a démontré la nécessité d’engager des travaux de rénovation énergétique avec l’objectif de réaliser moins quarante pourcents de consommation d’énergie.</a:t>
            </a:r>
            <a:endParaRPr lang="fr-FR"/>
          </a:p>
          <a:p>
            <a:pPr algn="just">
              <a:buNone/>
            </a:pPr>
            <a:r>
              <a:rPr lang="fr-FR" sz="2800">
                <a:ea typeface="+mn-lt"/>
                <a:cs typeface="+mn-lt"/>
              </a:rPr>
              <a:t>Dans le même temps, les utilisateurs ont été concertés afin de connaitre leurs besoins en matière de surfaces d’évolutions et d’équipements. Ainsi, à la surface initiale de 287 m2 se sont ajoutés 160 m2 (rangements, espace accueil, salle de réunion, sanitaires PMR).</a:t>
            </a:r>
            <a:endParaRPr lang="fr-FR"/>
          </a:p>
          <a:p>
            <a:pPr algn="just">
              <a:buNone/>
            </a:pPr>
            <a:r>
              <a:rPr lang="fr-FR" sz="2800">
                <a:ea typeface="+mn-lt"/>
                <a:cs typeface="+mn-lt"/>
              </a:rPr>
              <a:t>Le projet dont les travaux sont envisagés à compter de février 2024 est estimé à 1,4M€ TTC.</a:t>
            </a:r>
            <a:endParaRPr lang="fr-F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DEL20221215_11 EDUCATION, SPORT ET CULTURE – Rénovation énergétique et extension du Dojo - demandes de subventions </a:t>
            </a:r>
            <a:endParaRPr lang="fr-FR"/>
          </a:p>
        </p:txBody>
      </p:sp>
    </p:spTree>
    <p:extLst>
      <p:ext uri="{BB962C8B-B14F-4D97-AF65-F5344CB8AC3E}">
        <p14:creationId xmlns:p14="http://schemas.microsoft.com/office/powerpoint/2010/main" val="182306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a:bodyPr>
          <a:lstStyle/>
          <a:p>
            <a:pPr algn="just">
              <a:buNone/>
            </a:pPr>
            <a:r>
              <a:rPr lang="fr-FR" sz="2000">
                <a:ea typeface="+mn-lt"/>
                <a:cs typeface="+mn-lt"/>
              </a:rPr>
              <a:t>Les missions de programmation et de définition du programme technique détaillé ont été confiées à la SPL Isère Aménagement. Ainsi, à la surface initiale de 287 m2 de Surface Dans </a:t>
            </a:r>
            <a:r>
              <a:rPr lang="fr-FR" sz="2000" err="1">
                <a:ea typeface="+mn-lt"/>
                <a:cs typeface="+mn-lt"/>
              </a:rPr>
              <a:t>oeuvre</a:t>
            </a:r>
            <a:r>
              <a:rPr lang="fr-FR" sz="2000">
                <a:ea typeface="+mn-lt"/>
                <a:cs typeface="+mn-lt"/>
              </a:rPr>
              <a:t> (Surface De Plancher + locaux techniques), se sont ajoutés 121 m2 (rangements, espace accueil, salle de réunion/buvette, vestiaires, sanitaires PMR), portant la SDO à 408 m2.</a:t>
            </a:r>
            <a:endParaRPr lang="en-US" sz="2000"/>
          </a:p>
          <a:p>
            <a:pPr algn="just">
              <a:buNone/>
            </a:pPr>
            <a:r>
              <a:rPr lang="fr-FR" sz="2000">
                <a:ea typeface="+mn-lt"/>
                <a:cs typeface="+mn-lt"/>
              </a:rPr>
              <a:t>Les travaux de rénovation énergétique et d’extension du bâtiment sont prévus à partir du février 2024 pour une durée de onze mois environ.</a:t>
            </a:r>
            <a:endParaRPr lang="fr-FR" sz="2000"/>
          </a:p>
          <a:p>
            <a:pPr algn="just">
              <a:buNone/>
            </a:pPr>
            <a:r>
              <a:rPr lang="fr-FR" sz="2000">
                <a:ea typeface="+mn-lt"/>
                <a:cs typeface="+mn-lt"/>
              </a:rPr>
              <a:t>Le cout total prévisionnel de l’opération est estimé à 1 166 666 € HT soit 1 400 000 € TTC (valeur novembre 2022).</a:t>
            </a:r>
          </a:p>
          <a:p>
            <a:pPr algn="just">
              <a:buNone/>
            </a:pPr>
            <a:endParaRPr lang="fr-FR" sz="2000"/>
          </a:p>
          <a:p>
            <a:pPr algn="just">
              <a:buNone/>
            </a:pPr>
            <a:endParaRPr lang="fr-FR" sz="2800"/>
          </a:p>
          <a:p>
            <a:pPr algn="just">
              <a:buNone/>
            </a:pPr>
            <a:endParaRPr lang="fr-FR" sz="280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DEL20221215_11 EDUCATION, SPORT ET CULTURE – Rénovation énergétique et extension du Dojo - demandes de subventions </a:t>
            </a:r>
            <a:endParaRPr lang="fr-FR"/>
          </a:p>
        </p:txBody>
      </p:sp>
      <p:graphicFrame>
        <p:nvGraphicFramePr>
          <p:cNvPr id="2" name="Table 3">
            <a:extLst>
              <a:ext uri="{FF2B5EF4-FFF2-40B4-BE49-F238E27FC236}">
                <a16:creationId xmlns:a16="http://schemas.microsoft.com/office/drawing/2014/main" id="{0AECDD02-BC9C-B0AF-AA7D-EFECE73EA44A}"/>
              </a:ext>
            </a:extLst>
          </p:cNvPr>
          <p:cNvGraphicFramePr>
            <a:graphicFrameLocks noGrp="1"/>
          </p:cNvGraphicFramePr>
          <p:nvPr>
            <p:extLst>
              <p:ext uri="{D42A27DB-BD31-4B8C-83A1-F6EECF244321}">
                <p14:modId xmlns:p14="http://schemas.microsoft.com/office/powerpoint/2010/main" val="1019922868"/>
              </p:ext>
            </p:extLst>
          </p:nvPr>
        </p:nvGraphicFramePr>
        <p:xfrm>
          <a:off x="3808851" y="4431734"/>
          <a:ext cx="8168640" cy="148336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911862234"/>
                    </a:ext>
                  </a:extLst>
                </a:gridCol>
                <a:gridCol w="4084320">
                  <a:extLst>
                    <a:ext uri="{9D8B030D-6E8A-4147-A177-3AD203B41FA5}">
                      <a16:colId xmlns:a16="http://schemas.microsoft.com/office/drawing/2014/main" val="978345970"/>
                    </a:ext>
                  </a:extLst>
                </a:gridCol>
              </a:tblGrid>
              <a:tr h="370840">
                <a:tc>
                  <a:txBody>
                    <a:bodyPr/>
                    <a:lstStyle/>
                    <a:p>
                      <a:pPr algn="ctr"/>
                      <a:r>
                        <a:rPr lang="en-US" err="1">
                          <a:solidFill>
                            <a:schemeClr val="tx1"/>
                          </a:solidFill>
                        </a:rPr>
                        <a:t>Financeurs</a:t>
                      </a:r>
                    </a:p>
                  </a:txBody>
                  <a:tcPr anchor="ctr"/>
                </a:tc>
                <a:tc>
                  <a:txBody>
                    <a:bodyPr/>
                    <a:lstStyle/>
                    <a:p>
                      <a:pPr algn="ctr"/>
                      <a:r>
                        <a:rPr lang="en-US" err="1">
                          <a:solidFill>
                            <a:schemeClr val="tx1"/>
                          </a:solidFill>
                        </a:rPr>
                        <a:t>Montant</a:t>
                      </a:r>
                      <a:r>
                        <a:rPr lang="en-US">
                          <a:solidFill>
                            <a:schemeClr val="tx1"/>
                          </a:solidFill>
                        </a:rPr>
                        <a:t> </a:t>
                      </a:r>
                      <a:r>
                        <a:rPr lang="en-US" err="1">
                          <a:solidFill>
                            <a:schemeClr val="tx1"/>
                          </a:solidFill>
                        </a:rPr>
                        <a:t>estimé</a:t>
                      </a:r>
                      <a:r>
                        <a:rPr lang="en-US">
                          <a:solidFill>
                            <a:schemeClr val="tx1"/>
                          </a:solidFill>
                        </a:rPr>
                        <a:t> H.T.</a:t>
                      </a:r>
                    </a:p>
                  </a:txBody>
                  <a:tcPr anchor="ctr"/>
                </a:tc>
                <a:extLst>
                  <a:ext uri="{0D108BD9-81ED-4DB2-BD59-A6C34878D82A}">
                    <a16:rowId xmlns:a16="http://schemas.microsoft.com/office/drawing/2014/main" val="161776027"/>
                  </a:ext>
                </a:extLst>
              </a:tr>
              <a:tr h="370840">
                <a:tc>
                  <a:txBody>
                    <a:bodyPr/>
                    <a:lstStyle/>
                    <a:p>
                      <a:pPr algn="ctr"/>
                      <a:r>
                        <a:rPr lang="en-US" err="1">
                          <a:solidFill>
                            <a:schemeClr val="tx1"/>
                          </a:solidFill>
                        </a:rPr>
                        <a:t>Mairie</a:t>
                      </a:r>
                      <a:r>
                        <a:rPr lang="en-US">
                          <a:solidFill>
                            <a:schemeClr val="tx1"/>
                          </a:solidFill>
                        </a:rPr>
                        <a:t> </a:t>
                      </a:r>
                      <a:r>
                        <a:rPr lang="en-US" err="1">
                          <a:solidFill>
                            <a:schemeClr val="tx1"/>
                          </a:solidFill>
                        </a:rPr>
                        <a:t>Eybens</a:t>
                      </a:r>
                    </a:p>
                  </a:txBody>
                  <a:tcPr anchor="ctr"/>
                </a:tc>
                <a:tc>
                  <a:txBody>
                    <a:bodyPr/>
                    <a:lstStyle/>
                    <a:p>
                      <a:pPr algn="ctr"/>
                      <a:r>
                        <a:rPr lang="en-US">
                          <a:solidFill>
                            <a:schemeClr val="tx1"/>
                          </a:solidFill>
                        </a:rPr>
                        <a:t>741 666 €</a:t>
                      </a:r>
                    </a:p>
                  </a:txBody>
                  <a:tcPr anchor="ctr"/>
                </a:tc>
                <a:extLst>
                  <a:ext uri="{0D108BD9-81ED-4DB2-BD59-A6C34878D82A}">
                    <a16:rowId xmlns:a16="http://schemas.microsoft.com/office/drawing/2014/main" val="3583270171"/>
                  </a:ext>
                </a:extLst>
              </a:tr>
              <a:tr h="370840">
                <a:tc>
                  <a:txBody>
                    <a:bodyPr/>
                    <a:lstStyle/>
                    <a:p>
                      <a:pPr algn="ctr"/>
                      <a:r>
                        <a:rPr lang="en-US">
                          <a:solidFill>
                            <a:schemeClr val="tx1"/>
                          </a:solidFill>
                        </a:rPr>
                        <a:t>Département de </a:t>
                      </a:r>
                      <a:r>
                        <a:rPr lang="en-US" err="1">
                          <a:solidFill>
                            <a:schemeClr val="tx1"/>
                          </a:solidFill>
                        </a:rPr>
                        <a:t>l'Isère</a:t>
                      </a:r>
                    </a:p>
                  </a:txBody>
                  <a:tcPr anchor="ctr"/>
                </a:tc>
                <a:tc>
                  <a:txBody>
                    <a:bodyPr/>
                    <a:lstStyle/>
                    <a:p>
                      <a:pPr algn="ctr"/>
                      <a:r>
                        <a:rPr lang="en-US">
                          <a:solidFill>
                            <a:schemeClr val="tx1"/>
                          </a:solidFill>
                        </a:rPr>
                        <a:t>425 000 €</a:t>
                      </a:r>
                    </a:p>
                  </a:txBody>
                  <a:tcPr anchor="ctr"/>
                </a:tc>
                <a:extLst>
                  <a:ext uri="{0D108BD9-81ED-4DB2-BD59-A6C34878D82A}">
                    <a16:rowId xmlns:a16="http://schemas.microsoft.com/office/drawing/2014/main" val="1717577747"/>
                  </a:ext>
                </a:extLst>
              </a:tr>
              <a:tr h="370840">
                <a:tc>
                  <a:txBody>
                    <a:bodyPr/>
                    <a:lstStyle/>
                    <a:p>
                      <a:pPr algn="ctr"/>
                      <a:r>
                        <a:rPr lang="en-US">
                          <a:solidFill>
                            <a:schemeClr val="tx1"/>
                          </a:solidFill>
                        </a:rPr>
                        <a:t>Total</a:t>
                      </a:r>
                    </a:p>
                  </a:txBody>
                  <a:tcPr anchor="ctr"/>
                </a:tc>
                <a:tc>
                  <a:txBody>
                    <a:bodyPr/>
                    <a:lstStyle/>
                    <a:p>
                      <a:pPr algn="ctr"/>
                      <a:r>
                        <a:rPr lang="en-US">
                          <a:solidFill>
                            <a:schemeClr val="tx1"/>
                          </a:solidFill>
                        </a:rPr>
                        <a:t>1 166 666 €</a:t>
                      </a:r>
                    </a:p>
                  </a:txBody>
                  <a:tcPr anchor="ctr"/>
                </a:tc>
                <a:extLst>
                  <a:ext uri="{0D108BD9-81ED-4DB2-BD59-A6C34878D82A}">
                    <a16:rowId xmlns:a16="http://schemas.microsoft.com/office/drawing/2014/main" val="2373819718"/>
                  </a:ext>
                </a:extLst>
              </a:tr>
            </a:tbl>
          </a:graphicData>
        </a:graphic>
      </p:graphicFrame>
    </p:spTree>
    <p:extLst>
      <p:ext uri="{BB962C8B-B14F-4D97-AF65-F5344CB8AC3E}">
        <p14:creationId xmlns:p14="http://schemas.microsoft.com/office/powerpoint/2010/main" val="217775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vert="horz" lIns="91440" tIns="45720" rIns="91440" bIns="45720" rtlCol="0" anchor="ctr">
            <a:noAutofit/>
          </a:bodyPr>
          <a:lstStyle/>
          <a:p>
            <a:pPr marL="0" indent="0" algn="just">
              <a:buNone/>
            </a:pPr>
            <a:r>
              <a:rPr lang="fr-FR" sz="2800" dirty="0">
                <a:ea typeface="+mn-lt"/>
                <a:cs typeface="+mn-lt"/>
              </a:rPr>
              <a:t>La loi Macron du 6 août 2015, le nombre de dimanches où le repos peut être dérogé est porté à 12 par année. </a:t>
            </a:r>
            <a:endParaRPr lang="fr-FR" dirty="0"/>
          </a:p>
          <a:p>
            <a:pPr marL="0" indent="0" algn="just">
              <a:buNone/>
            </a:pPr>
            <a:r>
              <a:rPr lang="fr-FR" sz="2800" dirty="0"/>
              <a:t>Dans un souci de cohérence territoriale, chaque année, une réflexion préalable est menée en concertation avec Grenoble-Alpes Métropole,  les représentants des chambres consulaire, les communes, un représentant de la direction régionale des entreprises, de la concurrence de la consommation, la DIRRECT et les représentants des organisations syndicales des salariés. </a:t>
            </a:r>
          </a:p>
          <a:p>
            <a:pPr marL="0" indent="0" algn="just">
              <a:buNone/>
            </a:pPr>
            <a:r>
              <a:rPr lang="fr-FR" sz="2800" dirty="0">
                <a:ea typeface="Source Sans Pro"/>
              </a:rPr>
              <a:t>Une délibération métropolitaine stipule que la métropole ne veut pas aller au-delà de 5 dimanches. </a:t>
            </a:r>
            <a:endParaRPr lang="fr-FR" dirty="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DEL20221215_12 AMENAGEMENT URBAIN ET INTERCOMMUNALITE – Suspension du repos dominical - Détermination du nombre et fixation des dates d’autorisation pour l’année 2023 – Secteur Automobile et Commercial </a:t>
            </a:r>
            <a:endParaRPr lang="fr-FR"/>
          </a:p>
        </p:txBody>
      </p:sp>
    </p:spTree>
    <p:extLst>
      <p:ext uri="{BB962C8B-B14F-4D97-AF65-F5344CB8AC3E}">
        <p14:creationId xmlns:p14="http://schemas.microsoft.com/office/powerpoint/2010/main" val="101472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vert="horz" lIns="91440" tIns="45720" rIns="91440" bIns="45720" rtlCol="0" anchor="ctr">
            <a:noAutofit/>
          </a:bodyPr>
          <a:lstStyle/>
          <a:p>
            <a:pPr marL="0" indent="0" algn="just">
              <a:buNone/>
            </a:pPr>
            <a:endParaRPr lang="en-US"/>
          </a:p>
          <a:p>
            <a:pPr marL="0" indent="0" algn="just">
              <a:buNone/>
            </a:pPr>
            <a:r>
              <a:rPr lang="fr-FR" sz="2800" dirty="0"/>
              <a:t>Pour ces 5 dimanches cela relève de la prérogative des maires</a:t>
            </a:r>
            <a:endParaRPr lang="fr-FR" sz="2800" dirty="0">
              <a:ea typeface="Source Sans Pro"/>
            </a:endParaRPr>
          </a:p>
          <a:p>
            <a:pPr marL="0" indent="0" algn="just">
              <a:buNone/>
            </a:pPr>
            <a:r>
              <a:rPr lang="fr-FR" sz="2800" b="1" dirty="0"/>
              <a:t>Ainsi il est demandé au conseil municipal d'émettre un avis favorable pour la suspension de </a:t>
            </a:r>
          </a:p>
          <a:p>
            <a:pPr marL="0" indent="0" algn="just">
              <a:buNone/>
            </a:pPr>
            <a:r>
              <a:rPr lang="fr-FR" sz="2800" b="1" dirty="0"/>
              <a:t>5 dimanches pour l'ensemble des concession automobiles </a:t>
            </a:r>
            <a:r>
              <a:rPr lang="fr-FR" sz="2800" dirty="0"/>
              <a:t>(15 </a:t>
            </a:r>
            <a:r>
              <a:rPr lang="fr-FR" sz="2800" dirty="0" err="1"/>
              <a:t>janv</a:t>
            </a:r>
            <a:r>
              <a:rPr lang="fr-FR" sz="2800" dirty="0"/>
              <a:t> – 12 mars –11 juin – 17 sept – 15 </a:t>
            </a:r>
            <a:r>
              <a:rPr lang="fr-FR" sz="2800" dirty="0" err="1"/>
              <a:t>oct</a:t>
            </a:r>
            <a:r>
              <a:rPr lang="fr-FR" sz="2800" dirty="0"/>
              <a:t> 2023)  </a:t>
            </a:r>
            <a:endParaRPr lang="fr-FR" dirty="0"/>
          </a:p>
          <a:p>
            <a:pPr marL="0" indent="0" algn="just">
              <a:buNone/>
            </a:pPr>
            <a:r>
              <a:rPr lang="fr-FR" sz="2800" b="1" dirty="0"/>
              <a:t>et de 4 dimanches pour l'enseigne "Picard" </a:t>
            </a:r>
            <a:r>
              <a:rPr lang="fr-FR" sz="2800" dirty="0"/>
              <a:t>(10 – 17 – 24 – 31 décembre 2023)</a:t>
            </a:r>
            <a:endParaRPr lang="fr-FR" sz="2800" dirty="0">
              <a:ea typeface="Source Sans Pro"/>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DEL20221215_12 AMENAGEMENT URBAIN ET INTERCOMMUNALITE – Suspension du repos dominical - Détermination du nombre et fixation des dates d’autorisation pour l’année 2023 – Secteur Automobile et Commercial </a:t>
            </a:r>
            <a:endParaRPr lang="fr-FR"/>
          </a:p>
        </p:txBody>
      </p:sp>
    </p:spTree>
    <p:extLst>
      <p:ext uri="{BB962C8B-B14F-4D97-AF65-F5344CB8AC3E}">
        <p14:creationId xmlns:p14="http://schemas.microsoft.com/office/powerpoint/2010/main" val="405296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a:bodyPr>
          <a:lstStyle/>
          <a:p>
            <a:pPr algn="just">
              <a:buNone/>
            </a:pPr>
            <a:r>
              <a:rPr lang="fr-FR" sz="2800">
                <a:ea typeface="+mn-lt"/>
                <a:cs typeface="+mn-lt"/>
              </a:rPr>
              <a:t>C</a:t>
            </a:r>
            <a:endParaRPr lang="fr-FR" sz="280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DEL20221215_13 AMENAGEMENT URBAIN ET INTERCOMMUNALITE – Transfert à Grenoble-Alpes Métropole de la parcelle contenant l’aire d’accueil des gens du voyage de la commune d’Eybens</a:t>
            </a:r>
            <a:endParaRPr lang="fr-FR"/>
          </a:p>
        </p:txBody>
      </p:sp>
      <p:sp>
        <p:nvSpPr>
          <p:cNvPr id="4" name="Espace réservé du contenu 2">
            <a:extLst>
              <a:ext uri="{FF2B5EF4-FFF2-40B4-BE49-F238E27FC236}">
                <a16:creationId xmlns:a16="http://schemas.microsoft.com/office/drawing/2014/main" id="{0D938B72-C6A3-A61B-8436-058C9421EBE5}"/>
              </a:ext>
            </a:extLst>
          </p:cNvPr>
          <p:cNvSpPr txBox="1">
            <a:spLocks/>
          </p:cNvSpPr>
          <p:nvPr/>
        </p:nvSpPr>
        <p:spPr>
          <a:xfrm>
            <a:off x="3478183" y="865229"/>
            <a:ext cx="4183451" cy="5595669"/>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just">
              <a:buNone/>
            </a:pPr>
            <a:r>
              <a:rPr lang="fr-FR" sz="2800" dirty="0">
                <a:latin typeface="Calibri"/>
                <a:ea typeface="Calibri"/>
                <a:cs typeface="Calibri"/>
              </a:rPr>
              <a:t>Grenoble Alpes Métropole (GAM) est titulaire de la compétence " Gestion des aires d'accueil des gens du voyage".</a:t>
            </a:r>
            <a:endParaRPr lang="fr-FR">
              <a:latin typeface="Source Sans Pro"/>
              <a:ea typeface="Calibri"/>
              <a:cs typeface="Calibri"/>
            </a:endParaRPr>
          </a:p>
          <a:p>
            <a:pPr algn="just">
              <a:buNone/>
            </a:pPr>
            <a:r>
              <a:rPr lang="fr-FR" sz="2800" dirty="0">
                <a:latin typeface="Calibri"/>
                <a:cs typeface="Calibri"/>
              </a:rPr>
              <a:t>L'aire d'accueil d'Eybens, dite de l'ancien "Héliport" ne lui avait jamais été transférée car cette aire d'accueil avait toujours été considérée comme provisoire.</a:t>
            </a:r>
          </a:p>
          <a:p>
            <a:pPr algn="just">
              <a:buNone/>
            </a:pPr>
            <a:r>
              <a:rPr lang="fr-FR" sz="2800" dirty="0">
                <a:latin typeface="Calibri"/>
                <a:cs typeface="Calibri"/>
              </a:rPr>
              <a:t>Par ailleurs, une piste cyclable a été réalisée par la Métropole sur cette parcelle.</a:t>
            </a:r>
          </a:p>
          <a:p>
            <a:pPr algn="just">
              <a:buNone/>
            </a:pPr>
            <a:r>
              <a:rPr lang="fr-FR" sz="2800" dirty="0">
                <a:latin typeface="Calibri"/>
                <a:cs typeface="Calibri"/>
              </a:rPr>
              <a:t>Il convient donc de régulariser le transfert de propriété à titre gratuit à GAM de cette parcelle conformément à la loi.</a:t>
            </a:r>
          </a:p>
          <a:p>
            <a:pPr algn="just">
              <a:buNone/>
            </a:pPr>
            <a:endParaRPr lang="fr-FR" sz="2800"/>
          </a:p>
        </p:txBody>
      </p:sp>
      <p:pic>
        <p:nvPicPr>
          <p:cNvPr id="5" name="Picture 5">
            <a:extLst>
              <a:ext uri="{FF2B5EF4-FFF2-40B4-BE49-F238E27FC236}">
                <a16:creationId xmlns:a16="http://schemas.microsoft.com/office/drawing/2014/main" id="{8FEA4EBE-1BE7-9E0C-3387-EEFB229DA3E0}"/>
              </a:ext>
            </a:extLst>
          </p:cNvPr>
          <p:cNvPicPr>
            <a:picLocks noChangeAspect="1"/>
          </p:cNvPicPr>
          <p:nvPr/>
        </p:nvPicPr>
        <p:blipFill>
          <a:blip r:embed="rId2"/>
          <a:stretch>
            <a:fillRect/>
          </a:stretch>
        </p:blipFill>
        <p:spPr>
          <a:xfrm>
            <a:off x="7772400" y="1084027"/>
            <a:ext cx="4368051" cy="3927946"/>
          </a:xfrm>
          <a:prstGeom prst="rect">
            <a:avLst/>
          </a:prstGeom>
        </p:spPr>
      </p:pic>
    </p:spTree>
    <p:extLst>
      <p:ext uri="{BB962C8B-B14F-4D97-AF65-F5344CB8AC3E}">
        <p14:creationId xmlns:p14="http://schemas.microsoft.com/office/powerpoint/2010/main" val="144057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5281060"/>
          </a:xfrm>
        </p:spPr>
        <p:txBody>
          <a:bodyPr>
            <a:normAutofit/>
          </a:bodyPr>
          <a:lstStyle/>
          <a:p>
            <a:pPr algn="just">
              <a:buNone/>
            </a:pPr>
            <a:r>
              <a:rPr lang="fr-FR" sz="2400" dirty="0">
                <a:latin typeface="Calibri"/>
                <a:ea typeface="Calibri"/>
                <a:cs typeface="Calibri"/>
              </a:rPr>
              <a:t>A la suite de la  décision du Conseil métropolitain du 10 novembre 2017, tous les producteurs de déchets professionnels, y compris les collectivités territoriales, ont été interdits d’accès dans les déchetteries publiques de Grenoble-Alpes Métropole</a:t>
            </a:r>
            <a:endParaRPr lang="fr-FR" sz="2400" dirty="0">
              <a:ea typeface="Source Sans Pro"/>
            </a:endParaRPr>
          </a:p>
          <a:p>
            <a:pPr algn="just">
              <a:buNone/>
            </a:pPr>
            <a:r>
              <a:rPr lang="fr-FR" sz="2400" dirty="0">
                <a:latin typeface="Calibri"/>
                <a:ea typeface="Calibri"/>
                <a:cs typeface="Calibri"/>
              </a:rPr>
              <a:t>En parallèle, pour répondre au besoin de traitement de ces déchets, un réseau de déchèteries professionnelles a été créé sur le territoire. Une nouvelle organisation a été mise en place pour les déchets des services communaux.</a:t>
            </a:r>
            <a:endParaRPr lang="fr-FR" sz="2400" dirty="0"/>
          </a:p>
          <a:p>
            <a:pPr algn="just">
              <a:buNone/>
            </a:pPr>
            <a:endParaRPr lang="fr-FR" sz="280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DEL20221215_14 AMENAGEMENT URBAIN ET INTERCOMMUNALITE – Convention constitutive de groupement de commande entre les communes de la Métropole et Grenoble-Alpes Métropole visant la passation de marché d’évacuation et traitement des déchets issus de l’activité des services communaux </a:t>
            </a:r>
            <a:endParaRPr lang="fr-FR"/>
          </a:p>
        </p:txBody>
      </p:sp>
    </p:spTree>
    <p:extLst>
      <p:ext uri="{BB962C8B-B14F-4D97-AF65-F5344CB8AC3E}">
        <p14:creationId xmlns:p14="http://schemas.microsoft.com/office/powerpoint/2010/main" val="413887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C172D-BE40-8184-7EF9-E58C3C4010E0}"/>
              </a:ext>
            </a:extLst>
          </p:cNvPr>
          <p:cNvSpPr>
            <a:spLocks noGrp="1"/>
          </p:cNvSpPr>
          <p:nvPr>
            <p:ph type="title"/>
          </p:nvPr>
        </p:nvSpPr>
        <p:spPr/>
        <p:txBody>
          <a:bodyPr>
            <a:normAutofit/>
          </a:bodyPr>
          <a:lstStyle/>
          <a:p>
            <a:r>
              <a:rPr lang="fr-FR" sz="2000" dirty="0">
                <a:ea typeface="Source Sans Pro Black"/>
              </a:rPr>
              <a:t>DEL20221215_14 AMENAGEMENT URBAIN ET INTERCOMMUNALITE – Convention constitutive de groupement de commande entre les communes de la Métropole et Grenoble-Alpes Métropole visant la passation de marché d’évacuation et traitement des déchets issus de l’activité des services communaux </a:t>
            </a:r>
            <a:endParaRPr lang="fr-FR" sz="2000">
              <a:ea typeface="Source Sans Pro Black"/>
            </a:endParaRPr>
          </a:p>
        </p:txBody>
      </p:sp>
      <p:sp>
        <p:nvSpPr>
          <p:cNvPr id="3" name="Espace réservé du contenu 2">
            <a:extLst>
              <a:ext uri="{FF2B5EF4-FFF2-40B4-BE49-F238E27FC236}">
                <a16:creationId xmlns:a16="http://schemas.microsoft.com/office/drawing/2014/main" id="{06C9A33B-DA12-79D4-7A0C-8A7BF087F376}"/>
              </a:ext>
            </a:extLst>
          </p:cNvPr>
          <p:cNvSpPr>
            <a:spLocks noGrp="1"/>
          </p:cNvSpPr>
          <p:nvPr>
            <p:ph idx="1"/>
          </p:nvPr>
        </p:nvSpPr>
        <p:spPr>
          <a:xfrm>
            <a:off x="3869268" y="425698"/>
            <a:ext cx="7315200" cy="6289734"/>
          </a:xfrm>
        </p:spPr>
        <p:txBody>
          <a:bodyPr/>
          <a:lstStyle/>
          <a:p>
            <a:pPr marL="0" indent="0" algn="just">
              <a:buNone/>
            </a:pPr>
            <a:r>
              <a:rPr lang="fr-FR">
                <a:latin typeface="Calibri"/>
                <a:ea typeface="Calibri"/>
                <a:cs typeface="Calibri"/>
              </a:rPr>
              <a:t>La Métropole a proposé d’être coordinatrice d’un groupement de commandes pour la passation d’un marché de prestation de service afin de prendre en charge : </a:t>
            </a:r>
            <a:endParaRPr lang="fr-FR"/>
          </a:p>
          <a:p>
            <a:pPr marL="0" indent="0" algn="just">
              <a:buNone/>
            </a:pPr>
            <a:r>
              <a:rPr lang="fr-FR">
                <a:latin typeface="Calibri"/>
                <a:ea typeface="Calibri"/>
                <a:cs typeface="Calibri"/>
              </a:rPr>
              <a:t>-L’évacuation et le traitement de déchets d’encombrants, </a:t>
            </a:r>
            <a:endParaRPr lang="fr-FR"/>
          </a:p>
          <a:p>
            <a:pPr marL="0" indent="0" algn="just">
              <a:buNone/>
            </a:pPr>
            <a:r>
              <a:rPr lang="fr-FR">
                <a:latin typeface="Calibri"/>
                <a:ea typeface="Calibri"/>
                <a:cs typeface="Calibri"/>
              </a:rPr>
              <a:t>-L’évacuation et le traitement de déchets de balayeuse, </a:t>
            </a:r>
            <a:endParaRPr lang="fr-FR"/>
          </a:p>
          <a:p>
            <a:pPr marL="0" indent="0" algn="just">
              <a:buNone/>
            </a:pPr>
            <a:r>
              <a:rPr lang="fr-FR">
                <a:latin typeface="Calibri"/>
                <a:ea typeface="Calibri"/>
                <a:cs typeface="Calibri"/>
              </a:rPr>
              <a:t>-L’évacuation et le traitement de bouteilles de gaz (bouteilles, cartouches, etc.).</a:t>
            </a:r>
            <a:endParaRPr lang="fr-FR"/>
          </a:p>
          <a:p>
            <a:pPr marL="0" indent="0" algn="just">
              <a:buNone/>
            </a:pPr>
            <a:r>
              <a:rPr lang="fr-FR">
                <a:latin typeface="Calibri"/>
                <a:ea typeface="Calibri"/>
                <a:cs typeface="Calibri"/>
              </a:rPr>
              <a:t>En fonction de son organisation interne la ville ne fra appel que pour le traitement des bouteilles.</a:t>
            </a:r>
          </a:p>
          <a:p>
            <a:pPr marL="0" indent="0">
              <a:buNone/>
            </a:pPr>
            <a:r>
              <a:rPr lang="fr-FR" b="1">
                <a:latin typeface="Calibri"/>
                <a:ea typeface="Calibri"/>
                <a:cs typeface="Calibri"/>
              </a:rPr>
              <a:t>En conséquence, il est proposé au Conseil municipal d’adhérer au groupement de commande et autoriser le Maire à signer la convention.</a:t>
            </a:r>
            <a:endParaRPr lang="fr-FR"/>
          </a:p>
          <a:p>
            <a:endParaRPr lang="fr-FR"/>
          </a:p>
        </p:txBody>
      </p:sp>
      <p:sp>
        <p:nvSpPr>
          <p:cNvPr id="4" name="Espace réservé du pied de page 3">
            <a:extLst>
              <a:ext uri="{FF2B5EF4-FFF2-40B4-BE49-F238E27FC236}">
                <a16:creationId xmlns:a16="http://schemas.microsoft.com/office/drawing/2014/main" id="{0B6DC67F-DC51-7DAE-BB67-BA6C715DE5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9063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639625" y="498766"/>
            <a:ext cx="8256711" cy="6063936"/>
          </a:xfrm>
        </p:spPr>
        <p:txBody>
          <a:bodyPr>
            <a:normAutofit fontScale="62500" lnSpcReduction="20000"/>
          </a:bodyPr>
          <a:lstStyle/>
          <a:p>
            <a:pPr algn="just">
              <a:buNone/>
            </a:pPr>
            <a:r>
              <a:rPr lang="fr-FR" sz="2800" dirty="0">
                <a:ea typeface="+mn-lt"/>
                <a:cs typeface="+mn-lt"/>
              </a:rPr>
              <a:t>La composition de plusieurs commissions est appelée à être modifiée. Les modifications proposées sont les suivantes : </a:t>
            </a:r>
            <a:endParaRPr lang="fr-FR" dirty="0">
              <a:ea typeface="+mn-lt"/>
              <a:cs typeface="+mn-lt"/>
            </a:endParaRPr>
          </a:p>
          <a:p>
            <a:pPr algn="just">
              <a:buNone/>
            </a:pPr>
            <a:r>
              <a:rPr lang="fr-FR" sz="2800" dirty="0">
                <a:ea typeface="+mn-lt"/>
                <a:cs typeface="+mn-lt"/>
              </a:rPr>
              <a:t>La composition de la </a:t>
            </a:r>
            <a:r>
              <a:rPr lang="fr-FR" sz="2800" b="1" dirty="0">
                <a:ea typeface="+mn-lt"/>
                <a:cs typeface="+mn-lt"/>
              </a:rPr>
              <a:t>commission Finances et Ressources</a:t>
            </a:r>
            <a:r>
              <a:rPr lang="fr-FR" sz="2800" dirty="0">
                <a:ea typeface="+mn-lt"/>
                <a:cs typeface="+mn-lt"/>
              </a:rPr>
              <a:t> était ainsi composée de : </a:t>
            </a:r>
            <a:endParaRPr lang="fr-FR" dirty="0">
              <a:ea typeface="+mn-lt"/>
              <a:cs typeface="+mn-lt"/>
            </a:endParaRPr>
          </a:p>
          <a:p>
            <a:pPr algn="just">
              <a:buNone/>
            </a:pPr>
            <a:r>
              <a:rPr lang="fr-FR" sz="2800" dirty="0">
                <a:ea typeface="+mn-lt"/>
                <a:cs typeface="+mn-lt"/>
              </a:rPr>
              <a:t>Nicolas Richard, Jean-François Michon, </a:t>
            </a:r>
            <a:r>
              <a:rPr lang="fr-FR" sz="2800" dirty="0" err="1">
                <a:ea typeface="+mn-lt"/>
                <a:cs typeface="+mn-lt"/>
              </a:rPr>
              <a:t>GillesBugli</a:t>
            </a:r>
            <a:r>
              <a:rPr lang="fr-FR" sz="2800" dirty="0">
                <a:ea typeface="+mn-lt"/>
                <a:cs typeface="+mn-lt"/>
              </a:rPr>
              <a:t>, Béatrice Bouchot, Elodie Taverne, Pascal Boudier, Dominique </a:t>
            </a:r>
            <a:r>
              <a:rPr lang="fr-FR" sz="2800" dirty="0" err="1">
                <a:ea typeface="+mn-lt"/>
                <a:cs typeface="+mn-lt"/>
              </a:rPr>
              <a:t>Scheiblin</a:t>
            </a:r>
            <a:r>
              <a:rPr lang="fr-FR" sz="2800" dirty="0">
                <a:ea typeface="+mn-lt"/>
                <a:cs typeface="+mn-lt"/>
              </a:rPr>
              <a:t>, Isabelle Pascal, </a:t>
            </a:r>
            <a:r>
              <a:rPr lang="fr-FR" sz="2800" b="1" dirty="0">
                <a:ea typeface="+mn-lt"/>
                <a:cs typeface="+mn-lt"/>
              </a:rPr>
              <a:t>Philippe </a:t>
            </a:r>
            <a:r>
              <a:rPr lang="fr-FR" sz="2800" b="1" dirty="0" err="1">
                <a:ea typeface="+mn-lt"/>
                <a:cs typeface="+mn-lt"/>
              </a:rPr>
              <a:t>Paliard</a:t>
            </a:r>
            <a:r>
              <a:rPr lang="fr-FR" sz="2800" b="1" dirty="0">
                <a:ea typeface="+mn-lt"/>
                <a:cs typeface="+mn-lt"/>
              </a:rPr>
              <a:t>, Pascale </a:t>
            </a:r>
            <a:r>
              <a:rPr lang="fr-FR" sz="2800" b="1" dirty="0" err="1">
                <a:ea typeface="+mn-lt"/>
                <a:cs typeface="+mn-lt"/>
              </a:rPr>
              <a:t>Versaut</a:t>
            </a:r>
            <a:endParaRPr lang="fr-FR" b="1" dirty="0" err="1">
              <a:ea typeface="+mn-lt"/>
              <a:cs typeface="+mn-lt"/>
            </a:endParaRPr>
          </a:p>
          <a:p>
            <a:pPr algn="just">
              <a:buNone/>
            </a:pPr>
            <a:endParaRPr lang="fr-FR" sz="2800" b="1" dirty="0">
              <a:ea typeface="+mn-lt"/>
              <a:cs typeface="+mn-lt"/>
            </a:endParaRPr>
          </a:p>
          <a:p>
            <a:pPr algn="just">
              <a:buNone/>
            </a:pPr>
            <a:r>
              <a:rPr lang="fr-FR" sz="2800" dirty="0">
                <a:ea typeface="+mn-lt"/>
                <a:cs typeface="+mn-lt"/>
              </a:rPr>
              <a:t>Sa nouvelle composition sera la suivante : </a:t>
            </a:r>
            <a:endParaRPr lang="fr-FR" dirty="0">
              <a:ea typeface="+mn-lt"/>
              <a:cs typeface="+mn-lt"/>
            </a:endParaRPr>
          </a:p>
          <a:p>
            <a:pPr algn="just">
              <a:buNone/>
            </a:pPr>
            <a:r>
              <a:rPr lang="fr-FR" sz="2800" dirty="0">
                <a:ea typeface="+mn-lt"/>
                <a:cs typeface="+mn-lt"/>
              </a:rPr>
              <a:t>Nicolas Richard, Jean-François Michon, </a:t>
            </a:r>
            <a:r>
              <a:rPr lang="fr-FR" sz="2800" dirty="0" err="1">
                <a:ea typeface="+mn-lt"/>
                <a:cs typeface="+mn-lt"/>
              </a:rPr>
              <a:t>GillesBugli</a:t>
            </a:r>
            <a:r>
              <a:rPr lang="fr-FR" sz="2800" dirty="0">
                <a:ea typeface="+mn-lt"/>
                <a:cs typeface="+mn-lt"/>
              </a:rPr>
              <a:t>, Béatrice Bouchot, Elodie Taverne, Pascal Boudier, Dominique </a:t>
            </a:r>
            <a:r>
              <a:rPr lang="fr-FR" sz="2800" dirty="0" err="1">
                <a:ea typeface="+mn-lt"/>
                <a:cs typeface="+mn-lt"/>
              </a:rPr>
              <a:t>Scheiblin</a:t>
            </a:r>
            <a:r>
              <a:rPr lang="fr-FR" sz="2800" dirty="0">
                <a:ea typeface="+mn-lt"/>
                <a:cs typeface="+mn-lt"/>
              </a:rPr>
              <a:t>, Isabelle Pascal</a:t>
            </a:r>
            <a:r>
              <a:rPr lang="fr-FR" sz="2800" b="1" dirty="0">
                <a:ea typeface="+mn-lt"/>
                <a:cs typeface="+mn-lt"/>
              </a:rPr>
              <a:t>, Hélène Besson </a:t>
            </a:r>
            <a:r>
              <a:rPr lang="fr-FR" sz="2800" b="1" dirty="0" err="1">
                <a:ea typeface="+mn-lt"/>
                <a:cs typeface="+mn-lt"/>
              </a:rPr>
              <a:t>Verdonck</a:t>
            </a:r>
            <a:r>
              <a:rPr lang="fr-FR" sz="2800" b="1" dirty="0">
                <a:ea typeface="+mn-lt"/>
                <a:cs typeface="+mn-lt"/>
              </a:rPr>
              <a:t>, Armand Lévy</a:t>
            </a:r>
            <a:endParaRPr lang="fr-FR" b="1" dirty="0">
              <a:ea typeface="+mn-lt"/>
              <a:cs typeface="+mn-lt"/>
            </a:endParaRPr>
          </a:p>
          <a:p>
            <a:pPr algn="just">
              <a:buNone/>
            </a:pPr>
            <a:r>
              <a:rPr lang="fr-FR" sz="2800" dirty="0">
                <a:ea typeface="+mn-lt"/>
                <a:cs typeface="+mn-lt"/>
              </a:rPr>
              <a:t>La composition de la </a:t>
            </a:r>
            <a:r>
              <a:rPr lang="fr-FR" sz="2800" b="1" dirty="0">
                <a:ea typeface="+mn-lt"/>
                <a:cs typeface="+mn-lt"/>
              </a:rPr>
              <a:t>commission Citoyenneté et vie associative</a:t>
            </a:r>
            <a:r>
              <a:rPr lang="fr-FR" sz="2800" dirty="0">
                <a:ea typeface="+mn-lt"/>
                <a:cs typeface="+mn-lt"/>
              </a:rPr>
              <a:t> était ainsi composée de : Commission Citoyenneté et vie associative</a:t>
            </a:r>
            <a:endParaRPr lang="fr-FR" dirty="0">
              <a:ea typeface="+mn-lt"/>
              <a:cs typeface="+mn-lt"/>
            </a:endParaRPr>
          </a:p>
          <a:p>
            <a:pPr algn="just">
              <a:buNone/>
            </a:pPr>
            <a:r>
              <a:rPr lang="fr-FR" sz="2800" dirty="0">
                <a:ea typeface="+mn-lt"/>
                <a:cs typeface="+mn-lt"/>
              </a:rPr>
              <a:t>Nicolas Richard, Jean-Jacques Pierre, Denis Grosjean, Henry Reverdy, Anne Catherine </a:t>
            </a:r>
            <a:r>
              <a:rPr lang="fr-FR" sz="2800" dirty="0" err="1">
                <a:ea typeface="+mn-lt"/>
                <a:cs typeface="+mn-lt"/>
              </a:rPr>
              <a:t>Jothy</a:t>
            </a:r>
            <a:r>
              <a:rPr lang="fr-FR" sz="2800" dirty="0">
                <a:ea typeface="+mn-lt"/>
                <a:cs typeface="+mn-lt"/>
              </a:rPr>
              <a:t>, Catherine </a:t>
            </a:r>
            <a:r>
              <a:rPr lang="fr-FR" sz="2800" dirty="0" err="1">
                <a:ea typeface="+mn-lt"/>
                <a:cs typeface="+mn-lt"/>
              </a:rPr>
              <a:t>Noérie</a:t>
            </a:r>
            <a:r>
              <a:rPr lang="fr-FR" sz="2800" dirty="0">
                <a:ea typeface="+mn-lt"/>
                <a:cs typeface="+mn-lt"/>
              </a:rPr>
              <a:t>, Marie Chantal Kouassi, Jean Marc </a:t>
            </a:r>
            <a:r>
              <a:rPr lang="fr-FR" sz="2800" dirty="0" err="1">
                <a:ea typeface="+mn-lt"/>
                <a:cs typeface="+mn-lt"/>
              </a:rPr>
              <a:t>Assorin</a:t>
            </a:r>
            <a:r>
              <a:rPr lang="fr-FR" sz="2800" dirty="0">
                <a:ea typeface="+mn-lt"/>
                <a:cs typeface="+mn-lt"/>
              </a:rPr>
              <a:t>, </a:t>
            </a:r>
            <a:r>
              <a:rPr lang="fr-FR" sz="2800" b="1" dirty="0">
                <a:ea typeface="+mn-lt"/>
                <a:cs typeface="+mn-lt"/>
              </a:rPr>
              <a:t>Philippe </a:t>
            </a:r>
            <a:r>
              <a:rPr lang="fr-FR" sz="2800" b="1" dirty="0" err="1">
                <a:ea typeface="+mn-lt"/>
                <a:cs typeface="+mn-lt"/>
              </a:rPr>
              <a:t>Paliard</a:t>
            </a:r>
            <a:r>
              <a:rPr lang="fr-FR" sz="2800" b="1" dirty="0">
                <a:ea typeface="+mn-lt"/>
                <a:cs typeface="+mn-lt"/>
              </a:rPr>
              <a:t>,</a:t>
            </a:r>
            <a:r>
              <a:rPr lang="fr-FR" sz="2800" dirty="0">
                <a:ea typeface="+mn-lt"/>
                <a:cs typeface="+mn-lt"/>
              </a:rPr>
              <a:t> Régine Bonny</a:t>
            </a:r>
            <a:endParaRPr lang="fr-FR" dirty="0">
              <a:ea typeface="Source Sans Pro"/>
            </a:endParaRPr>
          </a:p>
          <a:p>
            <a:pPr algn="just">
              <a:buNone/>
            </a:pPr>
            <a:r>
              <a:rPr lang="fr-FR" sz="2800" dirty="0">
                <a:ea typeface="+mn-lt"/>
                <a:cs typeface="+mn-lt"/>
              </a:rPr>
              <a:t>Sa nouvelle composition sera la suivante : </a:t>
            </a:r>
            <a:endParaRPr lang="fr-FR">
              <a:ea typeface="+mn-lt"/>
              <a:cs typeface="+mn-lt"/>
            </a:endParaRPr>
          </a:p>
          <a:p>
            <a:pPr algn="just">
              <a:buNone/>
            </a:pPr>
            <a:r>
              <a:rPr lang="fr-FR" sz="2800" dirty="0">
                <a:ea typeface="+mn-lt"/>
                <a:cs typeface="+mn-lt"/>
              </a:rPr>
              <a:t>Nicolas Richard, Jean-Jacques Pierre, Denis Grosjean, Henry Reverdy, Anne Catherine </a:t>
            </a:r>
            <a:r>
              <a:rPr lang="fr-FR" sz="2800" dirty="0" err="1">
                <a:ea typeface="+mn-lt"/>
                <a:cs typeface="+mn-lt"/>
              </a:rPr>
              <a:t>Jothy</a:t>
            </a:r>
            <a:r>
              <a:rPr lang="fr-FR" sz="2800" dirty="0">
                <a:ea typeface="+mn-lt"/>
                <a:cs typeface="+mn-lt"/>
              </a:rPr>
              <a:t>, Catherine </a:t>
            </a:r>
            <a:r>
              <a:rPr lang="fr-FR" sz="2800" dirty="0" err="1">
                <a:ea typeface="+mn-lt"/>
                <a:cs typeface="+mn-lt"/>
              </a:rPr>
              <a:t>Noérie</a:t>
            </a:r>
            <a:r>
              <a:rPr lang="fr-FR" sz="2800" dirty="0">
                <a:ea typeface="+mn-lt"/>
                <a:cs typeface="+mn-lt"/>
              </a:rPr>
              <a:t>, Marie Chantal Kouassi, Jean Marc </a:t>
            </a:r>
            <a:r>
              <a:rPr lang="fr-FR" sz="2800" dirty="0" err="1">
                <a:ea typeface="+mn-lt"/>
                <a:cs typeface="+mn-lt"/>
              </a:rPr>
              <a:t>Assorin</a:t>
            </a:r>
            <a:r>
              <a:rPr lang="fr-FR" sz="2800" dirty="0">
                <a:ea typeface="+mn-lt"/>
                <a:cs typeface="+mn-lt"/>
              </a:rPr>
              <a:t>, </a:t>
            </a:r>
            <a:r>
              <a:rPr lang="fr-FR" sz="2800" b="1" dirty="0" err="1">
                <a:ea typeface="+mn-lt"/>
                <a:cs typeface="+mn-lt"/>
              </a:rPr>
              <a:t>Zuina</a:t>
            </a:r>
            <a:r>
              <a:rPr lang="fr-FR" sz="2800" b="1" dirty="0">
                <a:ea typeface="+mn-lt"/>
                <a:cs typeface="+mn-lt"/>
              </a:rPr>
              <a:t> </a:t>
            </a:r>
            <a:r>
              <a:rPr lang="fr-FR" sz="2800" b="1" dirty="0" err="1">
                <a:ea typeface="+mn-lt"/>
                <a:cs typeface="+mn-lt"/>
              </a:rPr>
              <a:t>Sahiri</a:t>
            </a:r>
            <a:r>
              <a:rPr lang="fr-FR" sz="2800" dirty="0">
                <a:ea typeface="+mn-lt"/>
                <a:cs typeface="+mn-lt"/>
              </a:rPr>
              <a:t>, Régine Bonny</a:t>
            </a:r>
            <a:endParaRPr lang="fr-FR" dirty="0">
              <a:ea typeface="+mn-lt"/>
              <a:cs typeface="+mn-lt"/>
            </a:endParaRPr>
          </a:p>
          <a:p>
            <a:pPr algn="just">
              <a:buNone/>
            </a:pPr>
            <a:r>
              <a:rPr lang="fr-FR" sz="2800" dirty="0">
                <a:ea typeface="+mn-lt"/>
                <a:cs typeface="+mn-lt"/>
              </a:rPr>
              <a:t>La composition des commissions Aménagement urbain et transition énergétique ET Education, sport et culture reste inchangée :</a:t>
            </a:r>
            <a:endParaRPr lang="fr-FR" dirty="0">
              <a:ea typeface="Source Sans Pro"/>
            </a:endParaRPr>
          </a:p>
          <a:p>
            <a:pPr algn="just">
              <a:buNone/>
            </a:pPr>
            <a:endParaRPr lang="fr-FR" sz="2800">
              <a:ea typeface="Source Sans Pro"/>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DEL20221215_15 FINANCES – RESSOURCES – Composition de commissions municipales </a:t>
            </a:r>
            <a:endParaRPr lang="fr-FR"/>
          </a:p>
        </p:txBody>
      </p:sp>
    </p:spTree>
    <p:extLst>
      <p:ext uri="{BB962C8B-B14F-4D97-AF65-F5344CB8AC3E}">
        <p14:creationId xmlns:p14="http://schemas.microsoft.com/office/powerpoint/2010/main" val="47901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37436E5-1EB9-4DFE-8341-5349EAA042DD}"/>
              </a:ext>
            </a:extLst>
          </p:cNvPr>
          <p:cNvSpPr>
            <a:spLocks noGrp="1"/>
          </p:cNvSpPr>
          <p:nvPr>
            <p:ph type="title"/>
          </p:nvPr>
        </p:nvSpPr>
        <p:spPr>
          <a:xfrm>
            <a:off x="4424934" y="1298448"/>
            <a:ext cx="5769824" cy="3255264"/>
          </a:xfrm>
        </p:spPr>
        <p:txBody>
          <a:bodyPr/>
          <a:lstStyle/>
          <a:p>
            <a:r>
              <a:rPr lang="fr-FR"/>
              <a:t>Décisions du Maire</a:t>
            </a:r>
          </a:p>
        </p:txBody>
      </p:sp>
      <p:sp>
        <p:nvSpPr>
          <p:cNvPr id="6" name="Espace réservé du texte 5">
            <a:extLst>
              <a:ext uri="{FF2B5EF4-FFF2-40B4-BE49-F238E27FC236}">
                <a16:creationId xmlns:a16="http://schemas.microsoft.com/office/drawing/2014/main" id="{B4525243-BF72-465B-874D-77EAE9CF652E}"/>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159F3E61-5EEB-48FD-A897-C9A240ABA20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79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69268" y="864108"/>
            <a:ext cx="8027068" cy="3516978"/>
          </a:xfrm>
        </p:spPr>
        <p:txBody>
          <a:bodyPr>
            <a:normAutofit/>
          </a:bodyPr>
          <a:lstStyle/>
          <a:p>
            <a:pPr algn="just">
              <a:buNone/>
            </a:pPr>
            <a:r>
              <a:rPr lang="fr-FR" sz="2800">
                <a:ea typeface="+mn-lt"/>
                <a:cs typeface="+mn-lt"/>
              </a:rPr>
              <a:t>service Ressources Humaines, </a:t>
            </a:r>
            <a:endParaRPr lang="en-US"/>
          </a:p>
          <a:p>
            <a:pPr algn="just">
              <a:buNone/>
            </a:pPr>
            <a:r>
              <a:rPr lang="fr-FR" sz="2800">
                <a:ea typeface="+mn-lt"/>
                <a:cs typeface="+mn-lt"/>
              </a:rPr>
              <a:t>  </a:t>
            </a:r>
            <a:endParaRPr lang="fr-FR"/>
          </a:p>
          <a:p>
            <a:pPr algn="just"/>
            <a:r>
              <a:rPr lang="fr-FR" sz="2800">
                <a:ea typeface="+mn-lt"/>
                <a:cs typeface="+mn-lt"/>
              </a:rPr>
              <a:t>La suppression d'un poste de rédacteur territorial </a:t>
            </a:r>
            <a:endParaRPr lang="fr-FR"/>
          </a:p>
          <a:p>
            <a:pPr algn="just"/>
            <a:r>
              <a:rPr lang="fr-FR" sz="2800">
                <a:ea typeface="+mn-lt"/>
                <a:cs typeface="+mn-lt"/>
              </a:rPr>
              <a:t>La création d'un poste d’adjoint administratif territorial principal de 1</a:t>
            </a:r>
            <a:r>
              <a:rPr lang="fr-FR" sz="2800" baseline="30000">
                <a:ea typeface="+mn-lt"/>
                <a:cs typeface="+mn-lt"/>
              </a:rPr>
              <a:t>ère</a:t>
            </a:r>
            <a:r>
              <a:rPr lang="fr-FR" sz="2800">
                <a:ea typeface="+mn-lt"/>
                <a:cs typeface="+mn-lt"/>
              </a:rPr>
              <a:t> classe à temps complet   </a:t>
            </a:r>
            <a:endParaRPr lang="fr-F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DEL20221215_16 FINANCES – RESSOURCES – Délibération portant modification du tableau des emplois </a:t>
            </a:r>
            <a:endParaRPr lang="fr-FR"/>
          </a:p>
        </p:txBody>
      </p:sp>
    </p:spTree>
    <p:extLst>
      <p:ext uri="{BB962C8B-B14F-4D97-AF65-F5344CB8AC3E}">
        <p14:creationId xmlns:p14="http://schemas.microsoft.com/office/powerpoint/2010/main" val="254627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764885" y="425698"/>
            <a:ext cx="8131451" cy="5719470"/>
          </a:xfrm>
        </p:spPr>
        <p:txBody>
          <a:bodyPr>
            <a:normAutofit fontScale="70000" lnSpcReduction="20000"/>
          </a:bodyPr>
          <a:lstStyle/>
          <a:p>
            <a:pPr algn="just">
              <a:buNone/>
            </a:pPr>
            <a:r>
              <a:rPr lang="fr-FR" sz="2800">
                <a:ea typeface="+mn-lt"/>
                <a:cs typeface="+mn-lt"/>
              </a:rPr>
              <a:t>Proposition de modifier de modifier le tableau des emplois, afin de permettre la nomination des agents inscrits au tableau d’avancement de grade établi </a:t>
            </a:r>
            <a:r>
              <a:rPr lang="fr-FR" sz="2800" b="1">
                <a:ea typeface="+mn-lt"/>
                <a:cs typeface="+mn-lt"/>
              </a:rPr>
              <a:t>pour l’année 2022</a:t>
            </a:r>
            <a:r>
              <a:rPr lang="fr-FR" sz="2800">
                <a:ea typeface="+mn-lt"/>
                <a:cs typeface="+mn-lt"/>
              </a:rPr>
              <a:t>. </a:t>
            </a:r>
            <a:endParaRPr lang="en-US"/>
          </a:p>
          <a:p>
            <a:pPr algn="just">
              <a:buNone/>
            </a:pPr>
            <a:r>
              <a:rPr lang="fr-FR" sz="2800">
                <a:ea typeface="+mn-lt"/>
                <a:cs typeface="+mn-lt"/>
              </a:rPr>
              <a:t>  </a:t>
            </a:r>
            <a:endParaRPr lang="fr-FR"/>
          </a:p>
          <a:p>
            <a:pPr algn="just">
              <a:buNone/>
            </a:pPr>
            <a:r>
              <a:rPr lang="fr-FR" sz="2800">
                <a:ea typeface="+mn-lt"/>
                <a:cs typeface="+mn-lt"/>
              </a:rPr>
              <a:t>Pour rappel, l’analyse du tableau annuel d’avancement de grade porte sur : </a:t>
            </a:r>
            <a:endParaRPr lang="fr-FR"/>
          </a:p>
          <a:p>
            <a:pPr algn="just">
              <a:buFont typeface="Wingdings 2"/>
              <a:buChar char=""/>
            </a:pPr>
            <a:r>
              <a:rPr lang="fr-FR" sz="2800">
                <a:ea typeface="+mn-lt"/>
                <a:cs typeface="+mn-lt"/>
              </a:rPr>
              <a:t>Les conditions individuelles légales à remplir pour passer d’un grade à l’autre  </a:t>
            </a:r>
            <a:endParaRPr lang="fr-FR"/>
          </a:p>
          <a:p>
            <a:pPr algn="just">
              <a:buFont typeface="Wingdings 2"/>
              <a:buChar char=""/>
            </a:pPr>
            <a:r>
              <a:rPr lang="fr-FR" sz="2800">
                <a:ea typeface="+mn-lt"/>
                <a:cs typeface="+mn-lt"/>
              </a:rPr>
              <a:t>Les conditions individuelles et collectives fixées par la collectivité  </a:t>
            </a:r>
            <a:endParaRPr lang="fr-FR"/>
          </a:p>
          <a:p>
            <a:pPr indent="0" algn="just">
              <a:buNone/>
            </a:pPr>
            <a:r>
              <a:rPr lang="fr-FR" sz="2800">
                <a:ea typeface="+mn-lt"/>
                <a:cs typeface="+mn-lt"/>
              </a:rPr>
              <a:t>  </a:t>
            </a:r>
            <a:endParaRPr lang="fr-FR"/>
          </a:p>
          <a:p>
            <a:pPr algn="just">
              <a:buNone/>
            </a:pPr>
            <a:r>
              <a:rPr lang="fr-FR" sz="2800">
                <a:ea typeface="+mn-lt"/>
                <a:cs typeface="+mn-lt"/>
              </a:rPr>
              <a:t>Cette modification, préalable à la nomination, entraîne la suppression de l’emploi d’origine, et la création de l’emploi correspondant au grade d’avancement. </a:t>
            </a:r>
            <a:endParaRPr lang="fr-FR"/>
          </a:p>
          <a:p>
            <a:pPr algn="just">
              <a:buNone/>
            </a:pPr>
            <a:r>
              <a:rPr lang="fr-FR" sz="2800">
                <a:ea typeface="+mn-lt"/>
                <a:cs typeface="+mn-lt"/>
              </a:rPr>
              <a:t>  </a:t>
            </a:r>
            <a:endParaRPr lang="fr-FR"/>
          </a:p>
          <a:p>
            <a:pPr algn="just">
              <a:buNone/>
            </a:pPr>
            <a:r>
              <a:rPr lang="fr-FR" sz="2800">
                <a:ea typeface="+mn-lt"/>
                <a:cs typeface="+mn-lt"/>
              </a:rPr>
              <a:t>Le personnel concerné cette année est le suivant : </a:t>
            </a:r>
            <a:r>
              <a:rPr lang="fr-FR" sz="2800" b="1">
                <a:ea typeface="+mn-lt"/>
                <a:cs typeface="+mn-lt"/>
              </a:rPr>
              <a:t>7 personnes retenues </a:t>
            </a:r>
            <a:endParaRPr lang="fr-FR"/>
          </a:p>
          <a:p>
            <a:pPr algn="just">
              <a:buNone/>
            </a:pPr>
            <a:r>
              <a:rPr lang="fr-FR" sz="2800" b="1">
                <a:ea typeface="+mn-lt"/>
                <a:cs typeface="+mn-lt"/>
              </a:rPr>
              <a:t> 32 dossiers  de personnes éligibles</a:t>
            </a:r>
            <a:r>
              <a:rPr lang="fr-FR" sz="2800">
                <a:ea typeface="+mn-lt"/>
                <a:cs typeface="+mn-lt"/>
              </a:rPr>
              <a:t> </a:t>
            </a:r>
            <a:endParaRPr lang="fr-FR"/>
          </a:p>
          <a:p>
            <a:pPr algn="just">
              <a:buNone/>
            </a:pPr>
            <a:r>
              <a:rPr lang="fr-FR" sz="2800" b="1">
                <a:ea typeface="+mn-lt"/>
                <a:cs typeface="+mn-lt"/>
              </a:rPr>
              <a:t> </a:t>
            </a:r>
            <a:r>
              <a:rPr lang="fr-FR" sz="2800">
                <a:ea typeface="+mn-lt"/>
                <a:cs typeface="+mn-lt"/>
              </a:rPr>
              <a:t> </a:t>
            </a:r>
            <a:endParaRPr lang="fr-F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DEL20221215_17 FINANCES – RESSOURCES – Délibération portant mise à jour du tableau des emplois suite à l’avancement de grade </a:t>
            </a:r>
            <a:endParaRPr lang="fr-FR"/>
          </a:p>
        </p:txBody>
      </p:sp>
    </p:spTree>
    <p:extLst>
      <p:ext uri="{BB962C8B-B14F-4D97-AF65-F5344CB8AC3E}">
        <p14:creationId xmlns:p14="http://schemas.microsoft.com/office/powerpoint/2010/main" val="149346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12EBEA-CFF8-FEEC-39E3-1D6E336E39B4}"/>
              </a:ext>
            </a:extLst>
          </p:cNvPr>
          <p:cNvGraphicFramePr>
            <a:graphicFrameLocks noGrp="1"/>
          </p:cNvGraphicFramePr>
          <p:nvPr>
            <p:ph idx="1"/>
            <p:extLst>
              <p:ext uri="{D42A27DB-BD31-4B8C-83A1-F6EECF244321}">
                <p14:modId xmlns:p14="http://schemas.microsoft.com/office/powerpoint/2010/main" val="3538853246"/>
              </p:ext>
            </p:extLst>
          </p:nvPr>
        </p:nvGraphicFramePr>
        <p:xfrm>
          <a:off x="3642986" y="-83506"/>
          <a:ext cx="8283118" cy="6417698"/>
        </p:xfrm>
        <a:graphic>
          <a:graphicData uri="http://schemas.openxmlformats.org/drawingml/2006/table">
            <a:tbl>
              <a:tblPr firstRow="1" firstCol="1" bandRow="1">
                <a:tableStyleId>{5C22544A-7EE6-4342-B048-85BDC9FD1C3A}</a:tableStyleId>
              </a:tblPr>
              <a:tblGrid>
                <a:gridCol w="2222504">
                  <a:extLst>
                    <a:ext uri="{9D8B030D-6E8A-4147-A177-3AD203B41FA5}">
                      <a16:colId xmlns:a16="http://schemas.microsoft.com/office/drawing/2014/main" val="303522637"/>
                    </a:ext>
                  </a:extLst>
                </a:gridCol>
                <a:gridCol w="2113930">
                  <a:extLst>
                    <a:ext uri="{9D8B030D-6E8A-4147-A177-3AD203B41FA5}">
                      <a16:colId xmlns:a16="http://schemas.microsoft.com/office/drawing/2014/main" val="1514263183"/>
                    </a:ext>
                  </a:extLst>
                </a:gridCol>
                <a:gridCol w="3025204">
                  <a:extLst>
                    <a:ext uri="{9D8B030D-6E8A-4147-A177-3AD203B41FA5}">
                      <a16:colId xmlns:a16="http://schemas.microsoft.com/office/drawing/2014/main" val="3287919740"/>
                    </a:ext>
                  </a:extLst>
                </a:gridCol>
                <a:gridCol w="921480">
                  <a:extLst>
                    <a:ext uri="{9D8B030D-6E8A-4147-A177-3AD203B41FA5}">
                      <a16:colId xmlns:a16="http://schemas.microsoft.com/office/drawing/2014/main" val="548168257"/>
                    </a:ext>
                  </a:extLst>
                </a:gridCol>
              </a:tblGrid>
              <a:tr h="809298">
                <a:tc>
                  <a:txBody>
                    <a:bodyPr/>
                    <a:lstStyle/>
                    <a:p>
                      <a:r>
                        <a:rPr lang="en-US">
                          <a:effectLst/>
                        </a:rPr>
                        <a:t>Cadre d’emploi</a:t>
                      </a:r>
                    </a:p>
                  </a:txBody>
                  <a:tcPr marL="68580" marR="68580" marT="0" marB="0"/>
                </a:tc>
                <a:tc>
                  <a:txBody>
                    <a:bodyPr/>
                    <a:lstStyle/>
                    <a:p>
                      <a:r>
                        <a:rPr lang="en-US">
                          <a:effectLst/>
                        </a:rPr>
                        <a:t>Grade supprimé</a:t>
                      </a:r>
                    </a:p>
                  </a:txBody>
                  <a:tcPr marL="68580" marR="68580" marT="0" marB="0"/>
                </a:tc>
                <a:tc>
                  <a:txBody>
                    <a:bodyPr/>
                    <a:lstStyle/>
                    <a:p>
                      <a:r>
                        <a:rPr lang="en-US">
                          <a:effectLst/>
                        </a:rPr>
                        <a:t>Grade crée</a:t>
                      </a:r>
                    </a:p>
                  </a:txBody>
                  <a:tcPr marL="68580" marR="68580" marT="0" marB="0"/>
                </a:tc>
                <a:tc>
                  <a:txBody>
                    <a:bodyPr/>
                    <a:lstStyle/>
                    <a:p>
                      <a:r>
                        <a:rPr lang="en-US">
                          <a:effectLst/>
                        </a:rPr>
                        <a:t>Temps de travail</a:t>
                      </a:r>
                    </a:p>
                  </a:txBody>
                  <a:tcPr marL="68580" marR="68580" marT="0" marB="0"/>
                </a:tc>
                <a:extLst>
                  <a:ext uri="{0D108BD9-81ED-4DB2-BD59-A6C34878D82A}">
                    <a16:rowId xmlns:a16="http://schemas.microsoft.com/office/drawing/2014/main" val="573603385"/>
                  </a:ext>
                </a:extLst>
              </a:tr>
              <a:tr h="572090">
                <a:tc>
                  <a:txBody>
                    <a:bodyPr/>
                    <a:lstStyle/>
                    <a:p>
                      <a:r>
                        <a:rPr lang="en-US">
                          <a:effectLst/>
                        </a:rPr>
                        <a:t>Techniciens territoriaux</a:t>
                      </a:r>
                    </a:p>
                  </a:txBody>
                  <a:tcPr marL="68580" marR="68580" marT="0" marB="0"/>
                </a:tc>
                <a:tc>
                  <a:txBody>
                    <a:bodyPr/>
                    <a:lstStyle/>
                    <a:p>
                      <a:r>
                        <a:rPr lang="en-US">
                          <a:effectLst/>
                        </a:rPr>
                        <a:t>Technicien</a:t>
                      </a:r>
                    </a:p>
                  </a:txBody>
                  <a:tcPr marL="68580" marR="68580" marT="0" marB="0"/>
                </a:tc>
                <a:tc>
                  <a:txBody>
                    <a:bodyPr/>
                    <a:lstStyle/>
                    <a:p>
                      <a:r>
                        <a:rPr lang="en-US">
                          <a:effectLst/>
                        </a:rPr>
                        <a:t>Technicien principal de 2</a:t>
                      </a:r>
                      <a:r>
                        <a:rPr lang="en-US" baseline="30000">
                          <a:effectLst/>
                        </a:rPr>
                        <a:t>e</a:t>
                      </a:r>
                      <a:r>
                        <a:rPr lang="en-US">
                          <a:effectLst/>
                        </a:rPr>
                        <a:t> classe</a:t>
                      </a:r>
                    </a:p>
                  </a:txBody>
                  <a:tcPr marL="68580" marR="68580" marT="0" marB="0"/>
                </a:tc>
                <a:tc>
                  <a:txBody>
                    <a:bodyPr/>
                    <a:lstStyle/>
                    <a:p>
                      <a:r>
                        <a:rPr lang="en-US">
                          <a:effectLst/>
                        </a:rPr>
                        <a:t>100%</a:t>
                      </a:r>
                    </a:p>
                  </a:txBody>
                  <a:tcPr marL="68580" marR="68580" marT="0" marB="0"/>
                </a:tc>
                <a:extLst>
                  <a:ext uri="{0D108BD9-81ED-4DB2-BD59-A6C34878D82A}">
                    <a16:rowId xmlns:a16="http://schemas.microsoft.com/office/drawing/2014/main" val="3774197504"/>
                  </a:ext>
                </a:extLst>
              </a:tr>
              <a:tr h="572090">
                <a:tc>
                  <a:txBody>
                    <a:bodyPr/>
                    <a:lstStyle/>
                    <a:p>
                      <a:r>
                        <a:rPr lang="en-US">
                          <a:effectLst/>
                        </a:rPr>
                        <a:t>Techniciens territoriaux</a:t>
                      </a:r>
                    </a:p>
                  </a:txBody>
                  <a:tcPr marL="68580" marR="68580" marT="0" marB="0"/>
                </a:tc>
                <a:tc>
                  <a:txBody>
                    <a:bodyPr/>
                    <a:lstStyle/>
                    <a:p>
                      <a:r>
                        <a:rPr lang="en-US">
                          <a:effectLst/>
                        </a:rPr>
                        <a:t>Technicien principal de 2</a:t>
                      </a:r>
                      <a:r>
                        <a:rPr lang="en-US" baseline="30000">
                          <a:effectLst/>
                        </a:rPr>
                        <a:t>e</a:t>
                      </a:r>
                      <a:r>
                        <a:rPr lang="en-US">
                          <a:effectLst/>
                        </a:rPr>
                        <a:t> classe</a:t>
                      </a:r>
                    </a:p>
                  </a:txBody>
                  <a:tcPr marL="68580" marR="68580" marT="0" marB="0"/>
                </a:tc>
                <a:tc>
                  <a:txBody>
                    <a:bodyPr/>
                    <a:lstStyle/>
                    <a:p>
                      <a:r>
                        <a:rPr lang="en-US">
                          <a:effectLst/>
                        </a:rPr>
                        <a:t>Technicien principal de 1</a:t>
                      </a:r>
                      <a:r>
                        <a:rPr lang="en-US" baseline="30000">
                          <a:effectLst/>
                        </a:rPr>
                        <a:t>e</a:t>
                      </a:r>
                      <a:r>
                        <a:rPr lang="en-US">
                          <a:effectLst/>
                        </a:rPr>
                        <a:t> classe</a:t>
                      </a:r>
                    </a:p>
                  </a:txBody>
                  <a:tcPr marL="68580" marR="68580" marT="0" marB="0"/>
                </a:tc>
                <a:tc>
                  <a:txBody>
                    <a:bodyPr/>
                    <a:lstStyle/>
                    <a:p>
                      <a:r>
                        <a:rPr lang="en-US">
                          <a:effectLst/>
                        </a:rPr>
                        <a:t>100%</a:t>
                      </a:r>
                    </a:p>
                  </a:txBody>
                  <a:tcPr marL="68580" marR="68580" marT="0" marB="0"/>
                </a:tc>
                <a:extLst>
                  <a:ext uri="{0D108BD9-81ED-4DB2-BD59-A6C34878D82A}">
                    <a16:rowId xmlns:a16="http://schemas.microsoft.com/office/drawing/2014/main" val="858375829"/>
                  </a:ext>
                </a:extLst>
              </a:tr>
              <a:tr h="1339529">
                <a:tc>
                  <a:txBody>
                    <a:bodyPr/>
                    <a:lstStyle/>
                    <a:p>
                      <a:r>
                        <a:rPr lang="en-US">
                          <a:effectLst/>
                        </a:rPr>
                        <a:t>Assistants territoriaux de conservation du patrimoine et des bibliothèques</a:t>
                      </a:r>
                    </a:p>
                  </a:txBody>
                  <a:tcPr marL="68580" marR="68580" marT="0" marB="0"/>
                </a:tc>
                <a:tc>
                  <a:txBody>
                    <a:bodyPr/>
                    <a:lstStyle/>
                    <a:p>
                      <a:r>
                        <a:rPr lang="en-US">
                          <a:effectLst/>
                        </a:rPr>
                        <a:t>Assistants de conservation principal de 2</a:t>
                      </a:r>
                      <a:r>
                        <a:rPr lang="en-US" baseline="30000">
                          <a:effectLst/>
                        </a:rPr>
                        <a:t>e</a:t>
                      </a:r>
                      <a:r>
                        <a:rPr lang="en-US">
                          <a:effectLst/>
                        </a:rPr>
                        <a:t> classe</a:t>
                      </a:r>
                    </a:p>
                  </a:txBody>
                  <a:tcPr marL="68580" marR="68580" marT="0" marB="0"/>
                </a:tc>
                <a:tc>
                  <a:txBody>
                    <a:bodyPr/>
                    <a:lstStyle/>
                    <a:p>
                      <a:r>
                        <a:rPr lang="en-US">
                          <a:effectLst/>
                        </a:rPr>
                        <a:t>Assistant de conservation principal de 1</a:t>
                      </a:r>
                      <a:r>
                        <a:rPr lang="en-US" baseline="30000">
                          <a:effectLst/>
                        </a:rPr>
                        <a:t>e</a:t>
                      </a:r>
                      <a:r>
                        <a:rPr lang="en-US">
                          <a:effectLst/>
                        </a:rPr>
                        <a:t> classe</a:t>
                      </a:r>
                    </a:p>
                  </a:txBody>
                  <a:tcPr marL="68580" marR="68580" marT="0" marB="0"/>
                </a:tc>
                <a:tc>
                  <a:txBody>
                    <a:bodyPr/>
                    <a:lstStyle/>
                    <a:p>
                      <a:r>
                        <a:rPr lang="en-US">
                          <a:effectLst/>
                        </a:rPr>
                        <a:t>100%</a:t>
                      </a:r>
                    </a:p>
                  </a:txBody>
                  <a:tcPr marL="68580" marR="68580" marT="0" marB="0"/>
                </a:tc>
                <a:extLst>
                  <a:ext uri="{0D108BD9-81ED-4DB2-BD59-A6C34878D82A}">
                    <a16:rowId xmlns:a16="http://schemas.microsoft.com/office/drawing/2014/main" val="1009324241"/>
                  </a:ext>
                </a:extLst>
              </a:tr>
              <a:tr h="1116274">
                <a:tc>
                  <a:txBody>
                    <a:bodyPr/>
                    <a:lstStyle/>
                    <a:p>
                      <a:r>
                        <a:rPr lang="en-US">
                          <a:effectLst/>
                        </a:rPr>
                        <a:t>Assistants territoriaux d’enseignement artistique</a:t>
                      </a:r>
                    </a:p>
                  </a:txBody>
                  <a:tcPr marL="68580" marR="68580" marT="0" marB="0"/>
                </a:tc>
                <a:tc>
                  <a:txBody>
                    <a:bodyPr/>
                    <a:lstStyle/>
                    <a:p>
                      <a:r>
                        <a:rPr lang="en-US">
                          <a:effectLst/>
                        </a:rPr>
                        <a:t>Assistant d’enseignement artistique principal de 2</a:t>
                      </a:r>
                      <a:r>
                        <a:rPr lang="en-US" baseline="30000">
                          <a:effectLst/>
                        </a:rPr>
                        <a:t>e</a:t>
                      </a:r>
                      <a:r>
                        <a:rPr lang="en-US">
                          <a:effectLst/>
                        </a:rPr>
                        <a:t> classe</a:t>
                      </a:r>
                    </a:p>
                  </a:txBody>
                  <a:tcPr marL="68580" marR="68580" marT="0" marB="0"/>
                </a:tc>
                <a:tc>
                  <a:txBody>
                    <a:bodyPr/>
                    <a:lstStyle/>
                    <a:p>
                      <a:r>
                        <a:rPr lang="en-US">
                          <a:effectLst/>
                        </a:rPr>
                        <a:t>Assistant d’enseignement artistique principal de 1</a:t>
                      </a:r>
                      <a:r>
                        <a:rPr lang="en-US" baseline="30000">
                          <a:effectLst/>
                        </a:rPr>
                        <a:t>e</a:t>
                      </a:r>
                      <a:r>
                        <a:rPr lang="en-US">
                          <a:effectLst/>
                        </a:rPr>
                        <a:t> classe</a:t>
                      </a:r>
                    </a:p>
                  </a:txBody>
                  <a:tcPr marL="68580" marR="68580" marT="0" marB="0"/>
                </a:tc>
                <a:tc>
                  <a:txBody>
                    <a:bodyPr/>
                    <a:lstStyle/>
                    <a:p>
                      <a:r>
                        <a:rPr lang="en-US">
                          <a:effectLst/>
                        </a:rPr>
                        <a:t>50%</a:t>
                      </a:r>
                    </a:p>
                  </a:txBody>
                  <a:tcPr marL="68580" marR="68580" marT="0" marB="0"/>
                </a:tc>
                <a:extLst>
                  <a:ext uri="{0D108BD9-81ED-4DB2-BD59-A6C34878D82A}">
                    <a16:rowId xmlns:a16="http://schemas.microsoft.com/office/drawing/2014/main" val="4082629150"/>
                  </a:ext>
                </a:extLst>
              </a:tr>
              <a:tr h="265114">
                <a:tc>
                  <a:txBody>
                    <a:bodyPr/>
                    <a:lstStyle/>
                    <a:p>
                      <a:r>
                        <a:rPr lang="en-US">
                          <a:effectLst/>
                        </a:rPr>
                        <a:t>Agents de maîtrise</a:t>
                      </a:r>
                    </a:p>
                  </a:txBody>
                  <a:tcPr marL="68580" marR="68580" marT="0" marB="0"/>
                </a:tc>
                <a:tc>
                  <a:txBody>
                    <a:bodyPr/>
                    <a:lstStyle/>
                    <a:p>
                      <a:r>
                        <a:rPr lang="en-US">
                          <a:effectLst/>
                        </a:rPr>
                        <a:t>Agent de maîtrise </a:t>
                      </a:r>
                    </a:p>
                  </a:txBody>
                  <a:tcPr marL="68580" marR="68580" marT="0" marB="0"/>
                </a:tc>
                <a:tc>
                  <a:txBody>
                    <a:bodyPr/>
                    <a:lstStyle/>
                    <a:p>
                      <a:r>
                        <a:rPr lang="en-US">
                          <a:effectLst/>
                        </a:rPr>
                        <a:t>Agent de maîtrise principal</a:t>
                      </a:r>
                    </a:p>
                  </a:txBody>
                  <a:tcPr marL="68580" marR="68580" marT="0" marB="0"/>
                </a:tc>
                <a:tc>
                  <a:txBody>
                    <a:bodyPr/>
                    <a:lstStyle/>
                    <a:p>
                      <a:r>
                        <a:rPr lang="en-US">
                          <a:effectLst/>
                        </a:rPr>
                        <a:t>100%</a:t>
                      </a:r>
                    </a:p>
                  </a:txBody>
                  <a:tcPr marL="68580" marR="68580" marT="0" marB="0"/>
                </a:tc>
                <a:extLst>
                  <a:ext uri="{0D108BD9-81ED-4DB2-BD59-A6C34878D82A}">
                    <a16:rowId xmlns:a16="http://schemas.microsoft.com/office/drawing/2014/main" val="1834401982"/>
                  </a:ext>
                </a:extLst>
              </a:tr>
              <a:tr h="1116274">
                <a:tc>
                  <a:txBody>
                    <a:bodyPr/>
                    <a:lstStyle/>
                    <a:p>
                      <a:r>
                        <a:rPr lang="en-US">
                          <a:effectLst/>
                        </a:rPr>
                        <a:t>Agents territoriaux spécialisés des écoles maternelles</a:t>
                      </a:r>
                    </a:p>
                  </a:txBody>
                  <a:tcPr marL="68580" marR="68580" marT="0" marB="0"/>
                </a:tc>
                <a:tc>
                  <a:txBody>
                    <a:bodyPr/>
                    <a:lstStyle/>
                    <a:p>
                      <a:r>
                        <a:rPr lang="en-US">
                          <a:effectLst/>
                        </a:rPr>
                        <a:t>Agent spécialisé des écoles maternelles principal de 2</a:t>
                      </a:r>
                      <a:r>
                        <a:rPr lang="en-US" baseline="30000">
                          <a:effectLst/>
                        </a:rPr>
                        <a:t>e</a:t>
                      </a:r>
                      <a:r>
                        <a:rPr lang="en-US">
                          <a:effectLst/>
                        </a:rPr>
                        <a:t> classe</a:t>
                      </a:r>
                    </a:p>
                  </a:txBody>
                  <a:tcPr marL="68580" marR="68580" marT="0" marB="0"/>
                </a:tc>
                <a:tc>
                  <a:txBody>
                    <a:bodyPr/>
                    <a:lstStyle/>
                    <a:p>
                      <a:r>
                        <a:rPr lang="en-US">
                          <a:effectLst/>
                        </a:rPr>
                        <a:t>Agent spécialisé des écoles maternelles principal de 1</a:t>
                      </a:r>
                      <a:r>
                        <a:rPr lang="en-US" baseline="30000">
                          <a:effectLst/>
                        </a:rPr>
                        <a:t>e</a:t>
                      </a:r>
                      <a:r>
                        <a:rPr lang="en-US">
                          <a:effectLst/>
                        </a:rPr>
                        <a:t> classe</a:t>
                      </a:r>
                    </a:p>
                  </a:txBody>
                  <a:tcPr marL="68580" marR="68580" marT="0" marB="0"/>
                </a:tc>
                <a:tc>
                  <a:txBody>
                    <a:bodyPr/>
                    <a:lstStyle/>
                    <a:p>
                      <a:r>
                        <a:rPr lang="en-US">
                          <a:effectLst/>
                        </a:rPr>
                        <a:t>90%</a:t>
                      </a:r>
                    </a:p>
                  </a:txBody>
                  <a:tcPr marL="68580" marR="68580" marT="0" marB="0"/>
                </a:tc>
                <a:extLst>
                  <a:ext uri="{0D108BD9-81ED-4DB2-BD59-A6C34878D82A}">
                    <a16:rowId xmlns:a16="http://schemas.microsoft.com/office/drawing/2014/main" val="286883644"/>
                  </a:ext>
                </a:extLst>
              </a:tr>
              <a:tr h="572090">
                <a:tc>
                  <a:txBody>
                    <a:bodyPr/>
                    <a:lstStyle/>
                    <a:p>
                      <a:r>
                        <a:rPr lang="en-US">
                          <a:effectLst/>
                        </a:rPr>
                        <a:t>Adjoints techniques</a:t>
                      </a:r>
                    </a:p>
                  </a:txBody>
                  <a:tcPr marL="68580" marR="68580" marT="0" marB="0"/>
                </a:tc>
                <a:tc>
                  <a:txBody>
                    <a:bodyPr/>
                    <a:lstStyle/>
                    <a:p>
                      <a:r>
                        <a:rPr lang="en-US">
                          <a:effectLst/>
                        </a:rPr>
                        <a:t>Adjoint technique territorial</a:t>
                      </a:r>
                    </a:p>
                  </a:txBody>
                  <a:tcPr marL="68580" marR="68580" marT="0" marB="0"/>
                </a:tc>
                <a:tc>
                  <a:txBody>
                    <a:bodyPr/>
                    <a:lstStyle/>
                    <a:p>
                      <a:r>
                        <a:rPr lang="en-US">
                          <a:effectLst/>
                        </a:rPr>
                        <a:t>Adjoint technique principal de 2</a:t>
                      </a:r>
                      <a:r>
                        <a:rPr lang="en-US" baseline="30000">
                          <a:effectLst/>
                        </a:rPr>
                        <a:t>e</a:t>
                      </a:r>
                      <a:r>
                        <a:rPr lang="en-US">
                          <a:effectLst/>
                        </a:rPr>
                        <a:t> classe</a:t>
                      </a:r>
                    </a:p>
                  </a:txBody>
                  <a:tcPr marL="68580" marR="68580" marT="0" marB="0"/>
                </a:tc>
                <a:tc>
                  <a:txBody>
                    <a:bodyPr/>
                    <a:lstStyle/>
                    <a:p>
                      <a:r>
                        <a:rPr lang="en-US">
                          <a:effectLst/>
                        </a:rPr>
                        <a:t>100%</a:t>
                      </a:r>
                    </a:p>
                    <a:p>
                      <a:r>
                        <a:rPr lang="en-US">
                          <a:effectLst/>
                        </a:rPr>
                        <a:t> </a:t>
                      </a:r>
                    </a:p>
                  </a:txBody>
                  <a:tcPr marL="68580" marR="68580" marT="0" marB="0"/>
                </a:tc>
                <a:extLst>
                  <a:ext uri="{0D108BD9-81ED-4DB2-BD59-A6C34878D82A}">
                    <a16:rowId xmlns:a16="http://schemas.microsoft.com/office/drawing/2014/main" val="264531564"/>
                  </a:ext>
                </a:extLst>
              </a:tr>
            </a:tbl>
          </a:graphicData>
        </a:graphic>
      </p:graphicFrame>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DEL20221215_17 FINANCES – RESSOURCES – Délibération portant mise à jour du tableau des emplois suite à l’avancement de grade </a:t>
            </a:r>
            <a:endParaRPr lang="fr-FR"/>
          </a:p>
        </p:txBody>
      </p:sp>
      <p:sp>
        <p:nvSpPr>
          <p:cNvPr id="5" name="TextBox 4">
            <a:extLst>
              <a:ext uri="{FF2B5EF4-FFF2-40B4-BE49-F238E27FC236}">
                <a16:creationId xmlns:a16="http://schemas.microsoft.com/office/drawing/2014/main" id="{F63DA3B5-53CF-BB60-FA38-637BC44C713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80845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17076" y="425698"/>
            <a:ext cx="8027068" cy="6533661"/>
          </a:xfrm>
        </p:spPr>
        <p:txBody>
          <a:bodyPr>
            <a:normAutofit fontScale="85000" lnSpcReduction="20000"/>
          </a:bodyPr>
          <a:lstStyle/>
          <a:p>
            <a:pPr algn="just">
              <a:buNone/>
            </a:pPr>
            <a:r>
              <a:rPr lang="fr-FR" sz="2800" dirty="0">
                <a:ea typeface="+mn-lt"/>
                <a:cs typeface="+mn-lt"/>
              </a:rPr>
              <a:t>La  collectivité votera son budget 2023 après  le 1</a:t>
            </a:r>
            <a:r>
              <a:rPr lang="fr-FR" sz="2800" baseline="30000" dirty="0">
                <a:ea typeface="+mn-lt"/>
                <a:cs typeface="+mn-lt"/>
              </a:rPr>
              <a:t>er</a:t>
            </a:r>
            <a:r>
              <a:rPr lang="fr-FR" sz="2800" dirty="0">
                <a:ea typeface="+mn-lt"/>
                <a:cs typeface="+mn-lt"/>
              </a:rPr>
              <a:t> janvier </a:t>
            </a:r>
            <a:endParaRPr lang="en-US" dirty="0"/>
          </a:p>
          <a:p>
            <a:pPr marL="0" indent="0" algn="just">
              <a:buNone/>
            </a:pPr>
            <a:r>
              <a:rPr lang="fr-FR" sz="2800" dirty="0">
                <a:ea typeface="+mn-lt"/>
                <a:cs typeface="+mn-lt"/>
              </a:rPr>
              <a:t>Pour assurer la continuité nécessaire au fonctionnement, </a:t>
            </a:r>
            <a:r>
              <a:rPr lang="fr-FR" sz="2800" b="1" dirty="0">
                <a:ea typeface="+mn-lt"/>
                <a:cs typeface="+mn-lt"/>
              </a:rPr>
              <a:t>la réglementation comptable autorise de droit</a:t>
            </a:r>
            <a:r>
              <a:rPr lang="fr-FR" sz="2800" dirty="0">
                <a:ea typeface="+mn-lt"/>
                <a:cs typeface="+mn-lt"/>
              </a:rPr>
              <a:t> l’engagement de dépenses sur la section de fonctionnement jusqu’au vote du budget dans la limite des crédits inscrits au budget précèdent,</a:t>
            </a:r>
            <a:endParaRPr lang="fr-FR">
              <a:ea typeface="Source Sans Pro"/>
            </a:endParaRPr>
          </a:p>
          <a:p>
            <a:pPr indent="0" algn="just">
              <a:buNone/>
            </a:pPr>
            <a:r>
              <a:rPr lang="fr-FR" sz="2800" dirty="0">
                <a:ea typeface="+mn-lt"/>
                <a:cs typeface="+mn-lt"/>
              </a:rPr>
              <a:t>  </a:t>
            </a:r>
            <a:endParaRPr lang="fr-FR"/>
          </a:p>
          <a:p>
            <a:pPr algn="just">
              <a:buFont typeface="Wingdings 2"/>
              <a:buChar char=""/>
            </a:pPr>
            <a:r>
              <a:rPr lang="fr-FR" sz="2800" dirty="0">
                <a:ea typeface="+mn-lt"/>
                <a:cs typeface="+mn-lt"/>
              </a:rPr>
              <a:t>Pour permettre aux associations et organismes de faire face aux dépenses engagées au début de l’exercice 2023, la commune peut avoir à verser, avant le vote du budget primitif 2023, des avances de subventions objet de la délibération pour </a:t>
            </a:r>
            <a:r>
              <a:rPr lang="fr-FR" sz="2800" b="1" dirty="0">
                <a:ea typeface="+mn-lt"/>
                <a:cs typeface="+mn-lt"/>
              </a:rPr>
              <a:t>le CCAS, le CLC, le COS d’Eybens et diverses associations</a:t>
            </a:r>
            <a:r>
              <a:rPr lang="fr-FR" sz="2800" dirty="0">
                <a:ea typeface="+mn-lt"/>
                <a:cs typeface="+mn-lt"/>
              </a:rPr>
              <a:t>, </a:t>
            </a:r>
            <a:r>
              <a:rPr lang="fr-FR" sz="2800" b="1" dirty="0">
                <a:ea typeface="+mn-lt"/>
                <a:cs typeface="+mn-lt"/>
              </a:rPr>
              <a:t>objet de la première délibération.</a:t>
            </a:r>
            <a:endParaRPr lang="fr-FR"/>
          </a:p>
          <a:p>
            <a:pPr indent="0" algn="just">
              <a:buNone/>
            </a:pPr>
            <a:r>
              <a:rPr lang="fr-FR" sz="2800" dirty="0">
                <a:ea typeface="+mn-lt"/>
                <a:cs typeface="+mn-lt"/>
              </a:rPr>
              <a:t>  </a:t>
            </a:r>
            <a:endParaRPr lang="fr-FR"/>
          </a:p>
          <a:p>
            <a:pPr algn="just">
              <a:buFont typeface="Wingdings 2"/>
              <a:buChar char=""/>
            </a:pPr>
            <a:r>
              <a:rPr lang="fr-FR" sz="2800" dirty="0">
                <a:ea typeface="+mn-lt"/>
                <a:cs typeface="+mn-lt"/>
              </a:rPr>
              <a:t>Pour la section d’investissement, l’article L. 1612-1 du code général des collectivités territoriales autorise l’engagement des dépenses jusqu’au vote du budget </a:t>
            </a:r>
            <a:r>
              <a:rPr lang="fr-FR" sz="2800" b="1" dirty="0">
                <a:ea typeface="+mn-lt"/>
                <a:cs typeface="+mn-lt"/>
              </a:rPr>
              <a:t>dans la limite de 25% des crédits ouverts au budget précédent</a:t>
            </a:r>
            <a:r>
              <a:rPr lang="fr-FR" sz="2800" dirty="0">
                <a:ea typeface="+mn-lt"/>
                <a:cs typeface="+mn-lt"/>
              </a:rPr>
              <a:t> mais </a:t>
            </a:r>
            <a:r>
              <a:rPr lang="fr-FR" sz="2800" b="1" dirty="0">
                <a:ea typeface="+mn-lt"/>
                <a:cs typeface="+mn-lt"/>
              </a:rPr>
              <a:t>uniquement sur autorisation de l’assemblée délibérante, objet de la deuxième délibération.</a:t>
            </a:r>
            <a:endParaRPr lang="fr-FR"/>
          </a:p>
          <a:p>
            <a:pPr algn="just">
              <a:buNone/>
            </a:pPr>
            <a:endParaRPr lang="fr-FR" sz="2800">
              <a:ea typeface="Source Sans Pro"/>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DEL20221215_18 et 19 FINANCES – RESSOURCES – Avances de subventions aux opérateurs et associations et  ouverture des crédits d'</a:t>
            </a:r>
            <a:r>
              <a:rPr lang="fr-FR" sz="1800" err="1">
                <a:ea typeface="+mj-lt"/>
                <a:cs typeface="+mj-lt"/>
              </a:rPr>
              <a:t>investissmeent</a:t>
            </a:r>
            <a:r>
              <a:rPr lang="fr-FR" sz="1800">
                <a:ea typeface="+mj-lt"/>
                <a:cs typeface="+mj-lt"/>
              </a:rPr>
              <a:t> en attente du vote du Budget Primitif 2023 </a:t>
            </a:r>
            <a:endParaRPr lang="fr-FR">
              <a:ea typeface="Source Sans Pro Black"/>
            </a:endParaRPr>
          </a:p>
        </p:txBody>
      </p:sp>
    </p:spTree>
    <p:extLst>
      <p:ext uri="{BB962C8B-B14F-4D97-AF65-F5344CB8AC3E}">
        <p14:creationId xmlns:p14="http://schemas.microsoft.com/office/powerpoint/2010/main" val="148971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702256" y="477889"/>
            <a:ext cx="8288026" cy="5896923"/>
          </a:xfrm>
        </p:spPr>
        <p:txBody>
          <a:bodyPr>
            <a:normAutofit fontScale="77500" lnSpcReduction="20000"/>
          </a:bodyPr>
          <a:lstStyle/>
          <a:p>
            <a:pPr algn="just">
              <a:buNone/>
            </a:pPr>
            <a:r>
              <a:rPr lang="fr-FR" sz="2800" dirty="0">
                <a:ea typeface="+mn-lt"/>
                <a:cs typeface="+mn-lt"/>
              </a:rPr>
              <a:t>La Ville d'Eybens est saisie par le responsable du service de Gestion Comptable ( SGC - Nouvelle appellation des Trésorerie) de Saint-Martin-d’Hères   d'une demande </a:t>
            </a:r>
            <a:r>
              <a:rPr lang="fr-FR" sz="2800" b="1" dirty="0">
                <a:ea typeface="+mn-lt"/>
                <a:cs typeface="+mn-lt"/>
              </a:rPr>
              <a:t>d'admission de créances irrécouvrables </a:t>
            </a:r>
            <a:endParaRPr lang="en-US">
              <a:ea typeface="+mn-lt"/>
              <a:cs typeface="+mn-lt"/>
            </a:endParaRPr>
          </a:p>
          <a:p>
            <a:pPr algn="just"/>
            <a:r>
              <a:rPr lang="fr-FR" sz="2800" b="1" dirty="0">
                <a:ea typeface="+mn-lt"/>
                <a:cs typeface="+mn-lt"/>
              </a:rPr>
              <a:t>pour un montant total de 7 470.85 €. </a:t>
            </a:r>
            <a:endParaRPr lang="en-US" dirty="0"/>
          </a:p>
          <a:p>
            <a:pPr algn="just"/>
            <a:r>
              <a:rPr lang="fr-FR" sz="2800" b="1" dirty="0">
                <a:ea typeface="+mn-lt"/>
                <a:cs typeface="+mn-lt"/>
              </a:rPr>
              <a:t>Pour 149 créances émises entre 2015 et 2021</a:t>
            </a:r>
          </a:p>
          <a:p>
            <a:pPr algn="just">
              <a:buNone/>
            </a:pPr>
            <a:r>
              <a:rPr lang="fr-FR" sz="2800" dirty="0">
                <a:ea typeface="+mn-lt"/>
                <a:cs typeface="+mn-lt"/>
              </a:rPr>
              <a:t>Il est rappelé que le comptable public a la compétence exclusive de la mise en recouvrement des recettes de la collectivité. </a:t>
            </a:r>
            <a:endParaRPr lang="fr-FR" dirty="0"/>
          </a:p>
          <a:p>
            <a:pPr algn="just">
              <a:buNone/>
            </a:pPr>
            <a:r>
              <a:rPr lang="fr-FR" sz="2800" dirty="0">
                <a:ea typeface="+mn-lt"/>
                <a:cs typeface="+mn-lt"/>
              </a:rPr>
              <a:t>Dans le cadre de cette mission, il lui appartient d'effectuer toutes les diligences utiles et, le cas échéant, de mettre en œuvre l'ensemble des voies d'exécution forcée autorisées par la loi. </a:t>
            </a:r>
            <a:endParaRPr lang="fr-FR" dirty="0"/>
          </a:p>
          <a:p>
            <a:pPr algn="just">
              <a:buNone/>
            </a:pPr>
            <a:r>
              <a:rPr lang="fr-FR" sz="2800" dirty="0">
                <a:ea typeface="+mn-lt"/>
                <a:cs typeface="+mn-lt"/>
              </a:rPr>
              <a:t>  </a:t>
            </a:r>
            <a:endParaRPr lang="fr-FR" dirty="0"/>
          </a:p>
          <a:p>
            <a:pPr algn="just">
              <a:buNone/>
            </a:pPr>
            <a:r>
              <a:rPr lang="fr-FR" sz="2800" dirty="0">
                <a:ea typeface="+mn-lt"/>
                <a:cs typeface="+mn-lt"/>
              </a:rPr>
              <a:t>L'admission a pour effet de décharger le comptable public de son obligation de recouvrer la créance lorsque l'ensemble des poursuites engagées n'a pas permis de recouvrer les créances </a:t>
            </a:r>
            <a:endParaRPr lang="fr-FR" dirty="0"/>
          </a:p>
          <a:p>
            <a:pPr algn="just">
              <a:buNone/>
            </a:pPr>
            <a:r>
              <a:rPr lang="fr-FR" sz="2800" dirty="0">
                <a:ea typeface="+mn-lt"/>
                <a:cs typeface="+mn-lt"/>
              </a:rPr>
              <a:t>  </a:t>
            </a:r>
            <a:endParaRPr lang="fr-FR" dirty="0"/>
          </a:p>
          <a:p>
            <a:pPr algn="just">
              <a:buNone/>
            </a:pPr>
            <a:r>
              <a:rPr lang="fr-FR" sz="2800" b="1" dirty="0">
                <a:ea typeface="+mn-lt"/>
                <a:cs typeface="+mn-lt"/>
              </a:rPr>
              <a:t>La délibération proposée au Conseil municipal a pour objet de donner une suite favorable à la demande du responsable du service de Gestion Comptable de Saint-Martin-d’Hères  </a:t>
            </a:r>
            <a:r>
              <a:rPr lang="fr-FR" sz="2800" dirty="0">
                <a:ea typeface="+mn-lt"/>
                <a:cs typeface="+mn-lt"/>
              </a:rPr>
              <a:t> </a:t>
            </a:r>
            <a:endParaRPr lang="fr-FR" dirty="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DEL20221215_20 FINANCES – RESSOURCES – Admission en non-valeur  </a:t>
            </a:r>
            <a:endParaRPr lang="fr-FR"/>
          </a:p>
        </p:txBody>
      </p:sp>
    </p:spTree>
    <p:extLst>
      <p:ext uri="{BB962C8B-B14F-4D97-AF65-F5344CB8AC3E}">
        <p14:creationId xmlns:p14="http://schemas.microsoft.com/office/powerpoint/2010/main" val="3269716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650063" y="143862"/>
            <a:ext cx="8288026" cy="6899004"/>
          </a:xfrm>
        </p:spPr>
        <p:txBody>
          <a:bodyPr>
            <a:normAutofit fontScale="70000" lnSpcReduction="20000"/>
          </a:bodyPr>
          <a:lstStyle/>
          <a:p>
            <a:pPr algn="just">
              <a:buNone/>
            </a:pPr>
            <a:r>
              <a:rPr lang="fr-FR" sz="2800" dirty="0">
                <a:ea typeface="+mn-lt"/>
                <a:cs typeface="+mn-lt"/>
              </a:rPr>
              <a:t>« Aujourd’hui, on a plus le droit, ni d’avoir faim ni d’avoir froid ». Tel fut la devise de Coluche qui fonda en 1985 les restos du cœur.</a:t>
            </a:r>
          </a:p>
          <a:p>
            <a:pPr algn="just">
              <a:buNone/>
            </a:pPr>
            <a:r>
              <a:rPr lang="fr-FR" sz="2800" dirty="0">
                <a:ea typeface="+mn-lt"/>
                <a:cs typeface="+mn-lt"/>
              </a:rPr>
              <a:t>À l’heure de l’inflation des prix de l’énergie et des denrées alimentaires, le froid et la faim frappent pourtant de plein fouet les foyers précaires, mais aussi ceux qui n’auraient jamais imaginé devoir recourir à l’aide alimentaire. Ils sont aujourd’hui plus de trois millions, et les associations comme les Restos du cœur peinent à faire face à cette demande.</a:t>
            </a:r>
          </a:p>
          <a:p>
            <a:pPr algn="just">
              <a:buNone/>
            </a:pPr>
            <a:r>
              <a:rPr lang="fr-FR" sz="2800" dirty="0">
                <a:ea typeface="+mn-lt"/>
                <a:cs typeface="+mn-lt"/>
              </a:rPr>
              <a:t>C’est pourquoi l’incendie du plus grand resto du cœur de l’Isère à Fontaine est si dramatique. Si les bénévoles se sont montrés héroïques en assurant dès le lendemain de l’incendie la distribution alimentaire aux 850 familles suivies, la location d’un vaste chapiteau pour assurer cette aide met encore davantage en difficulté l’association le temps qu’elle trouve un nouveau local.</a:t>
            </a:r>
          </a:p>
          <a:p>
            <a:pPr algn="just">
              <a:buNone/>
            </a:pPr>
            <a:r>
              <a:rPr lang="fr-FR" sz="2800" dirty="0">
                <a:ea typeface="+mn-lt"/>
                <a:cs typeface="+mn-lt"/>
              </a:rPr>
              <a:t>La ville d'Eybens tient donc à apporter un peu de pain et de chaleur à cette association si essentielle en attribuant à l’antenne de l’Isère des Restos du cœur une subvention exceptionnelle de 500€.</a:t>
            </a:r>
          </a:p>
          <a:p>
            <a:pPr algn="just">
              <a:buNone/>
            </a:pPr>
            <a:r>
              <a:rPr lang="fr-FR" sz="2800" dirty="0">
                <a:ea typeface="+mn-lt"/>
                <a:cs typeface="+mn-lt"/>
              </a:rPr>
              <a:t>Cette subvention s’inscrit dans la continuité de l’aide qu’apporte la ville d’Eybens via son Centre communal d’action sociale (CCAS) aux associations Pain d’épice et aux amis du </a:t>
            </a:r>
            <a:r>
              <a:rPr lang="fr-FR" sz="2800" dirty="0" err="1">
                <a:ea typeface="+mn-lt"/>
                <a:cs typeface="+mn-lt"/>
              </a:rPr>
              <a:t>Zeybu</a:t>
            </a:r>
            <a:r>
              <a:rPr lang="fr-FR" sz="2800" dirty="0">
                <a:ea typeface="+mn-lt"/>
                <a:cs typeface="+mn-lt"/>
              </a:rPr>
              <a:t> pour garantir le droit de toutes et tous à se nourrir correctement.</a:t>
            </a:r>
          </a:p>
          <a:p>
            <a:pPr algn="just">
              <a:buNone/>
            </a:pPr>
            <a:r>
              <a:rPr lang="fr-FR" sz="2800" dirty="0">
                <a:ea typeface="+mn-lt"/>
                <a:cs typeface="+mn-lt"/>
              </a:rPr>
              <a:t>Alors que le Conseil municipal traite peu des questions sociales qui relèvent habituellement du Conseil d'Administration du CCAS, nous profitions de ce moment pour remercier tous les bénévoles du CCAS qui s’investissent tous les jours pour dépasser le chacun pour soi. </a:t>
            </a:r>
            <a:endParaRPr lang="fr-FR" dirty="0"/>
          </a:p>
          <a:p>
            <a:pPr algn="just">
              <a:buNone/>
            </a:pPr>
            <a:r>
              <a:rPr lang="fr-FR" sz="2800" dirty="0">
                <a:ea typeface="+mn-lt"/>
                <a:cs typeface="+mn-lt"/>
              </a:rPr>
              <a:t>Il est proposé au Conseil municipal d'attribuer une subvention de 500 € au Resto du Cœur de l’Isère</a:t>
            </a:r>
            <a:endParaRPr lang="fr-FR" dirty="0"/>
          </a:p>
          <a:p>
            <a:pPr algn="just">
              <a:buNone/>
            </a:pPr>
            <a:endParaRPr lang="fr-FR" sz="2800" b="1" dirty="0">
              <a:ea typeface="Source Sans Pro"/>
            </a:endParaRPr>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dirty="0">
                <a:ea typeface="+mj-lt"/>
                <a:cs typeface="+mj-lt"/>
              </a:rPr>
              <a:t>DEL20221215_21 Subvention exceptionnelle au Restos du Cœur Isère suite à l'incendie du local de Fontaine</a:t>
            </a:r>
            <a:endParaRPr lang="fr-FR" sz="1800" dirty="0">
              <a:ea typeface="Source Sans Pro Black"/>
            </a:endParaRPr>
          </a:p>
        </p:txBody>
      </p:sp>
    </p:spTree>
    <p:extLst>
      <p:ext uri="{BB962C8B-B14F-4D97-AF65-F5344CB8AC3E}">
        <p14:creationId xmlns:p14="http://schemas.microsoft.com/office/powerpoint/2010/main" val="1989540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DC3ED48-A657-4F5D-819A-0F2CB833341C}"/>
              </a:ext>
            </a:extLst>
          </p:cNvPr>
          <p:cNvSpPr>
            <a:spLocks noGrp="1"/>
          </p:cNvSpPr>
          <p:nvPr>
            <p:ph type="ctrTitle"/>
          </p:nvPr>
        </p:nvSpPr>
        <p:spPr/>
        <p:txBody>
          <a:bodyPr>
            <a:normAutofit/>
          </a:bodyPr>
          <a:lstStyle/>
          <a:p>
            <a:pPr algn="ctr"/>
            <a:r>
              <a:rPr lang="fr-FR"/>
              <a:t>Questions / interpellations</a:t>
            </a:r>
          </a:p>
        </p:txBody>
      </p:sp>
      <p:sp>
        <p:nvSpPr>
          <p:cNvPr id="7" name="Sous-titre 6">
            <a:extLst>
              <a:ext uri="{FF2B5EF4-FFF2-40B4-BE49-F238E27FC236}">
                <a16:creationId xmlns:a16="http://schemas.microsoft.com/office/drawing/2014/main" id="{9E073392-00B4-4692-A5C4-51F8ED11AF3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67766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561E9-C566-48E5-846D-B0EB290C1863}"/>
              </a:ext>
            </a:extLst>
          </p:cNvPr>
          <p:cNvSpPr>
            <a:spLocks noGrp="1"/>
          </p:cNvSpPr>
          <p:nvPr>
            <p:ph type="ctrTitle"/>
          </p:nvPr>
        </p:nvSpPr>
        <p:spPr>
          <a:xfrm>
            <a:off x="1772455" y="2759814"/>
            <a:ext cx="5486400" cy="2286615"/>
          </a:xfrm>
        </p:spPr>
        <p:txBody>
          <a:bodyPr>
            <a:normAutofit fontScale="90000"/>
          </a:bodyPr>
          <a:lstStyle/>
          <a:p>
            <a:pPr algn="ctr"/>
            <a:r>
              <a:rPr lang="fr-FR"/>
              <a:t>Prochain Conseil municipal – </a:t>
            </a:r>
            <a:br>
              <a:rPr lang="fr-FR">
                <a:ea typeface="+mj-lt"/>
                <a:cs typeface="+mj-lt"/>
              </a:rPr>
            </a:br>
            <a:r>
              <a:rPr lang="fr-FR">
                <a:ea typeface="+mj-lt"/>
                <a:cs typeface="+mj-lt"/>
              </a:rPr>
              <a:t>Jeudi 02 février</a:t>
            </a:r>
          </a:p>
        </p:txBody>
      </p:sp>
      <p:sp>
        <p:nvSpPr>
          <p:cNvPr id="4" name="Espace réservé du pied de page 3">
            <a:extLst>
              <a:ext uri="{FF2B5EF4-FFF2-40B4-BE49-F238E27FC236}">
                <a16:creationId xmlns:a16="http://schemas.microsoft.com/office/drawing/2014/main" id="{4DC53F93-3027-4DF3-BCA5-6A561CC3D93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554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1E98A-132C-4CAD-95B6-B762D5898460}"/>
              </a:ext>
            </a:extLst>
          </p:cNvPr>
          <p:cNvSpPr>
            <a:spLocks noGrp="1"/>
          </p:cNvSpPr>
          <p:nvPr>
            <p:ph type="ctrTitle"/>
          </p:nvPr>
        </p:nvSpPr>
        <p:spPr/>
        <p:txBody>
          <a:bodyPr/>
          <a:lstStyle/>
          <a:p>
            <a:r>
              <a:rPr lang="fr-FR"/>
              <a:t>Merci de votre participation</a:t>
            </a:r>
          </a:p>
        </p:txBody>
      </p:sp>
      <p:sp>
        <p:nvSpPr>
          <p:cNvPr id="4" name="Espace réservé du pied de page 3">
            <a:extLst>
              <a:ext uri="{FF2B5EF4-FFF2-40B4-BE49-F238E27FC236}">
                <a16:creationId xmlns:a16="http://schemas.microsoft.com/office/drawing/2014/main" id="{C05E359E-9B68-4F8D-A1A9-FBAA05C1A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5244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4B18C-21FA-4AE0-8469-44DEEE0D879E}"/>
              </a:ext>
            </a:extLst>
          </p:cNvPr>
          <p:cNvSpPr>
            <a:spLocks noGrp="1"/>
          </p:cNvSpPr>
          <p:nvPr>
            <p:ph idx="1"/>
          </p:nvPr>
        </p:nvSpPr>
        <p:spPr>
          <a:xfrm>
            <a:off x="3846856" y="1222696"/>
            <a:ext cx="8027068" cy="5281060"/>
          </a:xfrm>
        </p:spPr>
        <p:txBody>
          <a:bodyPr>
            <a:normAutofit/>
          </a:bodyPr>
          <a:lstStyle/>
          <a:p>
            <a:pPr algn="just">
              <a:buNone/>
            </a:pPr>
            <a:r>
              <a:rPr lang="fr-FR" sz="2200" dirty="0">
                <a:ea typeface="+mn-lt"/>
                <a:cs typeface="+mn-lt"/>
              </a:rPr>
              <a:t>La ville d'Eybens a écrit son premier plan climat en 2006 et elle en est aujourd'hui à son Quatrième.</a:t>
            </a:r>
          </a:p>
          <a:p>
            <a:pPr algn="just">
              <a:buNone/>
            </a:pPr>
            <a:r>
              <a:rPr lang="fr-FR" sz="2200" dirty="0">
                <a:ea typeface="+mn-lt"/>
                <a:cs typeface="+mn-lt"/>
              </a:rPr>
              <a:t>Le Plan Climat Air Energie Métropolitain (PCAEM) 2020-2030 constitue la feuille de route du territoire pour réduire ses émissions de gaz à effet de serre, améliorer la qualité de l’air et s’adapter aux évolutions climatiques.</a:t>
            </a:r>
          </a:p>
          <a:p>
            <a:pPr algn="just">
              <a:buNone/>
            </a:pPr>
            <a:endParaRPr lang="fr-FR" sz="2200">
              <a:ea typeface="+mn-lt"/>
              <a:cs typeface="+mn-lt"/>
            </a:endParaRPr>
          </a:p>
          <a:p>
            <a:pPr algn="just">
              <a:buNone/>
            </a:pPr>
            <a:r>
              <a:rPr lang="fr-FR" sz="2200" dirty="0">
                <a:ea typeface="+mn-lt"/>
                <a:cs typeface="+mn-lt"/>
              </a:rPr>
              <a:t> Dans une perspective de neutralité carbone du territoire en 2050, la Métropole s’est fixé cinq objectifs principaux pour 2030 :</a:t>
            </a:r>
          </a:p>
          <a:p>
            <a:pPr marL="0" indent="0" algn="just">
              <a:buNone/>
            </a:pPr>
            <a:endParaRPr lang="fr-FR" sz="2200" dirty="0">
              <a:latin typeface="Calibri"/>
              <a:cs typeface="Calibri"/>
            </a:endParaRPr>
          </a:p>
          <a:p>
            <a:pPr algn="just">
              <a:buNone/>
            </a:pPr>
            <a:endParaRPr lang="fr-FR" sz="2800">
              <a:latin typeface="Source Sans Pro"/>
              <a:cs typeface="Calibri"/>
            </a:endParaRPr>
          </a:p>
          <a:p>
            <a:pPr algn="just">
              <a:buNone/>
            </a:pPr>
            <a:endParaRPr lang="fr-FR" sz="2800"/>
          </a:p>
        </p:txBody>
      </p:sp>
      <p:sp>
        <p:nvSpPr>
          <p:cNvPr id="8" name="Titre 6">
            <a:extLst>
              <a:ext uri="{FF2B5EF4-FFF2-40B4-BE49-F238E27FC236}">
                <a16:creationId xmlns:a16="http://schemas.microsoft.com/office/drawing/2014/main" id="{27B52067-6F70-43AB-9DED-3345FC869A4B}"/>
              </a:ext>
            </a:extLst>
          </p:cNvPr>
          <p:cNvSpPr txBox="1">
            <a:spLocks/>
          </p:cNvSpPr>
          <p:nvPr/>
        </p:nvSpPr>
        <p:spPr>
          <a:xfrm>
            <a:off x="174714" y="1085739"/>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spTree>
    <p:extLst>
      <p:ext uri="{BB962C8B-B14F-4D97-AF65-F5344CB8AC3E}">
        <p14:creationId xmlns:p14="http://schemas.microsoft.com/office/powerpoint/2010/main" val="140500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FF2D90-9F2C-5418-69B4-26AC2C28758F}"/>
              </a:ext>
            </a:extLst>
          </p:cNvPr>
          <p:cNvSpPr>
            <a:spLocks noGrp="1"/>
          </p:cNvSpPr>
          <p:nvPr>
            <p:ph idx="1"/>
          </p:nvPr>
        </p:nvSpPr>
        <p:spPr>
          <a:xfrm>
            <a:off x="3869268" y="1854877"/>
            <a:ext cx="7717765" cy="3335944"/>
          </a:xfrm>
        </p:spPr>
        <p:txBody>
          <a:bodyPr vert="horz" lIns="91440" tIns="45720" rIns="91440" bIns="45720" rtlCol="0" anchor="ctr">
            <a:noAutofit/>
          </a:bodyPr>
          <a:lstStyle/>
          <a:p>
            <a:pPr marL="0" indent="0" algn="just">
              <a:buNone/>
            </a:pPr>
            <a:r>
              <a:rPr lang="fr-FR" sz="2200" dirty="0">
                <a:latin typeface="Calibri"/>
                <a:cs typeface="Calibri"/>
              </a:rPr>
              <a:t>-Atteindre les seuils définis par l’Organisation Mondiale de la Santé (OMS) en termes de concentration annuelle de particules fines, en vue de réduire de moitié le nombre de décès imputables à la qualité de l’air,</a:t>
            </a:r>
            <a:endParaRPr lang="fr-FR" dirty="0">
              <a:latin typeface="Source Sans Pro"/>
              <a:cs typeface="Calibri"/>
            </a:endParaRPr>
          </a:p>
          <a:p>
            <a:pPr marL="0" indent="0" algn="just">
              <a:buNone/>
            </a:pPr>
            <a:r>
              <a:rPr lang="fr-FR" sz="2200" dirty="0">
                <a:latin typeface="Calibri"/>
                <a:cs typeface="Calibri"/>
              </a:rPr>
              <a:t>-Réduire les émissions d’oxydes d’azote de 70%, de particules fines de 60% et de composés organiques volatils de 52%,</a:t>
            </a:r>
            <a:endParaRPr lang="fr-FR"/>
          </a:p>
          <a:p>
            <a:pPr marL="0" indent="0" algn="just">
              <a:buNone/>
            </a:pPr>
            <a:r>
              <a:rPr lang="fr-FR" sz="2200" dirty="0">
                <a:latin typeface="Calibri"/>
                <a:cs typeface="Calibri"/>
              </a:rPr>
              <a:t>-Réduire de 50 % les émissions de gaz à effet de serre,</a:t>
            </a:r>
          </a:p>
          <a:p>
            <a:pPr marL="0" indent="0" algn="just">
              <a:buNone/>
            </a:pPr>
            <a:r>
              <a:rPr lang="fr-FR" sz="2200" dirty="0">
                <a:latin typeface="Calibri"/>
                <a:cs typeface="Calibri"/>
              </a:rPr>
              <a:t>-Réduire de 40 % la consommation d’énergie,</a:t>
            </a:r>
            <a:endParaRPr lang="fr-FR" sz="2200" dirty="0"/>
          </a:p>
          <a:p>
            <a:pPr marL="0" indent="0" algn="just">
              <a:buNone/>
            </a:pPr>
            <a:r>
              <a:rPr lang="fr-FR" sz="2200" dirty="0">
                <a:latin typeface="Calibri"/>
                <a:cs typeface="Calibri"/>
              </a:rPr>
              <a:t>-Produire davantage d’énergie renouvelable et de récupération pour atteindre 30% de la consommation d’énergie finale.</a:t>
            </a:r>
            <a:endParaRPr lang="fr-FR" sz="2200" dirty="0"/>
          </a:p>
          <a:p>
            <a:pPr marL="0" indent="0" algn="just">
              <a:buNone/>
            </a:pPr>
            <a:r>
              <a:rPr lang="fr-FR" sz="2200" dirty="0">
                <a:latin typeface="Calibri"/>
                <a:cs typeface="Calibri"/>
              </a:rPr>
              <a:t>Au travers de ces 5 axes, la ville ambitionne l’atteinte de 222 objectifs (150 en moyenne pour les autres collectivités) sur la base de 280 objectifs fixé par le catalogue de la Métropole.</a:t>
            </a:r>
            <a:endParaRPr lang="fr-FR" sz="2200" dirty="0"/>
          </a:p>
          <a:p>
            <a:pPr marL="0" indent="0">
              <a:buNone/>
            </a:pPr>
            <a:endParaRPr lang="en-US" sz="2800">
              <a:latin typeface="Source Sans Pro"/>
              <a:cs typeface="Calibri"/>
            </a:endParaRPr>
          </a:p>
          <a:p>
            <a:endParaRPr lang="fr-FR"/>
          </a:p>
        </p:txBody>
      </p:sp>
      <p:sp>
        <p:nvSpPr>
          <p:cNvPr id="4" name="Espace réservé du pied de page 3">
            <a:extLst>
              <a:ext uri="{FF2B5EF4-FFF2-40B4-BE49-F238E27FC236}">
                <a16:creationId xmlns:a16="http://schemas.microsoft.com/office/drawing/2014/main" id="{EBB0E475-0BAD-2857-E335-EBEA83078D12}"/>
              </a:ext>
            </a:extLst>
          </p:cNvPr>
          <p:cNvSpPr>
            <a:spLocks noGrp="1"/>
          </p:cNvSpPr>
          <p:nvPr>
            <p:ph type="ftr" sz="quarter" idx="11"/>
          </p:nvPr>
        </p:nvSpPr>
        <p:spPr/>
        <p:txBody>
          <a:bodyPr/>
          <a:lstStyle/>
          <a:p>
            <a:endParaRPr lang="en-US"/>
          </a:p>
        </p:txBody>
      </p:sp>
      <p:sp>
        <p:nvSpPr>
          <p:cNvPr id="8" name="Titre 6">
            <a:extLst>
              <a:ext uri="{FF2B5EF4-FFF2-40B4-BE49-F238E27FC236}">
                <a16:creationId xmlns:a16="http://schemas.microsoft.com/office/drawing/2014/main" id="{98A7FC15-1A1F-087D-18AB-AAA38840F72A}"/>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spTree>
    <p:extLst>
      <p:ext uri="{BB962C8B-B14F-4D97-AF65-F5344CB8AC3E}">
        <p14:creationId xmlns:p14="http://schemas.microsoft.com/office/powerpoint/2010/main" val="129764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C823E8-01B1-41F2-1C3A-EA0D8BB1224A}"/>
              </a:ext>
            </a:extLst>
          </p:cNvPr>
          <p:cNvSpPr>
            <a:spLocks noGrp="1"/>
          </p:cNvSpPr>
          <p:nvPr>
            <p:ph idx="1"/>
          </p:nvPr>
        </p:nvSpPr>
        <p:spPr>
          <a:xfrm>
            <a:off x="3365573" y="166684"/>
            <a:ext cx="8570292" cy="3131691"/>
          </a:xfrm>
        </p:spPr>
        <p:txBody>
          <a:bodyPr>
            <a:normAutofit fontScale="92500" lnSpcReduction="10000"/>
          </a:bodyPr>
          <a:lstStyle/>
          <a:p>
            <a:pPr marL="0" indent="0" algn="ctr">
              <a:buNone/>
            </a:pPr>
            <a:endParaRPr lang="fr-FR">
              <a:ea typeface="+mn-lt"/>
              <a:cs typeface="+mn-lt"/>
            </a:endParaRPr>
          </a:p>
          <a:p>
            <a:pPr marL="0" indent="0" algn="ctr">
              <a:buNone/>
            </a:pPr>
            <a:r>
              <a:rPr lang="fr-FR" b="1" dirty="0">
                <a:ea typeface="+mn-lt"/>
                <a:cs typeface="+mn-lt"/>
              </a:rPr>
              <a:t>AXE 1 : s’adapter au changement climatique.</a:t>
            </a:r>
          </a:p>
          <a:p>
            <a:pPr marL="342900" indent="-342900" algn="ctr">
              <a:buFont typeface="Wingdings 2"/>
            </a:pPr>
            <a:r>
              <a:rPr lang="fr-FR" dirty="0">
                <a:ea typeface="+mn-lt"/>
                <a:cs typeface="+mn-lt"/>
              </a:rPr>
              <a:t> Création et renforcement d’un espace naturel en continuité du parc des </a:t>
            </a:r>
            <a:r>
              <a:rPr lang="fr-FR" dirty="0" err="1">
                <a:ea typeface="+mn-lt"/>
                <a:cs typeface="+mn-lt"/>
              </a:rPr>
              <a:t>Ruires</a:t>
            </a:r>
            <a:r>
              <a:rPr lang="fr-FR" dirty="0">
                <a:ea typeface="+mn-lt"/>
                <a:cs typeface="+mn-lt"/>
              </a:rPr>
              <a:t> : création d’une mare, d’un potager partagé, de carrés aromatiques, d’une ferme urbaine, d’un verger, implantation de 300 m de haie diversifiée... autant de supports pédagogiques pour sensibiliser les habitants à la biodiversité, au développement et à la protection d’un environnement riche et varié.</a:t>
            </a:r>
            <a:endParaRPr lang="fr-FR" dirty="0"/>
          </a:p>
          <a:p>
            <a:pPr algn="ctr"/>
            <a:r>
              <a:rPr lang="fr-FR" dirty="0">
                <a:ea typeface="+mn-lt"/>
                <a:cs typeface="+mn-lt"/>
              </a:rPr>
              <a:t>Création de 2 Refuges LPO :</a:t>
            </a:r>
          </a:p>
          <a:p>
            <a:pPr algn="ctr"/>
            <a:r>
              <a:rPr lang="fr-FR" dirty="0">
                <a:ea typeface="+mn-lt"/>
                <a:cs typeface="+mn-lt"/>
              </a:rPr>
              <a:t>Plantation de 100 arbres par an sur la commune sans compter  ceux de la métro et ceux donner aux habitants dans le cadre du projet "un arbre pour la ville "</a:t>
            </a:r>
          </a:p>
          <a:p>
            <a:pPr marL="0" indent="0" algn="ctr">
              <a:buNone/>
            </a:pPr>
            <a:endParaRPr lang="fr-FR">
              <a:ea typeface="+mn-lt"/>
              <a:cs typeface="+mn-lt"/>
            </a:endParaRPr>
          </a:p>
        </p:txBody>
      </p:sp>
      <p:sp>
        <p:nvSpPr>
          <p:cNvPr id="4" name="Espace réservé du pied de page 3">
            <a:extLst>
              <a:ext uri="{FF2B5EF4-FFF2-40B4-BE49-F238E27FC236}">
                <a16:creationId xmlns:a16="http://schemas.microsoft.com/office/drawing/2014/main" id="{C49F2C8A-00E6-8FC3-FDB2-2B6BEE2613DC}"/>
              </a:ext>
            </a:extLst>
          </p:cNvPr>
          <p:cNvSpPr>
            <a:spLocks noGrp="1"/>
          </p:cNvSpPr>
          <p:nvPr>
            <p:ph type="ftr" sz="quarter" idx="11"/>
          </p:nvPr>
        </p:nvSpPr>
        <p:spPr/>
        <p:txBody>
          <a:bodyPr/>
          <a:lstStyle/>
          <a:p>
            <a:endParaRPr lang="en-US"/>
          </a:p>
        </p:txBody>
      </p:sp>
      <p:pic>
        <p:nvPicPr>
          <p:cNvPr id="5" name="Image 5" descr="Une image contenant herbe, extérieur, ciel, montagne&#10;&#10;Description générée automatiquement">
            <a:extLst>
              <a:ext uri="{FF2B5EF4-FFF2-40B4-BE49-F238E27FC236}">
                <a16:creationId xmlns:a16="http://schemas.microsoft.com/office/drawing/2014/main" id="{332DA2F8-A6A5-EAF8-8268-B228C2E44854}"/>
              </a:ext>
            </a:extLst>
          </p:cNvPr>
          <p:cNvPicPr>
            <a:picLocks noChangeAspect="1"/>
          </p:cNvPicPr>
          <p:nvPr/>
        </p:nvPicPr>
        <p:blipFill>
          <a:blip r:embed="rId2"/>
          <a:stretch>
            <a:fillRect/>
          </a:stretch>
        </p:blipFill>
        <p:spPr>
          <a:xfrm>
            <a:off x="3626025" y="3285119"/>
            <a:ext cx="8136659" cy="3054130"/>
          </a:xfrm>
          <a:prstGeom prst="rect">
            <a:avLst/>
          </a:prstGeom>
        </p:spPr>
      </p:pic>
      <p:sp>
        <p:nvSpPr>
          <p:cNvPr id="9" name="Titre 6">
            <a:extLst>
              <a:ext uri="{FF2B5EF4-FFF2-40B4-BE49-F238E27FC236}">
                <a16:creationId xmlns:a16="http://schemas.microsoft.com/office/drawing/2014/main" id="{DC6CBF12-0D02-5898-BE21-12694C90745A}"/>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spTree>
    <p:extLst>
      <p:ext uri="{BB962C8B-B14F-4D97-AF65-F5344CB8AC3E}">
        <p14:creationId xmlns:p14="http://schemas.microsoft.com/office/powerpoint/2010/main" val="372377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C823E8-01B1-41F2-1C3A-EA0D8BB1224A}"/>
              </a:ext>
            </a:extLst>
          </p:cNvPr>
          <p:cNvSpPr>
            <a:spLocks noGrp="1"/>
          </p:cNvSpPr>
          <p:nvPr>
            <p:ph idx="1"/>
          </p:nvPr>
        </p:nvSpPr>
        <p:spPr>
          <a:xfrm>
            <a:off x="3423083" y="-293391"/>
            <a:ext cx="3608154" cy="7444897"/>
          </a:xfrm>
        </p:spPr>
        <p:txBody>
          <a:bodyPr>
            <a:normAutofit/>
          </a:bodyPr>
          <a:lstStyle/>
          <a:p>
            <a:pPr marL="0" indent="0" algn="ctr">
              <a:buNone/>
            </a:pPr>
            <a:r>
              <a:rPr lang="fr-FR" b="1">
                <a:ea typeface="+mn-lt"/>
                <a:cs typeface="+mn-lt"/>
              </a:rPr>
              <a:t>AXE 2 : agir pour la transition énergétique et l’amélioration de la qualité de l’air</a:t>
            </a:r>
            <a:endParaRPr lang="fr-FR">
              <a:ea typeface="+mn-lt"/>
              <a:cs typeface="+mn-lt"/>
            </a:endParaRPr>
          </a:p>
          <a:p>
            <a:pPr algn="ctr"/>
            <a:endParaRPr lang="fr-FR">
              <a:ea typeface="+mn-lt"/>
              <a:cs typeface="+mn-lt"/>
            </a:endParaRPr>
          </a:p>
          <a:p>
            <a:pPr algn="ctr"/>
            <a:r>
              <a:rPr lang="fr-FR">
                <a:ea typeface="+mn-lt"/>
                <a:cs typeface="+mn-lt"/>
              </a:rPr>
              <a:t>Organiser des actions de sensibilisation aux économies d’énergie grâce au recrutement d’une médiatrice spécialisée pour aller vers les habitants avec l'aide de l'ALEC</a:t>
            </a:r>
          </a:p>
          <a:p>
            <a:pPr algn="ctr"/>
            <a:endParaRPr lang="fr-FR">
              <a:ea typeface="+mn-lt"/>
              <a:cs typeface="+mn-lt"/>
            </a:endParaRPr>
          </a:p>
          <a:p>
            <a:pPr algn="ctr"/>
            <a:r>
              <a:rPr lang="fr-FR">
                <a:ea typeface="+mn-lt"/>
                <a:cs typeface="+mn-lt"/>
              </a:rPr>
              <a:t>soutenir des ateliers  de remise en selle vélos ,de réparation et de marquage avec le GMC38</a:t>
            </a:r>
          </a:p>
        </p:txBody>
      </p:sp>
      <p:sp>
        <p:nvSpPr>
          <p:cNvPr id="4" name="Espace réservé du pied de page 3">
            <a:extLst>
              <a:ext uri="{FF2B5EF4-FFF2-40B4-BE49-F238E27FC236}">
                <a16:creationId xmlns:a16="http://schemas.microsoft.com/office/drawing/2014/main" id="{C49F2C8A-00E6-8FC3-FDB2-2B6BEE2613DC}"/>
              </a:ext>
            </a:extLst>
          </p:cNvPr>
          <p:cNvSpPr>
            <a:spLocks noGrp="1"/>
          </p:cNvSpPr>
          <p:nvPr>
            <p:ph type="ftr" sz="quarter" idx="11"/>
          </p:nvPr>
        </p:nvSpPr>
        <p:spPr>
          <a:xfrm>
            <a:off x="8065866" y="6324218"/>
            <a:ext cx="3118603" cy="293239"/>
          </a:xfrm>
        </p:spPr>
        <p:txBody>
          <a:bodyPr/>
          <a:lstStyle/>
          <a:p>
            <a:endParaRPr lang="en-US"/>
          </a:p>
        </p:txBody>
      </p:sp>
      <p:sp>
        <p:nvSpPr>
          <p:cNvPr id="9" name="Titre 6">
            <a:extLst>
              <a:ext uri="{FF2B5EF4-FFF2-40B4-BE49-F238E27FC236}">
                <a16:creationId xmlns:a16="http://schemas.microsoft.com/office/drawing/2014/main" id="{DC6CBF12-0D02-5898-BE21-12694C90745A}"/>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pic>
        <p:nvPicPr>
          <p:cNvPr id="11" name="Image 11" descr="Une image contenant texte, extérieur, signe&#10;&#10;Description générée automatiquement">
            <a:extLst>
              <a:ext uri="{FF2B5EF4-FFF2-40B4-BE49-F238E27FC236}">
                <a16:creationId xmlns:a16="http://schemas.microsoft.com/office/drawing/2014/main" id="{0DAB2E7F-7914-46D4-F4E1-E61D931A2343}"/>
              </a:ext>
            </a:extLst>
          </p:cNvPr>
          <p:cNvPicPr>
            <a:picLocks noChangeAspect="1"/>
          </p:cNvPicPr>
          <p:nvPr/>
        </p:nvPicPr>
        <p:blipFill>
          <a:blip r:embed="rId2"/>
          <a:stretch>
            <a:fillRect/>
          </a:stretch>
        </p:blipFill>
        <p:spPr>
          <a:xfrm>
            <a:off x="7024778" y="1496609"/>
            <a:ext cx="5187349" cy="3836028"/>
          </a:xfrm>
          <a:prstGeom prst="rect">
            <a:avLst/>
          </a:prstGeom>
        </p:spPr>
      </p:pic>
    </p:spTree>
    <p:extLst>
      <p:ext uri="{BB962C8B-B14F-4D97-AF65-F5344CB8AC3E}">
        <p14:creationId xmlns:p14="http://schemas.microsoft.com/office/powerpoint/2010/main" val="60524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C823E8-01B1-41F2-1C3A-EA0D8BB1224A}"/>
              </a:ext>
            </a:extLst>
          </p:cNvPr>
          <p:cNvSpPr>
            <a:spLocks noGrp="1"/>
          </p:cNvSpPr>
          <p:nvPr>
            <p:ph idx="1"/>
          </p:nvPr>
        </p:nvSpPr>
        <p:spPr>
          <a:xfrm>
            <a:off x="3365573" y="166684"/>
            <a:ext cx="8527160" cy="3131691"/>
          </a:xfrm>
        </p:spPr>
        <p:txBody>
          <a:bodyPr>
            <a:normAutofit/>
          </a:bodyPr>
          <a:lstStyle/>
          <a:p>
            <a:pPr marL="0" indent="0" algn="ctr">
              <a:buNone/>
            </a:pPr>
            <a:endParaRPr lang="fr-FR">
              <a:ea typeface="+mn-lt"/>
              <a:cs typeface="+mn-lt"/>
            </a:endParaRPr>
          </a:p>
          <a:p>
            <a:pPr marL="0" indent="0" algn="ctr">
              <a:buNone/>
            </a:pPr>
            <a:r>
              <a:rPr lang="fr-FR" b="1" dirty="0">
                <a:ea typeface="+mn-lt"/>
                <a:cs typeface="+mn-lt"/>
              </a:rPr>
              <a:t>AXE 3 : valoriser les ressources du territoire</a:t>
            </a:r>
            <a:endParaRPr lang="fr-FR" dirty="0"/>
          </a:p>
          <a:p>
            <a:pPr algn="ctr"/>
            <a:r>
              <a:rPr lang="fr-FR" dirty="0"/>
              <a:t>Poursuivre</a:t>
            </a:r>
            <a:r>
              <a:rPr lang="fr-FR" dirty="0">
                <a:ea typeface="+mn-lt"/>
                <a:cs typeface="+mn-lt"/>
              </a:rPr>
              <a:t> le soutien à la ferme urbaine de l’espace nature (</a:t>
            </a:r>
            <a:r>
              <a:rPr lang="fr-FR" dirty="0" err="1">
                <a:ea typeface="+mn-lt"/>
                <a:cs typeface="+mn-lt"/>
              </a:rPr>
              <a:t>Arist</a:t>
            </a:r>
            <a:r>
              <a:rPr lang="fr-FR" dirty="0">
                <a:ea typeface="+mn-lt"/>
                <a:cs typeface="+mn-lt"/>
              </a:rPr>
              <a:t>) et à </a:t>
            </a:r>
            <a:r>
              <a:rPr lang="fr-FR" dirty="0" err="1">
                <a:ea typeface="+mn-lt"/>
                <a:cs typeface="+mn-lt"/>
              </a:rPr>
              <a:t>Champiloop</a:t>
            </a:r>
            <a:r>
              <a:rPr lang="fr-FR" dirty="0">
                <a:ea typeface="+mn-lt"/>
                <a:cs typeface="+mn-lt"/>
              </a:rPr>
              <a:t>  en continuant l'aménagement   des caves de la Frise et du parking de la ferme d'</a:t>
            </a:r>
            <a:r>
              <a:rPr lang="fr-FR" dirty="0" err="1">
                <a:ea typeface="+mn-lt"/>
                <a:cs typeface="+mn-lt"/>
              </a:rPr>
              <a:t>Arist</a:t>
            </a:r>
            <a:r>
              <a:rPr lang="fr-FR" dirty="0">
                <a:ea typeface="+mn-lt"/>
                <a:cs typeface="+mn-lt"/>
              </a:rPr>
              <a:t> </a:t>
            </a:r>
          </a:p>
          <a:p>
            <a:pPr algn="ctr"/>
            <a:r>
              <a:rPr lang="fr-FR" dirty="0">
                <a:ea typeface="+mn-lt"/>
                <a:cs typeface="+mn-lt"/>
              </a:rPr>
              <a:t>Favoriser les produits locaux, pour soutenir l’agriculture du territoire et limiter l’impact carbone lié au déplacement des marchandises notamment dans la restauration scolaire avec 70% de locaux ,25% de régionaux et 5% de nationaux</a:t>
            </a:r>
            <a:endParaRPr lang="fr-FR" dirty="0"/>
          </a:p>
          <a:p>
            <a:pPr marL="0" indent="0" algn="ctr">
              <a:buNone/>
            </a:pPr>
            <a:endParaRPr lang="fr-FR">
              <a:ea typeface="Source Sans Pro"/>
            </a:endParaRPr>
          </a:p>
        </p:txBody>
      </p:sp>
      <p:sp>
        <p:nvSpPr>
          <p:cNvPr id="4" name="Espace réservé du pied de page 3">
            <a:extLst>
              <a:ext uri="{FF2B5EF4-FFF2-40B4-BE49-F238E27FC236}">
                <a16:creationId xmlns:a16="http://schemas.microsoft.com/office/drawing/2014/main" id="{C49F2C8A-00E6-8FC3-FDB2-2B6BEE2613DC}"/>
              </a:ext>
            </a:extLst>
          </p:cNvPr>
          <p:cNvSpPr>
            <a:spLocks noGrp="1"/>
          </p:cNvSpPr>
          <p:nvPr>
            <p:ph type="ftr" sz="quarter" idx="11"/>
          </p:nvPr>
        </p:nvSpPr>
        <p:spPr/>
        <p:txBody>
          <a:bodyPr/>
          <a:lstStyle/>
          <a:p>
            <a:endParaRPr lang="en-US"/>
          </a:p>
        </p:txBody>
      </p:sp>
      <p:sp>
        <p:nvSpPr>
          <p:cNvPr id="9" name="Titre 6">
            <a:extLst>
              <a:ext uri="{FF2B5EF4-FFF2-40B4-BE49-F238E27FC236}">
                <a16:creationId xmlns:a16="http://schemas.microsoft.com/office/drawing/2014/main" id="{DC6CBF12-0D02-5898-BE21-12694C90745A}"/>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 LOGIQUE – Charte d’engagement de la ville d’Eybens pour le Plan Climat Air Energie Métropolitain 2020-2026 </a:t>
            </a:r>
            <a:endParaRPr lang="fr-FR"/>
          </a:p>
        </p:txBody>
      </p:sp>
      <p:pic>
        <p:nvPicPr>
          <p:cNvPr id="2" name="Image 5" descr="Une image contenant personne, table, intérieur, table de salle à manger&#10;&#10;Description générée automatiquement">
            <a:extLst>
              <a:ext uri="{FF2B5EF4-FFF2-40B4-BE49-F238E27FC236}">
                <a16:creationId xmlns:a16="http://schemas.microsoft.com/office/drawing/2014/main" id="{56D9E227-43DA-7F46-187C-29B2FD31385C}"/>
              </a:ext>
            </a:extLst>
          </p:cNvPr>
          <p:cNvPicPr>
            <a:picLocks noChangeAspect="1"/>
          </p:cNvPicPr>
          <p:nvPr/>
        </p:nvPicPr>
        <p:blipFill>
          <a:blip r:embed="rId2"/>
          <a:stretch>
            <a:fillRect/>
          </a:stretch>
        </p:blipFill>
        <p:spPr>
          <a:xfrm>
            <a:off x="3574211" y="3646713"/>
            <a:ext cx="8508520" cy="3216423"/>
          </a:xfrm>
          <a:prstGeom prst="rect">
            <a:avLst/>
          </a:prstGeom>
        </p:spPr>
      </p:pic>
    </p:spTree>
    <p:extLst>
      <p:ext uri="{BB962C8B-B14F-4D97-AF65-F5344CB8AC3E}">
        <p14:creationId xmlns:p14="http://schemas.microsoft.com/office/powerpoint/2010/main" val="27096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75F4A8-0F69-2BE7-9808-2A4297079625}"/>
              </a:ext>
            </a:extLst>
          </p:cNvPr>
          <p:cNvSpPr>
            <a:spLocks noGrp="1"/>
          </p:cNvSpPr>
          <p:nvPr>
            <p:ph idx="1"/>
          </p:nvPr>
        </p:nvSpPr>
        <p:spPr>
          <a:xfrm>
            <a:off x="4001282" y="760031"/>
            <a:ext cx="2983283" cy="5120640"/>
          </a:xfrm>
        </p:spPr>
        <p:txBody>
          <a:bodyPr/>
          <a:lstStyle/>
          <a:p>
            <a:pPr marL="0" indent="0" algn="ctr">
              <a:buNone/>
            </a:pPr>
            <a:r>
              <a:rPr lang="fr-FR" b="1" dirty="0">
                <a:ea typeface="+mn-lt"/>
                <a:cs typeface="+mn-lt"/>
              </a:rPr>
              <a:t>AXE 4 : mobiliser les acteurs et structurer la gouvernance interne</a:t>
            </a:r>
            <a:endParaRPr lang="fr-FR"/>
          </a:p>
          <a:p>
            <a:endParaRPr lang="fr-FR" b="1">
              <a:ea typeface="+mn-lt"/>
              <a:cs typeface="+mn-lt"/>
            </a:endParaRPr>
          </a:p>
          <a:p>
            <a:r>
              <a:rPr lang="fr-FR" dirty="0">
                <a:ea typeface="+mn-lt"/>
                <a:cs typeface="+mn-lt"/>
              </a:rPr>
              <a:t>Mobiliser élus et services avec des temps de formation régulier par exemple sur :</a:t>
            </a:r>
          </a:p>
          <a:p>
            <a:pPr marL="0" indent="0">
              <a:buNone/>
            </a:pPr>
            <a:r>
              <a:rPr lang="fr-FR" dirty="0">
                <a:ea typeface="+mn-lt"/>
                <a:cs typeface="+mn-lt"/>
              </a:rPr>
              <a:t> le numérique, les déchets, les déplacements …..</a:t>
            </a:r>
            <a:endParaRPr lang="fr-FR" dirty="0">
              <a:ea typeface="Source Sans Pro"/>
            </a:endParaRPr>
          </a:p>
          <a:p>
            <a:endParaRPr lang="fr-FR">
              <a:ea typeface="+mn-lt"/>
              <a:cs typeface="+mn-lt"/>
            </a:endParaRPr>
          </a:p>
          <a:p>
            <a:pPr marL="0" indent="0">
              <a:buNone/>
            </a:pPr>
            <a:endParaRPr lang="fr-FR">
              <a:ea typeface="+mn-lt"/>
              <a:cs typeface="+mn-lt"/>
            </a:endParaRPr>
          </a:p>
        </p:txBody>
      </p:sp>
      <p:sp>
        <p:nvSpPr>
          <p:cNvPr id="4" name="Espace réservé du pied de page 3">
            <a:extLst>
              <a:ext uri="{FF2B5EF4-FFF2-40B4-BE49-F238E27FC236}">
                <a16:creationId xmlns:a16="http://schemas.microsoft.com/office/drawing/2014/main" id="{02D27A76-2FB5-14DC-CD2C-6EDA7BC43066}"/>
              </a:ext>
            </a:extLst>
          </p:cNvPr>
          <p:cNvSpPr>
            <a:spLocks noGrp="1"/>
          </p:cNvSpPr>
          <p:nvPr>
            <p:ph type="ftr" sz="quarter" idx="11"/>
          </p:nvPr>
        </p:nvSpPr>
        <p:spPr/>
        <p:txBody>
          <a:bodyPr/>
          <a:lstStyle/>
          <a:p>
            <a:endParaRPr lang="en-US"/>
          </a:p>
        </p:txBody>
      </p:sp>
      <p:pic>
        <p:nvPicPr>
          <p:cNvPr id="19" name="Image 19">
            <a:extLst>
              <a:ext uri="{FF2B5EF4-FFF2-40B4-BE49-F238E27FC236}">
                <a16:creationId xmlns:a16="http://schemas.microsoft.com/office/drawing/2014/main" id="{FB68AB73-6712-52E2-5BE9-464F59D6EFC5}"/>
              </a:ext>
            </a:extLst>
          </p:cNvPr>
          <p:cNvPicPr>
            <a:picLocks noChangeAspect="1"/>
          </p:cNvPicPr>
          <p:nvPr/>
        </p:nvPicPr>
        <p:blipFill>
          <a:blip r:embed="rId2"/>
          <a:stretch>
            <a:fillRect/>
          </a:stretch>
        </p:blipFill>
        <p:spPr>
          <a:xfrm>
            <a:off x="7507733" y="1120031"/>
            <a:ext cx="3472113" cy="3944381"/>
          </a:xfrm>
          <a:prstGeom prst="rect">
            <a:avLst/>
          </a:prstGeom>
        </p:spPr>
      </p:pic>
      <p:sp>
        <p:nvSpPr>
          <p:cNvPr id="21" name="Titre 6">
            <a:extLst>
              <a:ext uri="{FF2B5EF4-FFF2-40B4-BE49-F238E27FC236}">
                <a16:creationId xmlns:a16="http://schemas.microsoft.com/office/drawing/2014/main" id="{F45DF8DA-9BDC-DB44-D93F-5940F71B2A7C}"/>
              </a:ext>
            </a:extLst>
          </p:cNvPr>
          <p:cNvSpPr txBox="1">
            <a:spLocks/>
          </p:cNvSpPr>
          <p:nvPr/>
        </p:nvSpPr>
        <p:spPr>
          <a:xfrm>
            <a:off x="174714" y="1266552"/>
            <a:ext cx="294748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fr-FR" sz="1800">
                <a:ea typeface="+mj-lt"/>
                <a:cs typeface="+mj-lt"/>
              </a:rPr>
              <a:t>DEL20221215_1 TRANSISTION ECOLOGIQUE – Charte d’engagement de la ville d’Eybens pour le Plan Climat Air Energie Métropolitain 2020-2026 </a:t>
            </a:r>
            <a:endParaRPr lang="fr-FR"/>
          </a:p>
        </p:txBody>
      </p:sp>
    </p:spTree>
    <p:extLst>
      <p:ext uri="{BB962C8B-B14F-4D97-AF65-F5344CB8AC3E}">
        <p14:creationId xmlns:p14="http://schemas.microsoft.com/office/powerpoint/2010/main" val="2318657639"/>
      </p:ext>
    </p:extLst>
  </p:cSld>
  <p:clrMapOvr>
    <a:masterClrMapping/>
  </p:clrMapOvr>
</p:sld>
</file>

<file path=ppt/theme/theme1.xml><?xml version="1.0" encoding="utf-8"?>
<a:theme xmlns:a="http://schemas.openxmlformats.org/drawingml/2006/main" name="Cadre">
  <a:themeElements>
    <a:clrScheme name="Couleurs_ville_Eybens">
      <a:dk1>
        <a:srgbClr val="000000"/>
      </a:dk1>
      <a:lt1>
        <a:srgbClr val="FFFFFF"/>
      </a:lt1>
      <a:dk2>
        <a:srgbClr val="C4D452"/>
      </a:dk2>
      <a:lt2>
        <a:srgbClr val="BFBFBF"/>
      </a:lt2>
      <a:accent1>
        <a:srgbClr val="40BAD2"/>
      </a:accent1>
      <a:accent2>
        <a:srgbClr val="F5B73D"/>
      </a:accent2>
      <a:accent3>
        <a:srgbClr val="C4D452"/>
      </a:accent3>
      <a:accent4>
        <a:srgbClr val="EE7008"/>
      </a:accent4>
      <a:accent5>
        <a:srgbClr val="D52981"/>
      </a:accent5>
      <a:accent6>
        <a:srgbClr val="000000"/>
      </a:accent6>
      <a:hlink>
        <a:srgbClr val="1A606E"/>
      </a:hlink>
      <a:folHlink>
        <a:srgbClr val="1A606E"/>
      </a:folHlink>
    </a:clrScheme>
    <a:fontScheme name="Personnalisé 2">
      <a:majorFont>
        <a:latin typeface="Source Sans Pro Black"/>
        <a:ea typeface=""/>
        <a:cs typeface=""/>
      </a:majorFont>
      <a:minorFont>
        <a:latin typeface="Source Sans Pro"/>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odele_Power_Point_Ville_Eybens.potx" id="{D4F368B8-1405-47AE-A135-12C47F5A77C2}" vid="{73819CC2-73BF-441E-B883-0F1D4912F0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a84dbe-95e3-4227-84cd-a6ef90e1f1ea">
      <Terms xmlns="http://schemas.microsoft.com/office/infopath/2007/PartnerControls"/>
    </lcf76f155ced4ddcb4097134ff3c332f>
    <TaxCatchAll xmlns="2ab6bb5e-46d4-40b1-997f-a36909191e4c" xsi:nil="true"/>
    <SharedWithUsers xmlns="2ab6bb5e-46d4-40b1-997f-a36909191e4c">
      <UserInfo>
        <DisplayName>Theophile BARREYRE</DisplayName>
        <AccountId>36</AccountId>
        <AccountType/>
      </UserInfo>
      <UserInfo>
        <DisplayName>Béatrice BOUCHOT</DisplayName>
        <AccountId>11</AccountId>
        <AccountType/>
      </UserInfo>
      <UserInfo>
        <DisplayName>Henry REVERDY</DisplayName>
        <AccountId>38</AccountId>
        <AccountType/>
      </UserInfo>
      <UserInfo>
        <DisplayName>Pierre BEJJAJI</DisplayName>
        <AccountId>47</AccountId>
        <AccountType/>
      </UserInfo>
      <UserInfo>
        <DisplayName>Jean-Jacques PIERRE</DisplayName>
        <AccountId>23</AccountId>
        <AccountType/>
      </UserInfo>
      <UserInfo>
        <DisplayName>Pascal BOUDIER</DisplayName>
        <AccountId>22</AccountId>
        <AccountType/>
      </UserInfo>
      <UserInfo>
        <DisplayName>Elodie TAVERNE</DisplayName>
        <AccountId>15</AccountId>
        <AccountType/>
      </UserInfo>
      <UserInfo>
        <DisplayName>Nicolas RICHARD</DisplayName>
        <AccountId>27</AccountId>
        <AccountType/>
      </UserInfo>
      <UserInfo>
        <DisplayName>Gilles BUGLI</DisplayName>
        <AccountId>33</AccountId>
        <AccountType/>
      </UserInfo>
      <UserInfo>
        <DisplayName>Béatrice GARNIER</DisplayName>
        <AccountId>28</AccountId>
        <AccountType/>
      </UserInfo>
      <UserInfo>
        <DisplayName>Mehdi DEBZA-KIOULOU</DisplayName>
        <AccountId>31</AccountId>
        <AccountType/>
      </UserInfo>
      <UserInfo>
        <DisplayName>Christelle CHAVAND</DisplayName>
        <AccountId>32</AccountId>
        <AccountType/>
      </UserInfo>
      <UserInfo>
        <DisplayName>Clotilde HOGREL</DisplayName>
        <AccountId>26</AccountId>
        <AccountType/>
      </UserInfo>
      <UserInfo>
        <DisplayName>Julie MONTAGNIER</DisplayName>
        <AccountId>41</AccountId>
        <AccountType/>
      </UserInfo>
      <UserInfo>
        <DisplayName>Anne-Catherine JOTHY</DisplayName>
        <AccountId>30</AccountId>
        <AccountType/>
      </UserInfo>
      <UserInfo>
        <DisplayName>Denis GROSJEAN</DisplayName>
        <AccountId>34</AccountId>
        <AccountType/>
      </UserInfo>
      <UserInfo>
        <DisplayName>Damien CONTICCHIO</DisplayName>
        <AccountId>46</AccountId>
        <AccountType/>
      </UserInfo>
      <UserInfo>
        <DisplayName>Dominique SCHEIBLIN</DisplayName>
        <AccountId>29</AccountId>
        <AccountType/>
      </UserInfo>
      <UserInfo>
        <DisplayName>Catherine NOERIE</DisplayName>
        <AccountId>12</AccountId>
        <AccountType/>
      </UserInfo>
      <UserInfo>
        <DisplayName>Xavier OSMOND</DisplayName>
        <AccountId>14</AccountId>
        <AccountType/>
      </UserInfo>
      <UserInfo>
        <DisplayName>Suzanne FAUSTINO</DisplayName>
        <AccountId>21</AccountId>
        <AccountType/>
      </UserInfo>
      <UserInfo>
        <DisplayName>Jean-François MICHON</DisplayName>
        <AccountId>24</AccountId>
        <AccountType/>
      </UserInfo>
      <UserInfo>
        <DisplayName>Marie-Chantal KOUASSI</DisplayName>
        <AccountId>35</AccountId>
        <AccountType/>
      </UserInfo>
      <UserInfo>
        <DisplayName>Jean-Claude FERNANDEZ</DisplayName>
        <AccountId>61</AccountId>
        <AccountType/>
      </UserInfo>
      <UserInfo>
        <DisplayName>Malika MERABET</DisplayName>
        <AccountId>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292A071E3B6B44AE71C75A51DDAF44" ma:contentTypeVersion="13" ma:contentTypeDescription="Crée un document." ma:contentTypeScope="" ma:versionID="d80f7e39ca7c310bdcc12acee796778d">
  <xsd:schema xmlns:xsd="http://www.w3.org/2001/XMLSchema" xmlns:xs="http://www.w3.org/2001/XMLSchema" xmlns:p="http://schemas.microsoft.com/office/2006/metadata/properties" xmlns:ns2="bba84dbe-95e3-4227-84cd-a6ef90e1f1ea" xmlns:ns3="2ab6bb5e-46d4-40b1-997f-a36909191e4c" targetNamespace="http://schemas.microsoft.com/office/2006/metadata/properties" ma:root="true" ma:fieldsID="d3a041c3b30dfcb88f392fe38e28420a" ns2:_="" ns3:_="">
    <xsd:import namespace="bba84dbe-95e3-4227-84cd-a6ef90e1f1ea"/>
    <xsd:import namespace="2ab6bb5e-46d4-40b1-997f-a36909191e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84dbe-95e3-4227-84cd-a6ef90e1f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b6bb5e-46d4-40b1-997f-a36909191e4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a2aafb9-bc3d-49fa-ae8a-47a14e344eb7}" ma:internalName="TaxCatchAll" ma:showField="CatchAllData" ma:web="2ab6bb5e-46d4-40b1-997f-a36909191e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9FAB63-6FCC-4AAF-9337-D51EA6736A9D}">
  <ds:schemaRefs>
    <ds:schemaRef ds:uri="http://schemas.microsoft.com/sharepoint/v3/contenttype/forms"/>
  </ds:schemaRefs>
</ds:datastoreItem>
</file>

<file path=customXml/itemProps2.xml><?xml version="1.0" encoding="utf-8"?>
<ds:datastoreItem xmlns:ds="http://schemas.openxmlformats.org/officeDocument/2006/customXml" ds:itemID="{B5D0844E-E5C6-4E91-AD44-1B6798344283}">
  <ds:schemaRefs>
    <ds:schemaRef ds:uri="10a27144-3685-46d7-996c-c3b7c7dd9c9b"/>
    <ds:schemaRef ds:uri="2f3a59aa-24f7-4a52-8f41-a31b8951eb4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B8AD13-29B5-4113-8C72-B4AEE284E365}"/>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38</Slides>
  <Notes>0</Notes>
  <HiddenSlides>0</HiddenSlide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Cadre</vt:lpstr>
      <vt:lpstr>Conseil municipal d’Eybens  15/12 /2022</vt:lpstr>
      <vt:lpstr>Introduction</vt:lpstr>
      <vt:lpstr>Décisions du 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DEL20221215_14 AMENAGEMENT URBAIN ET INTERCOMMUNALITE – Convention constitutive de groupement de commande entre les communes de la Métropole et Grenoble-Alpes Métropole visant la passation de marché d’évacuation et traitement des déchets issus de l’activité des services communaux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 interpellations</vt:lpstr>
      <vt:lpstr>Prochain Conseil municipal –  Jeudi 02 février</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161</cp:revision>
  <dcterms:created xsi:type="dcterms:W3CDTF">2022-11-30T15:16:23Z</dcterms:created>
  <dcterms:modified xsi:type="dcterms:W3CDTF">2023-02-07T08:23:19Z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