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2" r:id="rId5"/>
    <p:sldId id="265" r:id="rId6"/>
    <p:sldId id="259" r:id="rId7"/>
    <p:sldId id="326" r:id="rId8"/>
    <p:sldId id="328" r:id="rId9"/>
    <p:sldId id="311" r:id="rId10"/>
    <p:sldId id="325" r:id="rId11"/>
    <p:sldId id="313" r:id="rId12"/>
    <p:sldId id="321" r:id="rId13"/>
    <p:sldId id="270" r:id="rId14"/>
    <p:sldId id="268" r:id="rId15"/>
    <p:sldId id="402" r:id="rId16"/>
    <p:sldId id="329" r:id="rId17"/>
    <p:sldId id="269" r:id="rId18"/>
    <p:sldId id="284" r:id="rId19"/>
    <p:sldId id="275" r:id="rId20"/>
    <p:sldId id="295" r:id="rId21"/>
    <p:sldId id="296" r:id="rId22"/>
    <p:sldId id="403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56650E-E31E-D8AB-17D0-A3566CAF2E50}" name="Cécile TOURAILLE" initials="CT" userId="S::cecile.touraille@eybens.fr::f3820c5b-a2aa-4aa8-af35-a75ecec566e9" providerId="AD"/>
  <p188:author id="{959C3B7F-E41A-62D6-F070-E8815E3FE9C8}" name="Jean-François MICHON" initials="JM" userId="S::jean-francois.michon@eybens.fr::648e2bdc-1d00-4cb9-bc14-054dd43bfa7f" providerId="AD"/>
  <p188:author id="{22531390-8255-90D2-7739-4D70DF13CA12}" name="Laurent TOURAINE" initials="LT" userId="S::laurent.touraine@eybens.fr::1ace9bdf-13b3-4049-a335-f10e3ada4ac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652"/>
    <a:srgbClr val="008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eybens.sharepoint.com/sites/service-finances/EXE%20BUDGETAIRE/8.DG/Suivi%20budg&#233;taire/2023/CA2023_analyse_0305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275576212262383"/>
          <c:y val="4.974665913745948E-2"/>
          <c:w val="0.47140803625947469"/>
          <c:h val="0.8282383429228074"/>
        </c:manualLayout>
      </c:layout>
      <c:doughnutChart>
        <c:varyColors val="1"/>
        <c:ser>
          <c:idx val="0"/>
          <c:order val="0"/>
          <c:tx>
            <c:strRef>
              <c:f>'[CA2023_analyse_03052024.xlsx]AF(1)'!$C$86</c:f>
              <c:strCache>
                <c:ptCount val="1"/>
                <c:pt idx="0">
                  <c:v> CFU 2023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1FD-442C-983A-C2CC3C3D9F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1FD-442C-983A-C2CC3C3D9F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1FD-442C-983A-C2CC3C3D9F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1FD-442C-983A-C2CC3C3D9FD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1FD-442C-983A-C2CC3C3D9FD9}"/>
              </c:ext>
            </c:extLst>
          </c:dPt>
          <c:dLbls>
            <c:dLbl>
              <c:idx val="0"/>
              <c:layout>
                <c:manualLayout>
                  <c:x val="-0.11387717500913519"/>
                  <c:y val="7.4393878178811001E-3"/>
                </c:manualLayout>
              </c:layout>
              <c:tx>
                <c:rich>
                  <a:bodyPr/>
                  <a:lstStyle/>
                  <a:p>
                    <a:fld id="{1EA92C0E-F7CA-42BE-8EE3-6C14E4C1CAA4}" type="CATEGORYNAME">
                      <a:rPr lang="fr-FR" sz="2000"/>
                      <a:pPr/>
                      <a:t>[NOM DE CATÉGORIE]</a:t>
                    </a:fld>
                    <a:r>
                      <a:rPr lang="fr-FR" sz="2000" baseline="0" dirty="0"/>
                      <a:t>
18 999 k€ </a:t>
                    </a:r>
                    <a:fld id="{AE50F35F-07E1-49CE-9645-9D70952CF4C1}" type="PERCENTAGE">
                      <a:rPr lang="fr-FR" sz="2000" b="1" baseline="0" smtClean="0"/>
                      <a:pPr/>
                      <a:t>[POURCENTAGE]</a:t>
                    </a:fld>
                    <a:endParaRPr lang="fr-FR" sz="20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385280679254876"/>
                      <c:h val="0.174134897105483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1FD-442C-983A-C2CC3C3D9FD9}"/>
                </c:ext>
              </c:extLst>
            </c:dLbl>
            <c:dLbl>
              <c:idx val="1"/>
              <c:layout>
                <c:manualLayout>
                  <c:x val="0.19032818711199714"/>
                  <c:y val="-0.17535699856434042"/>
                </c:manualLayout>
              </c:layout>
              <c:tx>
                <c:rich>
                  <a:bodyPr/>
                  <a:lstStyle/>
                  <a:p>
                    <a:fld id="{CD8499F6-84F8-4AE8-8433-3E9BD88D7241}" type="CATEGORYNAME">
                      <a:rPr lang="fr-FR" dirty="0"/>
                      <a:pPr/>
                      <a:t>[NOM DE CATÉGORIE]</a:t>
                    </a:fld>
                    <a:r>
                      <a:rPr lang="fr-FR" baseline="0" dirty="0"/>
                      <a:t>
1347 k€ </a:t>
                    </a:r>
                    <a:fld id="{95CBC1C0-632B-425C-AA08-44D8D0408D6E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1235750409376556"/>
                      <c:h val="0.152826281173043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1FD-442C-983A-C2CC3C3D9FD9}"/>
                </c:ext>
              </c:extLst>
            </c:dLbl>
            <c:dLbl>
              <c:idx val="2"/>
              <c:layout>
                <c:manualLayout>
                  <c:x val="0.20445496365309707"/>
                  <c:y val="-7.4393878178811088E-2"/>
                </c:manualLayout>
              </c:layout>
              <c:tx>
                <c:rich>
                  <a:bodyPr/>
                  <a:lstStyle/>
                  <a:p>
                    <a:fld id="{CBDCE006-3EE6-49C5-82CE-50632D059F2C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 1 229 k€ </a:t>
                    </a:r>
                    <a:fld id="{A97EEDD7-A8A9-4678-A89E-5E9A63BBDAB1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321779752882446"/>
                      <c:h val="0.142198584290356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1FD-442C-983A-C2CC3C3D9FD9}"/>
                </c:ext>
              </c:extLst>
            </c:dLbl>
            <c:dLbl>
              <c:idx val="3"/>
              <c:layout>
                <c:manualLayout>
                  <c:x val="0.22068224781779611"/>
                  <c:y val="3.8259708777674269E-2"/>
                </c:manualLayout>
              </c:layout>
              <c:tx>
                <c:rich>
                  <a:bodyPr/>
                  <a:lstStyle/>
                  <a:p>
                    <a:fld id="{246377DC-5B84-4DD8-BD28-6A481E785C81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821 k€ </a:t>
                    </a:r>
                    <a:fld id="{6255FBE8-CBCF-4D96-BD37-BCE71951E180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488996366802249"/>
                      <c:h val="0.193211529327255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1FD-442C-983A-C2CC3C3D9FD9}"/>
                </c:ext>
              </c:extLst>
            </c:dLbl>
            <c:dLbl>
              <c:idx val="4"/>
              <c:layout>
                <c:manualLayout>
                  <c:x val="0.10767151186882414"/>
                  <c:y val="0.18704746513529644"/>
                </c:manualLayout>
              </c:layout>
              <c:tx>
                <c:rich>
                  <a:bodyPr/>
                  <a:lstStyle/>
                  <a:p>
                    <a:fld id="{587D995F-65E6-404E-AFF6-8815C5ABB040}" type="CATEGORYNAME">
                      <a:rPr lang="en-US"/>
                      <a:pPr/>
                      <a:t>[NOM DE CATÉGORIE]</a:t>
                    </a:fld>
                    <a:r>
                      <a:rPr lang="en-US" baseline="0" dirty="0"/>
                      <a:t>
</a:t>
                    </a:r>
                    <a:fld id="{61643F27-7E05-4F49-B180-E43B38E88FF6}" type="VALUE">
                      <a:rPr lang="en-US" baseline="0" smtClean="0"/>
                      <a:pPr/>
                      <a:t>[VALEUR]</a:t>
                    </a:fld>
                    <a:fld id="{0A68903B-8410-46AB-9DA8-2B389886DEA0}" type="PERCENTAGE">
                      <a:rPr lang="en-US" baseline="0" smtClean="0"/>
                      <a:pPr/>
                      <a:t>[POURCENTAGE]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1FD-442C-983A-C2CC3C3D9F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'[CA2023_analyse_03052024.xlsx]AF(1)'!$B$87:$B$91</c:f>
              <c:strCache>
                <c:ptCount val="5"/>
                <c:pt idx="0">
                  <c:v>Impôts et taxes (73)</c:v>
                </c:pt>
                <c:pt idx="1">
                  <c:v>Subventions et participations (74)</c:v>
                </c:pt>
                <c:pt idx="2">
                  <c:v>Produits des services (70)</c:v>
                </c:pt>
                <c:pt idx="3">
                  <c:v>Produits de gestion courante (75)</c:v>
                </c:pt>
                <c:pt idx="4">
                  <c:v>Autres produits</c:v>
                </c:pt>
              </c:strCache>
            </c:strRef>
          </c:cat>
          <c:val>
            <c:numRef>
              <c:f>'[CA2023_analyse_03052024.xlsx]AF(1)'!$C$87:$C$91</c:f>
              <c:numCache>
                <c:formatCode>_-* #\ ##0\ _€_-;\-* #\ ##0\ _€_-;_-* "-"??\ _€_-;_-@_-</c:formatCode>
                <c:ptCount val="5"/>
                <c:pt idx="0">
                  <c:v>18999.350999999999</c:v>
                </c:pt>
                <c:pt idx="1">
                  <c:v>1346.769</c:v>
                </c:pt>
                <c:pt idx="2">
                  <c:v>1228.7022099999999</c:v>
                </c:pt>
                <c:pt idx="3">
                  <c:v>820.83399999999995</c:v>
                </c:pt>
                <c:pt idx="4">
                  <c:v>122.86908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1FD-442C-983A-C2CC3C3D9F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'[CA2023_analyse_03052024.xlsx]73'!$W$3</c:f>
              <c:strCache>
                <c:ptCount val="1"/>
                <c:pt idx="0">
                  <c:v>REALISE 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79-4F10-87E0-F4FAA039FD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079-4F10-87E0-F4FAA039FD2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079-4F10-87E0-F4FAA039FD2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079-4F10-87E0-F4FAA039FD2E}"/>
              </c:ext>
            </c:extLst>
          </c:dPt>
          <c:dLbls>
            <c:dLbl>
              <c:idx val="0"/>
              <c:layout>
                <c:manualLayout>
                  <c:x val="-0.21586179718018975"/>
                  <c:y val="-0.2135007717338428"/>
                </c:manualLayout>
              </c:layout>
              <c:tx>
                <c:rich>
                  <a:bodyPr/>
                  <a:lstStyle/>
                  <a:p>
                    <a:fld id="{B62D91B4-B40E-4EC7-87AF-CD2725260D83}" type="CATEGORYNAME">
                      <a:rPr lang="fr-FR" b="1"/>
                      <a:pPr/>
                      <a:t>[NOM DE CATÉGORIE]</a:t>
                    </a:fld>
                    <a:r>
                      <a:rPr lang="fr-FR" baseline="0" dirty="0"/>
                      <a:t>
</a:t>
                    </a:r>
                    <a:fld id="{55E9FFBD-7095-498C-B36E-4BF935B06B2D}" type="VALUE">
                      <a:rPr lang="fr-FR" baseline="0"/>
                      <a:pPr/>
                      <a:t>[VALEUR]</a:t>
                    </a:fld>
                    <a:r>
                      <a:rPr lang="fr-FR" baseline="0" dirty="0"/>
                      <a:t>
</a:t>
                    </a:r>
                    <a:fld id="{520DCCEB-2103-423F-815A-D9130EEB4659}" type="PERCENTAGE">
                      <a:rPr lang="fr-FR" baseline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926144354987842"/>
                      <c:h val="0.251030291822913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079-4F10-87E0-F4FAA039FD2E}"/>
                </c:ext>
              </c:extLst>
            </c:dLbl>
            <c:dLbl>
              <c:idx val="1"/>
              <c:layout>
                <c:manualLayout>
                  <c:x val="0.22234944682221738"/>
                  <c:y val="-6.1159075236257063E-2"/>
                </c:manualLayout>
              </c:layout>
              <c:tx>
                <c:rich>
                  <a:bodyPr/>
                  <a:lstStyle/>
                  <a:p>
                    <a:fld id="{4E9EC960-F9EA-4A6B-A921-82817B34702A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7367 k€ </a:t>
                    </a:r>
                    <a:fld id="{7B61831E-4301-46ED-8011-C2D8BDE8FBA9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3861397983079355"/>
                      <c:h val="0.2575909926209846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079-4F10-87E0-F4FAA039FD2E}"/>
                </c:ext>
              </c:extLst>
            </c:dLbl>
            <c:dLbl>
              <c:idx val="2"/>
              <c:layout>
                <c:manualLayout>
                  <c:x val="0.17457675400365064"/>
                  <c:y val="6.6718991166826664E-3"/>
                </c:manualLayout>
              </c:layout>
              <c:tx>
                <c:rich>
                  <a:bodyPr/>
                  <a:lstStyle/>
                  <a:p>
                    <a:fld id="{EFA06DA3-0395-414A-B093-ED79DA3A3092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464 k€ </a:t>
                    </a:r>
                    <a:fld id="{2A45AC83-E9E7-4F48-9337-FC2578170294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362893764806773"/>
                      <c:h val="0.202158543235482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079-4F10-87E0-F4FAA039FD2E}"/>
                </c:ext>
              </c:extLst>
            </c:dLbl>
            <c:dLbl>
              <c:idx val="3"/>
              <c:layout>
                <c:manualLayout>
                  <c:x val="0.11559812089430926"/>
                  <c:y val="0.18903714163933991"/>
                </c:manualLayout>
              </c:layout>
              <c:tx>
                <c:rich>
                  <a:bodyPr/>
                  <a:lstStyle/>
                  <a:p>
                    <a:fld id="{B94A5D67-A19F-4F37-9FD8-B50D7435E7F9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429 k€ </a:t>
                    </a:r>
                    <a:fld id="{625E7689-5A5D-4814-8009-16DAEAFE1783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079-4F10-87E0-F4FAA039FD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'[CA2023_analyse_03052024.xlsx]73'!$V$4:$V$7</c:f>
              <c:strCache>
                <c:ptCount val="4"/>
                <c:pt idx="0">
                  <c:v>Produits taxe foncière + Dotation exo industrie</c:v>
                </c:pt>
                <c:pt idx="1">
                  <c:v>Attribution de compensation et Dotation solidarité communautaire Métro</c:v>
                </c:pt>
                <c:pt idx="2">
                  <c:v>Taxe addit. aux droits de mutation</c:v>
                </c:pt>
                <c:pt idx="3">
                  <c:v>Autres taxes et FNGIR</c:v>
                </c:pt>
              </c:strCache>
            </c:strRef>
          </c:cat>
          <c:val>
            <c:numRef>
              <c:f>'[CA2023_analyse_03052024.xlsx]73'!$W$4:$W$7</c:f>
              <c:numCache>
                <c:formatCode>_-* #\ ##0\ _€_-;\-* #\ ##0\ _€_-;_-* "-"??\ _€_-;_-@_-</c:formatCode>
                <c:ptCount val="4"/>
                <c:pt idx="0">
                  <c:v>10770.368</c:v>
                </c:pt>
                <c:pt idx="1">
                  <c:v>7366.5429999999997</c:v>
                </c:pt>
                <c:pt idx="2">
                  <c:v>461.12677000000002</c:v>
                </c:pt>
                <c:pt idx="3">
                  <c:v>429.47699999999998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079-4F10-87E0-F4FAA039F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753-4284-A4D0-165A7956B6F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753-4284-A4D0-165A7956B6F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753-4284-A4D0-165A7956B6F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753-4284-A4D0-165A7956B6F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753-4284-A4D0-165A7956B6F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753-4284-A4D0-165A7956B6FC}"/>
              </c:ext>
            </c:extLst>
          </c:dPt>
          <c:dLbls>
            <c:dLbl>
              <c:idx val="0"/>
              <c:layout>
                <c:manualLayout>
                  <c:x val="-0.1794837712141491"/>
                  <c:y val="-4.371122027443418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53-4284-A4D0-165A7956B6FC}"/>
                </c:ext>
              </c:extLst>
            </c:dLbl>
            <c:dLbl>
              <c:idx val="1"/>
              <c:layout>
                <c:manualLayout>
                  <c:x val="-0.13825101296225001"/>
                  <c:y val="-3.059785419210394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53-4284-A4D0-165A7956B6FC}"/>
                </c:ext>
              </c:extLst>
            </c:dLbl>
            <c:dLbl>
              <c:idx val="2"/>
              <c:layout>
                <c:manualLayout>
                  <c:x val="0.10186916744586839"/>
                  <c:y val="-5.901014737048616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53-4284-A4D0-165A7956B6FC}"/>
                </c:ext>
              </c:extLst>
            </c:dLbl>
            <c:dLbl>
              <c:idx val="3"/>
              <c:layout>
                <c:manualLayout>
                  <c:x val="9.3380070158712788E-2"/>
                  <c:y val="-3.715453723326905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753-4284-A4D0-165A7956B6FC}"/>
                </c:ext>
              </c:extLst>
            </c:dLbl>
            <c:dLbl>
              <c:idx val="4"/>
              <c:layout>
                <c:manualLayout>
                  <c:x val="0.12733645930733542"/>
                  <c:y val="0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53-4284-A4D0-165A7956B6FC}"/>
                </c:ext>
              </c:extLst>
            </c:dLbl>
            <c:dLbl>
              <c:idx val="5"/>
              <c:layout>
                <c:manualLayout>
                  <c:x val="0.15522920753656128"/>
                  <c:y val="0.1092780506860854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53-4284-A4D0-165A7956B6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'[CA2023_analyse_03052024.xlsx]70'!$A$57:$A$62</c:f>
              <c:strCache>
                <c:ptCount val="6"/>
                <c:pt idx="0">
                  <c:v>Cantine périscolaire</c:v>
                </c:pt>
                <c:pt idx="1">
                  <c:v>Petite enfance </c:v>
                </c:pt>
                <c:pt idx="2">
                  <c:v>Culture</c:v>
                </c:pt>
                <c:pt idx="3">
                  <c:v>Piscine</c:v>
                </c:pt>
                <c:pt idx="4">
                  <c:v>Autres régies</c:v>
                </c:pt>
                <c:pt idx="5">
                  <c:v>Autres produits</c:v>
                </c:pt>
              </c:strCache>
            </c:strRef>
          </c:cat>
          <c:val>
            <c:numRef>
              <c:f>'[CA2023_analyse_03052024.xlsx]70'!$B$57:$B$62</c:f>
              <c:numCache>
                <c:formatCode>#,##0</c:formatCode>
                <c:ptCount val="6"/>
                <c:pt idx="0">
                  <c:v>474.07988</c:v>
                </c:pt>
                <c:pt idx="1">
                  <c:v>298.74846000000002</c:v>
                </c:pt>
                <c:pt idx="2">
                  <c:v>144.92513</c:v>
                </c:pt>
                <c:pt idx="3">
                  <c:v>216.09100000000001</c:v>
                </c:pt>
                <c:pt idx="4">
                  <c:v>25.680399999999999</c:v>
                </c:pt>
                <c:pt idx="5">
                  <c:v>69.177340000000001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753-4284-A4D0-165A7956B6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'[CA2023_analyse_03052024.xlsx]AF(1)'!$C$132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0D-4959-8825-059B3AAECF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0D-4959-8825-059B3AAECF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0D-4959-8825-059B3AAECF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0D-4959-8825-059B3AAECF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0D-4959-8825-059B3AAECF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0D-4959-8825-059B3AAECF74}"/>
              </c:ext>
            </c:extLst>
          </c:dPt>
          <c:cat>
            <c:strRef>
              <c:f>'[CA2023_analyse_03052024.xlsx]AF(1)'!$B$133:$B$138</c:f>
              <c:strCache>
                <c:ptCount val="6"/>
                <c:pt idx="0">
                  <c:v>Charges de gestion (011)</c:v>
                </c:pt>
                <c:pt idx="1">
                  <c:v>Charges de personnel (012)</c:v>
                </c:pt>
                <c:pt idx="2">
                  <c:v>Attenuation de produits (014)</c:v>
                </c:pt>
                <c:pt idx="3">
                  <c:v>Subventions (65)</c:v>
                </c:pt>
                <c:pt idx="4">
                  <c:v>Charges financières (66)</c:v>
                </c:pt>
                <c:pt idx="5">
                  <c:v>Charges exceptionnelles (67)</c:v>
                </c:pt>
              </c:strCache>
            </c:strRef>
          </c:cat>
          <c:val>
            <c:numRef>
              <c:f>'[CA2023_analyse_03052024.xlsx]AF(1)'!$C$133:$C$138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C-120D-4959-8825-059B3AAECF74}"/>
            </c:ext>
          </c:extLst>
        </c:ser>
        <c:ser>
          <c:idx val="1"/>
          <c:order val="1"/>
          <c:tx>
            <c:strRef>
              <c:f>'[CA2023_analyse_03052024.xlsx]AF(1)'!$D$132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20D-4959-8825-059B3AAECF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20D-4959-8825-059B3AAECF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120D-4959-8825-059B3AAECF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0D-4959-8825-059B3AAECF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0D-4959-8825-059B3AAECF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0D-4959-8825-059B3AAECF74}"/>
              </c:ext>
            </c:extLst>
          </c:dPt>
          <c:cat>
            <c:strRef>
              <c:f>'[CA2023_analyse_03052024.xlsx]AF(1)'!$B$133:$B$138</c:f>
              <c:strCache>
                <c:ptCount val="6"/>
                <c:pt idx="0">
                  <c:v>Charges de gestion (011)</c:v>
                </c:pt>
                <c:pt idx="1">
                  <c:v>Charges de personnel (012)</c:v>
                </c:pt>
                <c:pt idx="2">
                  <c:v>Attenuation de produits (014)</c:v>
                </c:pt>
                <c:pt idx="3">
                  <c:v>Subventions (65)</c:v>
                </c:pt>
                <c:pt idx="4">
                  <c:v>Charges financières (66)</c:v>
                </c:pt>
                <c:pt idx="5">
                  <c:v>Charges exceptionnelles (67)</c:v>
                </c:pt>
              </c:strCache>
            </c:strRef>
          </c:cat>
          <c:val>
            <c:numRef>
              <c:f>'[CA2023_analyse_03052024.xlsx]AF(1)'!$D$133:$D$138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120D-4959-8825-059B3AAECF74}"/>
            </c:ext>
          </c:extLst>
        </c:ser>
        <c:ser>
          <c:idx val="2"/>
          <c:order val="2"/>
          <c:tx>
            <c:strRef>
              <c:f>'[CA2023_analyse_03052024.xlsx]AF(1)'!$E$132</c:f>
              <c:strCache>
                <c:ptCount val="1"/>
                <c:pt idx="0">
                  <c:v> CFU 2023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120D-4959-8825-059B3AAECF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120D-4959-8825-059B3AAECF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120D-4959-8825-059B3AAECF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120D-4959-8825-059B3AAECF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120D-4959-8825-059B3AAECF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120D-4959-8825-059B3AAECF74}"/>
              </c:ext>
            </c:extLst>
          </c:dPt>
          <c:dLbls>
            <c:dLbl>
              <c:idx val="0"/>
              <c:layout>
                <c:manualLayout>
                  <c:x val="0.15028783381319397"/>
                  <c:y val="0.10049899995581738"/>
                </c:manualLayout>
              </c:layout>
              <c:tx>
                <c:rich>
                  <a:bodyPr/>
                  <a:lstStyle/>
                  <a:p>
                    <a:fld id="{CBDC3D72-9A97-4054-978F-EEABEE9EC3DE}" type="CATEGORYNAME">
                      <a:rPr lang="fr-FR" sz="2000"/>
                      <a:pPr/>
                      <a:t>[NOM DE CATÉGORIE]</a:t>
                    </a:fld>
                    <a:r>
                      <a:rPr lang="fr-FR" sz="2000" baseline="0" dirty="0"/>
                      <a:t>
4 165k€</a:t>
                    </a:r>
                    <a:r>
                      <a:rPr lang="fr-FR" baseline="0" dirty="0"/>
                      <a:t> </a:t>
                    </a:r>
                    <a:fld id="{3FDC8B03-5A22-4A4C-BEB6-6D8DEB0FE310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120D-4959-8825-059B3AAECF74}"/>
                </c:ext>
              </c:extLst>
            </c:dLbl>
            <c:dLbl>
              <c:idx val="1"/>
              <c:layout>
                <c:manualLayout>
                  <c:x val="-8.2134002844855239E-2"/>
                  <c:y val="-6.5952468721005159E-2"/>
                </c:manualLayout>
              </c:layout>
              <c:tx>
                <c:rich>
                  <a:bodyPr/>
                  <a:lstStyle/>
                  <a:p>
                    <a:fld id="{FED45F83-2CA2-4D27-8A59-82818D1C3EF7}" type="CATEGORYNAME">
                      <a:rPr lang="fr-FR" sz="2000"/>
                      <a:pPr/>
                      <a:t>[NOM DE CATÉGORIE]</a:t>
                    </a:fld>
                    <a:r>
                      <a:rPr lang="fr-FR" sz="2000" baseline="0" dirty="0"/>
                      <a:t>
13 056 k€ </a:t>
                    </a:r>
                    <a:fld id="{D0AF2798-ADF3-4E54-9FFC-23B041B14052}" type="PERCENTAGE">
                      <a:rPr lang="fr-FR" sz="2000" baseline="0" smtClean="0"/>
                      <a:pPr/>
                      <a:t>[POURCENTAGE]</a:t>
                    </a:fld>
                    <a:endParaRPr lang="fr-FR" sz="20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142681799843354"/>
                      <c:h val="0.159374664096600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120D-4959-8825-059B3AAECF74}"/>
                </c:ext>
              </c:extLst>
            </c:dLbl>
            <c:dLbl>
              <c:idx val="2"/>
              <c:layout>
                <c:manualLayout>
                  <c:x val="0.13863766000475924"/>
                  <c:y val="-0.14446731243648747"/>
                </c:manualLayout>
              </c:layout>
              <c:tx>
                <c:rich>
                  <a:bodyPr/>
                  <a:lstStyle/>
                  <a:p>
                    <a:fld id="{EE5B8A3C-9D82-40D5-B639-08FC633292C2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 285 k€ </a:t>
                    </a:r>
                    <a:fld id="{15A1964C-6561-4F66-9BE9-FE4CEEFAE6C7}" type="PERCENTAGE">
                      <a:rPr lang="fr-FR" baseline="0" smtClean="0"/>
                      <a:pPr/>
                      <a:t>[POURCENTAGE]</a:t>
                    </a:fld>
                    <a:endParaRPr lang="fr-FR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236294709094016"/>
                      <c:h val="0.169843309925331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120D-4959-8825-059B3AAECF74}"/>
                </c:ext>
              </c:extLst>
            </c:dLbl>
            <c:dLbl>
              <c:idx val="3"/>
              <c:layout>
                <c:manualLayout>
                  <c:x val="0.12698739446231108"/>
                  <c:y val="-5.0249499977908688E-2"/>
                </c:manualLayout>
              </c:layout>
              <c:tx>
                <c:rich>
                  <a:bodyPr/>
                  <a:lstStyle/>
                  <a:p>
                    <a:fld id="{9EFD093F-90B7-4C65-86FB-26FE1852D6AD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</a:t>
                    </a:r>
                    <a:r>
                      <a:rPr lang="fr-FR" sz="2000" baseline="0" dirty="0"/>
                      <a:t>2 213 k€ </a:t>
                    </a:r>
                    <a:fld id="{8A34E0DA-C00C-4132-9FBB-59CC543FC915}" type="PERCENTAGE">
                      <a:rPr lang="fr-FR" sz="2000" baseline="0" smtClean="0"/>
                      <a:pPr/>
                      <a:t>[POURCENTAGE]</a:t>
                    </a:fld>
                    <a:endParaRPr lang="fr-FR" sz="20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120D-4959-8825-059B3AAECF74}"/>
                </c:ext>
              </c:extLst>
            </c:dLbl>
            <c:dLbl>
              <c:idx val="4"/>
              <c:layout>
                <c:manualLayout>
                  <c:x val="0.17824836103425323"/>
                  <c:y val="-3.3499666651939125E-2"/>
                </c:manualLayout>
              </c:layout>
              <c:tx>
                <c:rich>
                  <a:bodyPr/>
                  <a:lstStyle/>
                  <a:p>
                    <a:fld id="{87446C05-6FDC-438A-8066-FF3D6C9561C7}" type="CATEGORYNAME">
                      <a:rPr lang="fr-FR" sz="2000"/>
                      <a:pPr/>
                      <a:t>[NOM DE CATÉGORIE]</a:t>
                    </a:fld>
                    <a:r>
                      <a:rPr lang="fr-FR" sz="2000" baseline="0" dirty="0"/>
                      <a:t>
343  k€ </a:t>
                    </a:r>
                    <a:fld id="{A2B50DAC-BBF1-4D0C-BD07-B97CBAF94DC4}" type="PERCENTAGE">
                      <a:rPr lang="fr-FR" sz="2000" baseline="0" smtClean="0"/>
                      <a:pPr/>
                      <a:t>[POURCENTAGE]</a:t>
                    </a:fld>
                    <a:endParaRPr lang="fr-FR" sz="20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341048347310846"/>
                      <c:h val="0.159636462672600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3-120D-4959-8825-059B3AAECF74}"/>
                </c:ext>
              </c:extLst>
            </c:dLbl>
            <c:dLbl>
              <c:idx val="5"/>
              <c:layout>
                <c:manualLayout>
                  <c:x val="0.19222862464478296"/>
                  <c:y val="0.12562374994477171"/>
                </c:manualLayout>
              </c:layout>
              <c:tx>
                <c:rich>
                  <a:bodyPr/>
                  <a:lstStyle/>
                  <a:p>
                    <a:fld id="{78E84408-AE15-4AF7-9F74-ACC19BE22DBF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</a:t>
                    </a:r>
                    <a:fld id="{F93F2F6E-AE7D-4A90-A147-13040C4377CC}" type="VALUE">
                      <a:rPr lang="fr-FR" baseline="0" smtClean="0"/>
                      <a:pPr/>
                      <a:t>[VALEUR]</a:t>
                    </a:fld>
                    <a:r>
                      <a:rPr lang="fr-FR" baseline="0" dirty="0"/>
                      <a:t>k€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5-120D-4959-8825-059B3AAECF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'[CA2023_analyse_03052024.xlsx]AF(1)'!$B$133:$B$138</c:f>
              <c:strCache>
                <c:ptCount val="6"/>
                <c:pt idx="0">
                  <c:v>Charges de gestion (011)</c:v>
                </c:pt>
                <c:pt idx="1">
                  <c:v>Charges de personnel (012)</c:v>
                </c:pt>
                <c:pt idx="2">
                  <c:v>Attenuation de produits (014)</c:v>
                </c:pt>
                <c:pt idx="3">
                  <c:v>Subventions (65)</c:v>
                </c:pt>
                <c:pt idx="4">
                  <c:v>Charges financières (66)</c:v>
                </c:pt>
                <c:pt idx="5">
                  <c:v>Charges exceptionnelles (67)</c:v>
                </c:pt>
              </c:strCache>
            </c:strRef>
          </c:cat>
          <c:val>
            <c:numRef>
              <c:f>'[CA2023_analyse_03052024.xlsx]AF(1)'!$E$133:$E$138</c:f>
              <c:numCache>
                <c:formatCode>_-* #\ ##0\ _€_-;\-* #\ ##0\ _€_-;_-* "-"??\ _€_-;_-@_-</c:formatCode>
                <c:ptCount val="6"/>
                <c:pt idx="0">
                  <c:v>4165.1559999999999</c:v>
                </c:pt>
                <c:pt idx="1">
                  <c:v>13056.032640000001</c:v>
                </c:pt>
                <c:pt idx="2">
                  <c:v>285.22699999999998</c:v>
                </c:pt>
                <c:pt idx="3">
                  <c:v>2213.0430000000001</c:v>
                </c:pt>
                <c:pt idx="4">
                  <c:v>263.25700000000001</c:v>
                </c:pt>
                <c:pt idx="5">
                  <c:v>15.98564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120D-4959-8825-059B3AAEC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  <c:holeSize val="22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'[CA2023_analyse_03052024.xlsx]011'!$C$73</c:f>
              <c:strCache>
                <c:ptCount val="1"/>
                <c:pt idx="0">
                  <c:v>CFU 2023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00F-410F-9413-B5A01455A40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00F-410F-9413-B5A01455A40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00F-410F-9413-B5A01455A40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00F-410F-9413-B5A01455A40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00F-410F-9413-B5A01455A40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00F-410F-9413-B5A01455A407}"/>
              </c:ext>
            </c:extLst>
          </c:dPt>
          <c:dLbls>
            <c:dLbl>
              <c:idx val="0"/>
              <c:layout>
                <c:manualLayout>
                  <c:x val="-0.10565581730588215"/>
                  <c:y val="-6.9140731331095179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419574405872857"/>
                      <c:h val="0.156891352109555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00F-410F-9413-B5A01455A407}"/>
                </c:ext>
              </c:extLst>
            </c:dLbl>
            <c:dLbl>
              <c:idx val="1"/>
              <c:layout>
                <c:manualLayout>
                  <c:x val="-0.12289882919994892"/>
                  <c:y val="-6.9140731331095396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0F-410F-9413-B5A01455A407}"/>
                </c:ext>
              </c:extLst>
            </c:dLbl>
            <c:dLbl>
              <c:idx val="2"/>
              <c:layout>
                <c:manualLayout>
                  <c:x val="0.14747859503993874"/>
                  <c:y val="-3.687505670991743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0F-410F-9413-B5A01455A407}"/>
                </c:ext>
              </c:extLst>
            </c:dLbl>
            <c:dLbl>
              <c:idx val="3"/>
              <c:layout>
                <c:manualLayout>
                  <c:x val="0.14133365357994118"/>
                  <c:y val="-3.687505670991743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0F-410F-9413-B5A01455A407}"/>
                </c:ext>
              </c:extLst>
            </c:dLbl>
            <c:dLbl>
              <c:idx val="4"/>
              <c:layout>
                <c:manualLayout>
                  <c:x val="0.18189026721592436"/>
                  <c:y val="2.765629253243807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00F-410F-9413-B5A01455A407}"/>
                </c:ext>
              </c:extLst>
            </c:dLbl>
            <c:dLbl>
              <c:idx val="5"/>
              <c:layout>
                <c:manualLayout>
                  <c:x val="0.12044085261594988"/>
                  <c:y val="6.4531349242355499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00F-410F-9413-B5A01455A4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'[CA2023_analyse_03052024.xlsx]011'!$B$74:$B$79</c:f>
              <c:strCache>
                <c:ptCount val="6"/>
                <c:pt idx="0">
                  <c:v>Prestations</c:v>
                </c:pt>
                <c:pt idx="1">
                  <c:v>Fluides</c:v>
                </c:pt>
                <c:pt idx="2">
                  <c:v>Entretien bâtiments, loyers, charges</c:v>
                </c:pt>
                <c:pt idx="3">
                  <c:v>Fournitures, documentation, petit équipement</c:v>
                </c:pt>
                <c:pt idx="4">
                  <c:v>Frais, taxes</c:v>
                </c:pt>
                <c:pt idx="5">
                  <c:v>Alimentaire</c:v>
                </c:pt>
              </c:strCache>
            </c:strRef>
          </c:cat>
          <c:val>
            <c:numRef>
              <c:f>'[CA2023_analyse_03052024.xlsx]011'!$C$74:$C$79</c:f>
              <c:numCache>
                <c:formatCode>_-* #\ ##0\ _€_-;\-* #\ ##0\ _€_-;_-* "-"??\ _€_-;_-@_-</c:formatCode>
                <c:ptCount val="6"/>
                <c:pt idx="0">
                  <c:v>1322.8362299999994</c:v>
                </c:pt>
                <c:pt idx="1">
                  <c:v>882.82477999999992</c:v>
                </c:pt>
                <c:pt idx="2">
                  <c:v>794.91496999999993</c:v>
                </c:pt>
                <c:pt idx="3">
                  <c:v>636.01910999999996</c:v>
                </c:pt>
                <c:pt idx="4">
                  <c:v>143.32278999999997</c:v>
                </c:pt>
                <c:pt idx="5">
                  <c:v>385.23820000000001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00F-410F-9413-B5A01455A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6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99688792201993"/>
          <c:y val="6.0431627728209543E-2"/>
          <c:w val="0.46293205190371645"/>
          <c:h val="0.82949703147024267"/>
        </c:manualLayout>
      </c:layout>
      <c:doughnutChart>
        <c:varyColors val="1"/>
        <c:ser>
          <c:idx val="0"/>
          <c:order val="0"/>
          <c:tx>
            <c:strRef>
              <c:f>'[CA2023_analyse_03052024.xlsx]65'!$B$68</c:f>
              <c:strCache>
                <c:ptCount val="1"/>
                <c:pt idx="0">
                  <c:v>CFU 2023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6E7-4632-BDB7-657E2AA192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6E7-4632-BDB7-657E2AA192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6E7-4632-BDB7-657E2AA192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6E7-4632-BDB7-657E2AA192D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6E7-4632-BDB7-657E2AA192D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6E7-4632-BDB7-657E2AA192D4}"/>
              </c:ext>
            </c:extLst>
          </c:dPt>
          <c:dLbls>
            <c:dLbl>
              <c:idx val="0"/>
              <c:layout>
                <c:manualLayout>
                  <c:x val="-0.16506556132152433"/>
                  <c:y val="-4.83282975500978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E7-4632-BDB7-657E2AA192D4}"/>
                </c:ext>
              </c:extLst>
            </c:dLbl>
            <c:dLbl>
              <c:idx val="1"/>
              <c:layout>
                <c:manualLayout>
                  <c:x val="0.17314569369390667"/>
                  <c:y val="-3.075437116824405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E7-4632-BDB7-657E2AA192D4}"/>
                </c:ext>
              </c:extLst>
            </c:dLbl>
            <c:dLbl>
              <c:idx val="2"/>
              <c:layout>
                <c:manualLayout>
                  <c:x val="0.14313377345362946"/>
                  <c:y val="-1.977066717958550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E7-4632-BDB7-657E2AA192D4}"/>
                </c:ext>
              </c:extLst>
            </c:dLbl>
            <c:dLbl>
              <c:idx val="3"/>
              <c:layout>
                <c:manualLayout>
                  <c:x val="0.14082516420437735"/>
                  <c:y val="2.855763037051233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6E7-4632-BDB7-657E2AA192D4}"/>
                </c:ext>
              </c:extLst>
            </c:dLbl>
            <c:dLbl>
              <c:idx val="4"/>
              <c:layout>
                <c:manualLayout>
                  <c:x val="0.131590727207369"/>
                  <c:y val="7.63722783048559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7.5624222037311312E-2"/>
                      <c:h val="0.1425591324124688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26E7-4632-BDB7-657E2AA192D4}"/>
                </c:ext>
              </c:extLst>
            </c:dLbl>
            <c:dLbl>
              <c:idx val="5"/>
              <c:layout>
                <c:manualLayout>
                  <c:x val="-0.11543041701754043"/>
                  <c:y val="8.019810284443047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367295187049607"/>
                      <c:h val="0.157615372025057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6E7-4632-BDB7-657E2AA192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'[CA2023_analyse_03052024.xlsx]65'!$A$69:$A$74</c:f>
              <c:strCache>
                <c:ptCount val="6"/>
                <c:pt idx="0">
                  <c:v>Subvention CCAS</c:v>
                </c:pt>
                <c:pt idx="1">
                  <c:v>Subvention CLC</c:v>
                </c:pt>
                <c:pt idx="2">
                  <c:v>Participations Syndicats</c:v>
                </c:pt>
                <c:pt idx="3">
                  <c:v>Subventions associations</c:v>
                </c:pt>
                <c:pt idx="4">
                  <c:v>Elus</c:v>
                </c:pt>
                <c:pt idx="5">
                  <c:v>Divers</c:v>
                </c:pt>
              </c:strCache>
            </c:strRef>
          </c:cat>
          <c:val>
            <c:numRef>
              <c:f>'[CA2023_analyse_03052024.xlsx]65'!$B$69:$B$74</c:f>
              <c:numCache>
                <c:formatCode>_-* #\ ##0\ _€_-;\-* #\ ##0\ _€_-;_-* "-"??\ _€_-;_-@_-</c:formatCode>
                <c:ptCount val="6"/>
                <c:pt idx="0">
                  <c:v>1000</c:v>
                </c:pt>
                <c:pt idx="1">
                  <c:v>556.14499999999998</c:v>
                </c:pt>
                <c:pt idx="2">
                  <c:v>115.07351</c:v>
                </c:pt>
                <c:pt idx="3">
                  <c:v>340.23273</c:v>
                </c:pt>
                <c:pt idx="4">
                  <c:v>157.68451999999999</c:v>
                </c:pt>
                <c:pt idx="5">
                  <c:v>58.322069999999997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E7-4632-BDB7-657E2AA192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0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'[CA2023_analyse_03052024.xlsx]AF(2)'!$A$10</c:f>
              <c:strCache>
                <c:ptCount val="1"/>
                <c:pt idx="0">
                  <c:v>Epargne brute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5"/>
              <c:layout>
                <c:manualLayout>
                  <c:x val="-5.1763260864620513E-2"/>
                  <c:y val="-0.1076580611056006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04-4C0C-A6A3-F8CF6C1FDE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'[CA2023_analyse_03052024.xlsx]AF(2)'!$C$9:$H$9</c:f>
              <c:strCache>
                <c:ptCount val="6"/>
                <c:pt idx="0">
                  <c:v>CA 2018</c:v>
                </c:pt>
                <c:pt idx="1">
                  <c:v>CA 2019</c:v>
                </c:pt>
                <c:pt idx="2">
                  <c:v>CA 2020</c:v>
                </c:pt>
                <c:pt idx="3">
                  <c:v>CA 2021</c:v>
                </c:pt>
                <c:pt idx="4">
                  <c:v>CFU 2022</c:v>
                </c:pt>
                <c:pt idx="5">
                  <c:v>CFU 2023</c:v>
                </c:pt>
              </c:strCache>
            </c:strRef>
          </c:cat>
          <c:val>
            <c:numRef>
              <c:f>'[CA2023_analyse_03052024.xlsx]AF(2)'!$C$10:$H$10</c:f>
              <c:numCache>
                <c:formatCode>#,##0</c:formatCode>
                <c:ptCount val="6"/>
                <c:pt idx="0">
                  <c:v>4671377.7100000009</c:v>
                </c:pt>
                <c:pt idx="1">
                  <c:v>5008006.9000000022</c:v>
                </c:pt>
                <c:pt idx="2">
                  <c:v>2173679.09</c:v>
                </c:pt>
                <c:pt idx="3">
                  <c:v>2828719.879999999</c:v>
                </c:pt>
                <c:pt idx="4">
                  <c:v>2839302.7800000012</c:v>
                </c:pt>
                <c:pt idx="5" formatCode="_-* #\ ##0\ _€_-;\-* #\ ##0\ _€_-;_-* &quot;-&quot;??\ _€_-;_-@_-">
                  <c:v>2186428.629999999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04-4C0C-A6A3-F8CF6C1FDE7E}"/>
            </c:ext>
          </c:extLst>
        </c:ser>
        <c:ser>
          <c:idx val="1"/>
          <c:order val="1"/>
          <c:tx>
            <c:strRef>
              <c:f>'[CA2023_analyse_03052024.xlsx]AF(2)'!$A$11</c:f>
              <c:strCache>
                <c:ptCount val="1"/>
                <c:pt idx="0">
                  <c:v>Epargne nette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'[CA2023_analyse_03052024.xlsx]AF(2)'!$C$9:$H$9</c:f>
              <c:strCache>
                <c:ptCount val="6"/>
                <c:pt idx="0">
                  <c:v>CA 2018</c:v>
                </c:pt>
                <c:pt idx="1">
                  <c:v>CA 2019</c:v>
                </c:pt>
                <c:pt idx="2">
                  <c:v>CA 2020</c:v>
                </c:pt>
                <c:pt idx="3">
                  <c:v>CA 2021</c:v>
                </c:pt>
                <c:pt idx="4">
                  <c:v>CFU 2022</c:v>
                </c:pt>
                <c:pt idx="5">
                  <c:v>CFU 2023</c:v>
                </c:pt>
              </c:strCache>
            </c:strRef>
          </c:cat>
          <c:val>
            <c:numRef>
              <c:f>'[CA2023_analyse_03052024.xlsx]AF(2)'!$C$11:$H$11</c:f>
              <c:numCache>
                <c:formatCode>#,##0</c:formatCode>
                <c:ptCount val="6"/>
                <c:pt idx="0">
                  <c:v>1309805.33</c:v>
                </c:pt>
                <c:pt idx="1">
                  <c:v>1425425.63</c:v>
                </c:pt>
                <c:pt idx="2">
                  <c:v>313757.93999999994</c:v>
                </c:pt>
                <c:pt idx="3">
                  <c:v>1337690</c:v>
                </c:pt>
                <c:pt idx="4">
                  <c:v>1200180</c:v>
                </c:pt>
                <c:pt idx="5" formatCode="_-* #\ ##0\ _€_-;\-* #\ ##0\ _€_-;_-* &quot;-&quot;??\ _€_-;_-@_-">
                  <c:v>311172.86999999895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04-4C0C-A6A3-F8CF6C1FDE7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88303872"/>
        <c:axId val="1"/>
      </c:lineChart>
      <c:catAx>
        <c:axId val="98830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988303872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[CA2023_analyse_03052024.xlsx]R_I!$Y$3</c:f>
              <c:strCache>
                <c:ptCount val="1"/>
                <c:pt idx="0">
                  <c:v>CA 2023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DE4-4944-A02F-5DFAC4924A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DE4-4944-A02F-5DFAC4924A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DE4-4944-A02F-5DFAC4924A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DE4-4944-A02F-5DFAC4924A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DE4-4944-A02F-5DFAC4924AC8}"/>
              </c:ext>
            </c:extLst>
          </c:dPt>
          <c:dLbls>
            <c:dLbl>
              <c:idx val="2"/>
              <c:layout>
                <c:manualLayout>
                  <c:x val="-8.9483318203124537E-2"/>
                  <c:y val="-2.039718294024589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E4-4944-A02F-5DFAC4924AC8}"/>
                </c:ext>
              </c:extLst>
            </c:dLbl>
            <c:dLbl>
              <c:idx val="4"/>
              <c:layout>
                <c:manualLayout>
                  <c:x val="6.1225428244243103E-2"/>
                  <c:y val="-9.971956104120215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DE4-4944-A02F-5DFAC4924A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[CA2023_analyse_03052024.xlsx]R_I!$X$4:$X$8</c:f>
              <c:strCache>
                <c:ptCount val="5"/>
                <c:pt idx="0">
                  <c:v>FCTVA</c:v>
                </c:pt>
                <c:pt idx="1">
                  <c:v>AUTOFINANCEMENT </c:v>
                </c:pt>
                <c:pt idx="2">
                  <c:v>SUBVENTIONS EQUIPEMENTS RECUES</c:v>
                </c:pt>
                <c:pt idx="3">
                  <c:v>EMPRUNTS NOUVEAUX</c:v>
                </c:pt>
                <c:pt idx="4">
                  <c:v>PRODUITS DE CESSIONS</c:v>
                </c:pt>
              </c:strCache>
            </c:strRef>
          </c:cat>
          <c:val>
            <c:numRef>
              <c:f>[CA2023_analyse_03052024.xlsx]R_I!$Y$4:$Y$8</c:f>
              <c:numCache>
                <c:formatCode>#,##0</c:formatCode>
                <c:ptCount val="5"/>
                <c:pt idx="0">
                  <c:v>595.00462000000005</c:v>
                </c:pt>
                <c:pt idx="1">
                  <c:v>2549.915</c:v>
                </c:pt>
                <c:pt idx="2">
                  <c:v>100.20699999999999</c:v>
                </c:pt>
                <c:pt idx="3">
                  <c:v>1837</c:v>
                </c:pt>
                <c:pt idx="4" formatCode="General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8A8-4B73-A54F-6CDE43C14ED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5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518748850400797"/>
          <c:y val="0.3519240361081889"/>
          <c:w val="0.3188934403128097"/>
          <c:h val="0.287086334690468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B6590BA-B9E1-0885-3CA9-C8794609F8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ADB564D-43DD-DADC-7D92-93DCC6297F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3B178-367E-43B0-8302-70C76DF072BD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6046A23-CA74-8184-9521-D69146FFB0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A25604-4552-2BBC-4004-078DFFEFD2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6DC7B-F637-453F-B4ED-7EB077F1D8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246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EF877-758E-47B5-B54D-E67772D38F64}" type="datetimeFigureOut">
              <a:t>30/05/2024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FB28DE-4496-44E3-88FF-53FAB5196C77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8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Dépenses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faveur</a:t>
            </a:r>
            <a:r>
              <a:rPr lang="en-US">
                <a:cs typeface="Calibri"/>
              </a:rPr>
              <a:t> de </a:t>
            </a:r>
            <a:r>
              <a:rPr lang="en-US" err="1">
                <a:cs typeface="Calibri"/>
              </a:rPr>
              <a:t>l'action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sociale</a:t>
            </a:r>
            <a:r>
              <a:rPr lang="en-US">
                <a:cs typeface="Calibri"/>
              </a:rPr>
              <a:t> = COS38+COS </a:t>
            </a:r>
            <a:r>
              <a:rPr lang="en-US" err="1">
                <a:cs typeface="Calibri"/>
              </a:rPr>
              <a:t>Eybens</a:t>
            </a:r>
            <a:r>
              <a:rPr lang="en-US">
                <a:cs typeface="Calibri"/>
              </a:rPr>
              <a:t>, tickets restaurants, </a:t>
            </a:r>
            <a:r>
              <a:rPr lang="en-US" err="1">
                <a:cs typeface="Calibri"/>
              </a:rPr>
              <a:t>forfait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mobilités</a:t>
            </a:r>
            <a:r>
              <a:rPr lang="en-US">
                <a:cs typeface="Calibri"/>
              </a:rPr>
              <a:t> durables et </a:t>
            </a:r>
            <a:r>
              <a:rPr lang="en-US" err="1">
                <a:cs typeface="Calibri"/>
              </a:rPr>
              <a:t>remboursement</a:t>
            </a:r>
            <a:r>
              <a:rPr lang="en-US">
                <a:cs typeface="Calibri"/>
              </a:rPr>
              <a:t> abonnements transport, participation </a:t>
            </a:r>
            <a:r>
              <a:rPr lang="en-US" err="1">
                <a:cs typeface="Calibri"/>
              </a:rPr>
              <a:t>complémentaire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santé</a:t>
            </a:r>
            <a:r>
              <a:rPr lang="en-US">
                <a:cs typeface="Calibri"/>
              </a:rPr>
              <a:t> et </a:t>
            </a:r>
            <a:r>
              <a:rPr lang="en-US" err="1">
                <a:cs typeface="Calibri"/>
              </a:rPr>
              <a:t>prévoyance</a:t>
            </a:r>
            <a:r>
              <a:rPr lang="en-US">
                <a:cs typeface="Calibri"/>
              </a:rPr>
              <a:t>, </a:t>
            </a:r>
            <a:r>
              <a:rPr lang="en-US" err="1">
                <a:cs typeface="Calibri"/>
              </a:rPr>
              <a:t>prestations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familiales</a:t>
            </a:r>
            <a:r>
              <a:rPr lang="en-US">
                <a:cs typeface="Calibri"/>
              </a:rPr>
              <a:t> pour enfants </a:t>
            </a:r>
            <a:r>
              <a:rPr lang="en-US" err="1">
                <a:cs typeface="Calibri"/>
              </a:rPr>
              <a:t>porteurs</a:t>
            </a:r>
            <a:r>
              <a:rPr lang="en-US">
                <a:cs typeface="Calibri"/>
              </a:rPr>
              <a:t> handicap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B28DE-4496-44E3-88FF-53FAB5196C77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28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Dépenses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faveur</a:t>
            </a:r>
            <a:r>
              <a:rPr lang="en-US">
                <a:cs typeface="Calibri"/>
              </a:rPr>
              <a:t> de </a:t>
            </a:r>
            <a:r>
              <a:rPr lang="en-US" err="1">
                <a:cs typeface="Calibri"/>
              </a:rPr>
              <a:t>l'action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sociale</a:t>
            </a:r>
            <a:r>
              <a:rPr lang="en-US">
                <a:cs typeface="Calibri"/>
              </a:rPr>
              <a:t> = COS38+COS </a:t>
            </a:r>
            <a:r>
              <a:rPr lang="en-US" err="1">
                <a:cs typeface="Calibri"/>
              </a:rPr>
              <a:t>Eybens</a:t>
            </a:r>
            <a:r>
              <a:rPr lang="en-US">
                <a:cs typeface="Calibri"/>
              </a:rPr>
              <a:t>, tickets restaurants, </a:t>
            </a:r>
            <a:r>
              <a:rPr lang="en-US" err="1">
                <a:cs typeface="Calibri"/>
              </a:rPr>
              <a:t>forfait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mobilités</a:t>
            </a:r>
            <a:r>
              <a:rPr lang="en-US">
                <a:cs typeface="Calibri"/>
              </a:rPr>
              <a:t> durables et </a:t>
            </a:r>
            <a:r>
              <a:rPr lang="en-US" err="1">
                <a:cs typeface="Calibri"/>
              </a:rPr>
              <a:t>remboursement</a:t>
            </a:r>
            <a:r>
              <a:rPr lang="en-US">
                <a:cs typeface="Calibri"/>
              </a:rPr>
              <a:t> abonnements transport, participation </a:t>
            </a:r>
            <a:r>
              <a:rPr lang="en-US" err="1">
                <a:cs typeface="Calibri"/>
              </a:rPr>
              <a:t>complémentaire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santé</a:t>
            </a:r>
            <a:r>
              <a:rPr lang="en-US">
                <a:cs typeface="Calibri"/>
              </a:rPr>
              <a:t> et </a:t>
            </a:r>
            <a:r>
              <a:rPr lang="en-US" err="1">
                <a:cs typeface="Calibri"/>
              </a:rPr>
              <a:t>prévoyance</a:t>
            </a:r>
            <a:r>
              <a:rPr lang="en-US">
                <a:cs typeface="Calibri"/>
              </a:rPr>
              <a:t>, </a:t>
            </a:r>
            <a:r>
              <a:rPr lang="en-US" err="1">
                <a:cs typeface="Calibri"/>
              </a:rPr>
              <a:t>prestations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familiales</a:t>
            </a:r>
            <a:r>
              <a:rPr lang="en-US">
                <a:cs typeface="Calibri"/>
              </a:rPr>
              <a:t> pour enfants </a:t>
            </a:r>
            <a:r>
              <a:rPr lang="en-US" err="1">
                <a:cs typeface="Calibri"/>
              </a:rPr>
              <a:t>porteurs</a:t>
            </a:r>
            <a:r>
              <a:rPr lang="en-US">
                <a:cs typeface="Calibri"/>
              </a:rPr>
              <a:t> handicap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B28DE-4496-44E3-88FF-53FAB5196C77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9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Dépenses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faveur</a:t>
            </a:r>
            <a:r>
              <a:rPr lang="en-US">
                <a:cs typeface="Calibri"/>
              </a:rPr>
              <a:t> de </a:t>
            </a:r>
            <a:r>
              <a:rPr lang="en-US" err="1">
                <a:cs typeface="Calibri"/>
              </a:rPr>
              <a:t>l'action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sociale</a:t>
            </a:r>
            <a:r>
              <a:rPr lang="en-US">
                <a:cs typeface="Calibri"/>
              </a:rPr>
              <a:t> = COS38+COS </a:t>
            </a:r>
            <a:r>
              <a:rPr lang="en-US" err="1">
                <a:cs typeface="Calibri"/>
              </a:rPr>
              <a:t>Eybens</a:t>
            </a:r>
            <a:r>
              <a:rPr lang="en-US">
                <a:cs typeface="Calibri"/>
              </a:rPr>
              <a:t>, tickets restaurants, </a:t>
            </a:r>
            <a:r>
              <a:rPr lang="en-US" err="1">
                <a:cs typeface="Calibri"/>
              </a:rPr>
              <a:t>forfait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mobilités</a:t>
            </a:r>
            <a:r>
              <a:rPr lang="en-US">
                <a:cs typeface="Calibri"/>
              </a:rPr>
              <a:t> durables et </a:t>
            </a:r>
            <a:r>
              <a:rPr lang="en-US" err="1">
                <a:cs typeface="Calibri"/>
              </a:rPr>
              <a:t>remboursement</a:t>
            </a:r>
            <a:r>
              <a:rPr lang="en-US">
                <a:cs typeface="Calibri"/>
              </a:rPr>
              <a:t> abonnements transport, participation </a:t>
            </a:r>
            <a:r>
              <a:rPr lang="en-US" err="1">
                <a:cs typeface="Calibri"/>
              </a:rPr>
              <a:t>complémentaire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santé</a:t>
            </a:r>
            <a:r>
              <a:rPr lang="en-US">
                <a:cs typeface="Calibri"/>
              </a:rPr>
              <a:t> et </a:t>
            </a:r>
            <a:r>
              <a:rPr lang="en-US" err="1">
                <a:cs typeface="Calibri"/>
              </a:rPr>
              <a:t>prévoyance</a:t>
            </a:r>
            <a:r>
              <a:rPr lang="en-US">
                <a:cs typeface="Calibri"/>
              </a:rPr>
              <a:t>, </a:t>
            </a:r>
            <a:r>
              <a:rPr lang="en-US" err="1">
                <a:cs typeface="Calibri"/>
              </a:rPr>
              <a:t>prestations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familiales</a:t>
            </a:r>
            <a:r>
              <a:rPr lang="en-US">
                <a:cs typeface="Calibri"/>
              </a:rPr>
              <a:t> pour enfants </a:t>
            </a:r>
            <a:r>
              <a:rPr lang="en-US" err="1">
                <a:cs typeface="Calibri"/>
              </a:rPr>
              <a:t>porteurs</a:t>
            </a:r>
            <a:r>
              <a:rPr lang="en-US">
                <a:cs typeface="Calibri"/>
              </a:rPr>
              <a:t> handicap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B28DE-4496-44E3-88FF-53FAB5196C77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78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31602" y="781639"/>
            <a:ext cx="6425184" cy="167188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92496" y="3970076"/>
            <a:ext cx="6364290" cy="14881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B4DBA67-677E-57DE-49B1-9404C14004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17430" y="6484487"/>
            <a:ext cx="531881" cy="171942"/>
          </a:xfrm>
          <a:prstGeom prst="rect">
            <a:avLst/>
          </a:prstGeom>
        </p:spPr>
      </p:pic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6EE89AD8-82C9-6527-AEA4-FC4079778D28}"/>
              </a:ext>
            </a:extLst>
          </p:cNvPr>
          <p:cNvSpPr txBox="1">
            <a:spLocks/>
          </p:cNvSpPr>
          <p:nvPr userDrawn="1"/>
        </p:nvSpPr>
        <p:spPr>
          <a:xfrm>
            <a:off x="8701462" y="6383073"/>
            <a:ext cx="3399098" cy="37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7C6CCC6-2BE5-4E42-96A4-D1E8E81A3D8E}" type="slidenum">
              <a:rPr lang="fr-FR" sz="1800" b="1" smtClean="0">
                <a:solidFill>
                  <a:srgbClr val="0080AA"/>
                </a:solidFill>
                <a:latin typeface="Source Sans Pro Black"/>
                <a:ea typeface="Source Sans Pro Black"/>
              </a:rPr>
              <a:pPr/>
              <a:t>‹N°›</a:t>
            </a:fld>
            <a:endParaRPr lang="fr-FR" sz="1800" b="1">
              <a:solidFill>
                <a:srgbClr val="0080AA"/>
              </a:solidFill>
              <a:latin typeface="Source Sans Pro Black"/>
              <a:ea typeface="Source Sans Pro Black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66B71D-E49D-9753-4F94-5400F78FEA7B}"/>
              </a:ext>
            </a:extLst>
          </p:cNvPr>
          <p:cNvSpPr/>
          <p:nvPr userDrawn="1"/>
        </p:nvSpPr>
        <p:spPr>
          <a:xfrm>
            <a:off x="0" y="0"/>
            <a:ext cx="3048000" cy="6858000"/>
          </a:xfrm>
          <a:prstGeom prst="rect">
            <a:avLst/>
          </a:prstGeom>
          <a:gradFill flip="none" rotWithShape="1">
            <a:gsLst>
              <a:gs pos="0">
                <a:srgbClr val="0080AA"/>
              </a:gs>
              <a:gs pos="100000">
                <a:srgbClr val="C3D65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5">
            <a:extLst>
              <a:ext uri="{FF2B5EF4-FFF2-40B4-BE49-F238E27FC236}">
                <a16:creationId xmlns:a16="http://schemas.microsoft.com/office/drawing/2014/main" id="{D799B758-C048-C34F-5832-79663DAE40D6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7918" y="1026648"/>
            <a:ext cx="4797636" cy="4797636"/>
          </a:xfrm>
          <a:prstGeom prst="rect">
            <a:avLst/>
          </a:prstGeom>
        </p:spPr>
      </p:pic>
      <p:pic>
        <p:nvPicPr>
          <p:cNvPr id="13" name="Image 7">
            <a:extLst>
              <a:ext uri="{FF2B5EF4-FFF2-40B4-BE49-F238E27FC236}">
                <a16:creationId xmlns:a16="http://schemas.microsoft.com/office/drawing/2014/main" id="{95BBE53E-1AC7-C717-F1C1-6D5542A8E6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94357" y="3593210"/>
            <a:ext cx="864653" cy="277750"/>
          </a:xfrm>
          <a:prstGeom prst="rect">
            <a:avLst/>
          </a:prstGeom>
        </p:spPr>
      </p:pic>
      <p:pic>
        <p:nvPicPr>
          <p:cNvPr id="14" name="Image 8">
            <a:extLst>
              <a:ext uri="{FF2B5EF4-FFF2-40B4-BE49-F238E27FC236}">
                <a16:creationId xmlns:a16="http://schemas.microsoft.com/office/drawing/2014/main" id="{FCB2E844-DFED-D5F6-445F-9D7A7D074858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7685590" y="6137246"/>
            <a:ext cx="1682188" cy="50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Compte administratif 2022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Bureau Municipal – Mars 2023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8941B0-F4D5-4460-BCAD-F7E2B41A8257}" type="datetimeFigureOut">
              <a:rPr lang="fr-FR" smtClean="0"/>
              <a:t>30/05/2024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35014" y="421407"/>
            <a:ext cx="1022968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35014" y="1861211"/>
            <a:ext cx="10229681" cy="4332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83E28B-3DC0-16DA-A5FE-493BA11A9D37}"/>
              </a:ext>
            </a:extLst>
          </p:cNvPr>
          <p:cNvSpPr/>
          <p:nvPr userDrawn="1"/>
        </p:nvSpPr>
        <p:spPr>
          <a:xfrm>
            <a:off x="0" y="0"/>
            <a:ext cx="843516" cy="6858000"/>
          </a:xfrm>
          <a:prstGeom prst="rect">
            <a:avLst/>
          </a:prstGeom>
          <a:gradFill flip="none" rotWithShape="1">
            <a:gsLst>
              <a:gs pos="0">
                <a:srgbClr val="0080AA"/>
              </a:gs>
              <a:gs pos="100000">
                <a:srgbClr val="C3D65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B96D8A3-DEA5-362F-D8B5-6928D6AEADA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17430" y="6484487"/>
            <a:ext cx="531881" cy="171942"/>
          </a:xfrm>
          <a:prstGeom prst="rect">
            <a:avLst/>
          </a:prstGeom>
        </p:spPr>
      </p:pic>
      <p:pic>
        <p:nvPicPr>
          <p:cNvPr id="9" name="Image 5">
            <a:extLst>
              <a:ext uri="{FF2B5EF4-FFF2-40B4-BE49-F238E27FC236}">
                <a16:creationId xmlns:a16="http://schemas.microsoft.com/office/drawing/2014/main" id="{60EF1877-A2C8-8628-4EE1-0B987BD283A6}"/>
              </a:ext>
            </a:extLst>
          </p:cNvPr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3242" y="5601104"/>
            <a:ext cx="1180548" cy="1180548"/>
          </a:xfrm>
          <a:prstGeom prst="rect">
            <a:avLst/>
          </a:prstGeom>
        </p:spPr>
      </p:pic>
      <p:sp>
        <p:nvSpPr>
          <p:cNvPr id="10" name="Espace réservé du numéro de diapositive 7">
            <a:extLst>
              <a:ext uri="{FF2B5EF4-FFF2-40B4-BE49-F238E27FC236}">
                <a16:creationId xmlns:a16="http://schemas.microsoft.com/office/drawing/2014/main" id="{BCA81FC7-54AB-FE6F-6351-452E9B671E34}"/>
              </a:ext>
            </a:extLst>
          </p:cNvPr>
          <p:cNvSpPr txBox="1">
            <a:spLocks/>
          </p:cNvSpPr>
          <p:nvPr userDrawn="1"/>
        </p:nvSpPr>
        <p:spPr>
          <a:xfrm>
            <a:off x="8701462" y="6383073"/>
            <a:ext cx="3399098" cy="37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7C6CCC6-2BE5-4E42-96A4-D1E8E81A3D8E}" type="slidenum">
              <a:rPr lang="fr-FR" sz="1800" b="1" smtClean="0">
                <a:solidFill>
                  <a:srgbClr val="0080AA"/>
                </a:solidFill>
                <a:latin typeface="Source Sans Pro Black"/>
                <a:ea typeface="Source Sans Pro Black"/>
              </a:rPr>
              <a:pPr/>
              <a:t>‹N°›</a:t>
            </a:fld>
            <a:endParaRPr lang="fr-FR" sz="1800" b="1">
              <a:solidFill>
                <a:srgbClr val="0080AA"/>
              </a:solidFill>
              <a:latin typeface="Source Sans Pro Black"/>
              <a:ea typeface="Source Sans Pro Black"/>
            </a:endParaRPr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80AA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rgbClr val="C3D652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A2F707-E5A4-D12A-CFC2-9E3E51603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0853" y="1923068"/>
            <a:ext cx="7737273" cy="964856"/>
          </a:xfrm>
        </p:spPr>
        <p:txBody>
          <a:bodyPr>
            <a:normAutofit fontScale="90000"/>
          </a:bodyPr>
          <a:lstStyle/>
          <a:p>
            <a:r>
              <a:rPr lang="fr-FR" dirty="0"/>
              <a:t>Compte Financier Unique 2023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6456C2-7811-FB03-7DD5-B570141F8E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Conseil Municipal</a:t>
            </a:r>
            <a:endParaRPr lang="fr-FR" dirty="0"/>
          </a:p>
          <a:p>
            <a:r>
              <a:rPr lang="fr-FR" dirty="0"/>
              <a:t>31 mai 2024</a:t>
            </a:r>
          </a:p>
        </p:txBody>
      </p:sp>
    </p:spTree>
    <p:extLst>
      <p:ext uri="{BB962C8B-B14F-4D97-AF65-F5344CB8AC3E}">
        <p14:creationId xmlns:p14="http://schemas.microsoft.com/office/powerpoint/2010/main" val="19953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AED5C-1B96-B044-9873-46D678FC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EPARGNE</a:t>
            </a:r>
          </a:p>
        </p:txBody>
      </p:sp>
    </p:spTree>
    <p:extLst>
      <p:ext uri="{BB962C8B-B14F-4D97-AF65-F5344CB8AC3E}">
        <p14:creationId xmlns:p14="http://schemas.microsoft.com/office/powerpoint/2010/main" val="345272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3B733B2-9D7F-71AC-429B-0FD7CDC40348}"/>
              </a:ext>
            </a:extLst>
          </p:cNvPr>
          <p:cNvSpPr txBox="1"/>
          <p:nvPr/>
        </p:nvSpPr>
        <p:spPr>
          <a:xfrm>
            <a:off x="1190142" y="4928539"/>
            <a:ext cx="10735528" cy="224676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70C0"/>
                </a:solidFill>
              </a:rPr>
              <a:t>Epargne brute </a:t>
            </a:r>
            <a:r>
              <a:rPr lang="fr-FR" sz="2000" b="1" dirty="0"/>
              <a:t>(CAF brute)  = Produits réels – charges réelles</a:t>
            </a:r>
          </a:p>
          <a:p>
            <a:pPr algn="ctr"/>
            <a:r>
              <a:rPr lang="fr-FR" sz="2000" dirty="0"/>
              <a:t>Elle doit permettre de couvrir en priorité le remboursement en capital et au-delà une partie des dépenses d’équipement</a:t>
            </a:r>
          </a:p>
          <a:p>
            <a:pPr algn="ctr"/>
            <a:endParaRPr lang="fr-FR" sz="2000" dirty="0"/>
          </a:p>
          <a:p>
            <a:pPr algn="ctr"/>
            <a:r>
              <a:rPr lang="fr-FR" sz="2000" b="1" dirty="0">
                <a:solidFill>
                  <a:schemeClr val="accent2"/>
                </a:solidFill>
              </a:rPr>
              <a:t>Epargne nette </a:t>
            </a:r>
            <a:r>
              <a:rPr lang="fr-FR" sz="2000" b="1" dirty="0"/>
              <a:t>= CAF brute – remboursement capital dette</a:t>
            </a:r>
          </a:p>
          <a:p>
            <a:pPr algn="ctr"/>
            <a:r>
              <a:rPr lang="fr-FR" sz="2000" dirty="0"/>
              <a:t>Elle permet de chiffrer les réserves disponibles pour financer les dépenses d’équipement de la commune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64AFB6E-EA3E-5F0D-3468-9D0A25CDD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817" y="36056"/>
            <a:ext cx="10229682" cy="1020957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Une baisse de l’épargne brute et forte diminution de l’épargne nette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6C7F5107-8511-4582-89BE-4AE6306A41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669918"/>
              </p:ext>
            </p:extLst>
          </p:nvPr>
        </p:nvGraphicFramePr>
        <p:xfrm>
          <a:off x="1190142" y="1145219"/>
          <a:ext cx="10735528" cy="3544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2547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43AEBD-C4CA-60BC-B713-C8DB441DD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014" y="1016001"/>
            <a:ext cx="10229681" cy="5177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latin typeface="+mn-lt"/>
              </a:rPr>
              <a:t>L’épargne brute est en baisse (-653 k€) marquée par le contexte inflationniste notamment :</a:t>
            </a:r>
          </a:p>
          <a:p>
            <a:r>
              <a:rPr lang="fr-FR" b="1" dirty="0">
                <a:latin typeface="+mn-lt"/>
              </a:rPr>
              <a:t>Hausse de tous les chapitres de charges</a:t>
            </a:r>
            <a:r>
              <a:rPr lang="fr-FR" dirty="0">
                <a:latin typeface="+mn-lt"/>
              </a:rPr>
              <a:t>:   charges de gestion (+315 k€)   charges de personnel (+310 k€),  accompagnement social (+150k€)   frais financiers (+79 k€)</a:t>
            </a:r>
          </a:p>
          <a:p>
            <a:r>
              <a:rPr lang="fr-FR" dirty="0">
                <a:latin typeface="+mn-lt"/>
              </a:rPr>
              <a:t>Et  </a:t>
            </a:r>
            <a:r>
              <a:rPr lang="fr-FR" b="1" dirty="0">
                <a:latin typeface="+mn-lt"/>
              </a:rPr>
              <a:t>pour les recettes hausse sur la seule part foncière </a:t>
            </a:r>
            <a:r>
              <a:rPr lang="fr-FR" dirty="0">
                <a:latin typeface="+mn-lt"/>
              </a:rPr>
              <a:t>des impôts et taxes (+272 k€)</a:t>
            </a:r>
          </a:p>
          <a:p>
            <a:pPr marL="0" indent="0">
              <a:buNone/>
            </a:pPr>
            <a:endParaRPr lang="fr-FR" dirty="0">
              <a:latin typeface="+mn-lt"/>
            </a:endParaRPr>
          </a:p>
          <a:p>
            <a:pPr marL="0" indent="0">
              <a:buNone/>
            </a:pPr>
            <a:r>
              <a:rPr lang="fr-FR" dirty="0">
                <a:latin typeface="+mn-lt"/>
              </a:rPr>
              <a:t>la  maitrise des dépenses de fonctionnement en s’appuyant sur le personnel en place permet de conserver le niveau de services, et poursuivre l’accompagnement social pour les Eybinois  </a:t>
            </a:r>
          </a:p>
          <a:p>
            <a:pPr marL="0" indent="0">
              <a:buNone/>
            </a:pPr>
            <a:endParaRPr lang="fr-FR" dirty="0">
              <a:latin typeface="+mn-lt"/>
            </a:endParaRPr>
          </a:p>
          <a:p>
            <a:pPr marL="0" indent="0">
              <a:buNone/>
            </a:pPr>
            <a:r>
              <a:rPr lang="fr-FR" dirty="0">
                <a:latin typeface="+mn-lt"/>
              </a:rPr>
              <a:t>Le maintien d’une épargne brute à hauteur de 2 000 k€ reste majeur pour le financement des investissements de transition et de rénovation,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561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AED5C-1B96-B044-9873-46D678FC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SECTION INVESTISSEMENT</a:t>
            </a:r>
          </a:p>
        </p:txBody>
      </p:sp>
    </p:spTree>
    <p:extLst>
      <p:ext uri="{BB962C8B-B14F-4D97-AF65-F5344CB8AC3E}">
        <p14:creationId xmlns:p14="http://schemas.microsoft.com/office/powerpoint/2010/main" val="2149661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AFB6E-EA3E-5F0D-3468-9D0A25CDD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8481" y="8878"/>
            <a:ext cx="10229682" cy="821467"/>
          </a:xfrm>
        </p:spPr>
        <p:txBody>
          <a:bodyPr>
            <a:normAutofit/>
          </a:bodyPr>
          <a:lstStyle/>
          <a:p>
            <a:pPr algn="ctr"/>
            <a:r>
              <a:rPr lang="fr-FR" sz="4000"/>
              <a:t>CFU 2023| Vision globale investissement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CD5CB9B-03E7-0A96-846F-2F752D52E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831" y="1012055"/>
            <a:ext cx="8693198" cy="566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758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7632D-EC80-B336-345D-2D44077D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8380" y="114159"/>
            <a:ext cx="10521943" cy="816091"/>
          </a:xfrm>
        </p:spPr>
        <p:txBody>
          <a:bodyPr>
            <a:noAutofit/>
          </a:bodyPr>
          <a:lstStyle/>
          <a:p>
            <a:pPr algn="ctr"/>
            <a:r>
              <a:rPr lang="fr-FR" sz="3200"/>
              <a:t>CFU 2023| Recettes réelles d’investissement</a:t>
            </a:r>
            <a:br>
              <a:rPr lang="fr-FR" sz="3200"/>
            </a:br>
            <a:r>
              <a:rPr lang="fr-FR" sz="3200"/>
              <a:t>Répartition en K€ en 2023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D691006A-EA6C-0BFE-8F64-7B4A868E7B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9183134"/>
              </p:ext>
            </p:extLst>
          </p:nvPr>
        </p:nvGraphicFramePr>
        <p:xfrm>
          <a:off x="1340529" y="930249"/>
          <a:ext cx="10786368" cy="5603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84729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7632D-EC80-B336-345D-2D44077D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887" y="71180"/>
            <a:ext cx="10229682" cy="45672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dirty="0"/>
              <a:t> Dépenses d’équipement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FB5723A-3793-7F24-4A93-068D959455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000" y="710038"/>
            <a:ext cx="9472801" cy="2718961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7A74E390-ACDC-FDC9-FFA9-427F57AB6C0B}"/>
              </a:ext>
            </a:extLst>
          </p:cNvPr>
          <p:cNvSpPr txBox="1"/>
          <p:nvPr/>
        </p:nvSpPr>
        <p:spPr>
          <a:xfrm>
            <a:off x="1651000" y="4026716"/>
            <a:ext cx="100075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En 2023, le  plan pluriannuel d‘investissement s’est poursuivi conformément au projet de budget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8370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7632D-EC80-B336-345D-2D44077D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887" y="71180"/>
            <a:ext cx="10229682" cy="456721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dirty="0"/>
              <a:t>Enveloppe projet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B10E2E2-B850-D048-EC9D-70D9E9A57ECC}"/>
              </a:ext>
            </a:extLst>
          </p:cNvPr>
          <p:cNvSpPr txBox="1"/>
          <p:nvPr/>
        </p:nvSpPr>
        <p:spPr>
          <a:xfrm>
            <a:off x="1428887" y="527902"/>
            <a:ext cx="2950590" cy="456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0080A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2800" dirty="0"/>
              <a:t>Patrimoine Bâti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62B76C-7BE4-FFB1-506B-6A5542BE50DD}"/>
              </a:ext>
            </a:extLst>
          </p:cNvPr>
          <p:cNvSpPr txBox="1"/>
          <p:nvPr/>
        </p:nvSpPr>
        <p:spPr>
          <a:xfrm>
            <a:off x="7319128" y="527900"/>
            <a:ext cx="3150970" cy="646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0080A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2800" dirty="0"/>
              <a:t>Thématique </a:t>
            </a:r>
          </a:p>
          <a:p>
            <a:r>
              <a:rPr lang="fr-FR" sz="2800" dirty="0"/>
              <a:t>Transition énergétique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5E7C58C-299D-5D9F-232C-BB0089F8FA8A}"/>
              </a:ext>
            </a:extLst>
          </p:cNvPr>
          <p:cNvSpPr txBox="1"/>
          <p:nvPr/>
        </p:nvSpPr>
        <p:spPr>
          <a:xfrm>
            <a:off x="1538939" y="5246234"/>
            <a:ext cx="2711806" cy="646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0080A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r>
              <a:rPr lang="fr-FR" sz="2800" dirty="0"/>
              <a:t>Thématique Espace public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560CC213-1451-30CA-311A-FDEED7739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611" y="4123426"/>
            <a:ext cx="5117284" cy="2891947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D53A75E4-633B-9AD1-1501-61A04C425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220" y="1217484"/>
            <a:ext cx="5017779" cy="2767288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04BD4D0-FFBC-D67F-F4C3-45093751F1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7535" y="1174233"/>
            <a:ext cx="5091034" cy="297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321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7632D-EC80-B336-345D-2D44077D8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887" y="287997"/>
            <a:ext cx="10229682" cy="824366"/>
          </a:xfrm>
        </p:spPr>
        <p:txBody>
          <a:bodyPr>
            <a:normAutofit/>
          </a:bodyPr>
          <a:lstStyle/>
          <a:p>
            <a:pPr algn="ctr"/>
            <a:r>
              <a:rPr lang="fr-FR" sz="3600" dirty="0"/>
              <a:t>CFU 2023 Enveloppe courant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0CD14F6-D5BD-0EB3-8ABD-620C416D4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033" y="1371106"/>
            <a:ext cx="11065390" cy="3414099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8B9B03C1-368A-09F5-A2B6-A2EA65E8D3F2}"/>
              </a:ext>
            </a:extLst>
          </p:cNvPr>
          <p:cNvSpPr txBox="1"/>
          <p:nvPr/>
        </p:nvSpPr>
        <p:spPr>
          <a:xfrm>
            <a:off x="1206499" y="5343787"/>
            <a:ext cx="10869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Un travail conséquent a été réalisé pour classer les travaux à réaliser (obligations réglementaires, améliorations de la sécurité et de l’ergonomie au travail … ) et améliorer les taux de réalisation sur ce type de travaux</a:t>
            </a:r>
          </a:p>
        </p:txBody>
      </p:sp>
    </p:spTree>
    <p:extLst>
      <p:ext uri="{BB962C8B-B14F-4D97-AF65-F5344CB8AC3E}">
        <p14:creationId xmlns:p14="http://schemas.microsoft.com/office/powerpoint/2010/main" val="44251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21B7D-13C4-4C28-FBD1-F9C9F947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635" y="220064"/>
            <a:ext cx="10229682" cy="505693"/>
          </a:xfrm>
        </p:spPr>
        <p:txBody>
          <a:bodyPr>
            <a:normAutofit/>
          </a:bodyPr>
          <a:lstStyle/>
          <a:p>
            <a:r>
              <a:rPr lang="fr-FR" sz="2000" dirty="0"/>
              <a:t>Le CFU peut se résumer comme suit</a:t>
            </a:r>
          </a:p>
        </p:txBody>
      </p:sp>
      <p:pic>
        <p:nvPicPr>
          <p:cNvPr id="1026" name="Picture 2" descr="Une image contenant texte, capture d’écran, nombre, Police&#10;&#10;Description générée automatiquement">
            <a:extLst>
              <a:ext uri="{FF2B5EF4-FFF2-40B4-BE49-F238E27FC236}">
                <a16:creationId xmlns:a16="http://schemas.microsoft.com/office/drawing/2014/main" id="{CC21E1CB-A731-7B50-1957-F01E5E18491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635" y="889000"/>
            <a:ext cx="10009203" cy="458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A8E78CA-8F00-3D60-D536-6F798E2EC06C}"/>
              </a:ext>
            </a:extLst>
          </p:cNvPr>
          <p:cNvSpPr txBox="1"/>
          <p:nvPr/>
        </p:nvSpPr>
        <p:spPr>
          <a:xfrm>
            <a:off x="1464635" y="5622273"/>
            <a:ext cx="103378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Le </a:t>
            </a:r>
            <a:r>
              <a:rPr lang="fr-FR" sz="2000" b="1" dirty="0"/>
              <a:t>bilan de clôture </a:t>
            </a:r>
            <a:r>
              <a:rPr lang="fr-FR" sz="2000" dirty="0"/>
              <a:t>au 31 décembre 2023 présente les principales masses suivantes : L’</a:t>
            </a:r>
            <a:r>
              <a:rPr lang="fr-FR" sz="2000" b="1" dirty="0"/>
              <a:t>actif</a:t>
            </a:r>
            <a:r>
              <a:rPr lang="fr-FR" sz="2000" dirty="0"/>
              <a:t> net total de la Ville s’élève au 31 décembre 2023 à </a:t>
            </a:r>
            <a:r>
              <a:rPr lang="fr-FR" sz="2000" b="1" dirty="0"/>
              <a:t>167,9M€</a:t>
            </a:r>
            <a:r>
              <a:rPr lang="fr-FR" sz="2000" dirty="0"/>
              <a:t>, </a:t>
            </a:r>
            <a:r>
              <a:rPr lang="fr-FR" sz="2000" b="1" dirty="0"/>
              <a:t>financé à hauteur de 94% par des fonds propres</a:t>
            </a:r>
          </a:p>
        </p:txBody>
      </p:sp>
    </p:spTree>
    <p:extLst>
      <p:ext uri="{BB962C8B-B14F-4D97-AF65-F5344CB8AC3E}">
        <p14:creationId xmlns:p14="http://schemas.microsoft.com/office/powerpoint/2010/main" val="348184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4AED5C-1B96-B044-9873-46D678FC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dirty="0"/>
              <a:t>SECTION FONCTIONNEMENT</a:t>
            </a:r>
          </a:p>
        </p:txBody>
      </p:sp>
    </p:spTree>
    <p:extLst>
      <p:ext uri="{BB962C8B-B14F-4D97-AF65-F5344CB8AC3E}">
        <p14:creationId xmlns:p14="http://schemas.microsoft.com/office/powerpoint/2010/main" val="1843429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E4077D-CF44-EC1A-2A8B-5C23428A4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136" y="79789"/>
            <a:ext cx="10229682" cy="736957"/>
          </a:xfrm>
        </p:spPr>
        <p:txBody>
          <a:bodyPr>
            <a:noAutofit/>
          </a:bodyPr>
          <a:lstStyle/>
          <a:p>
            <a:pPr algn="ctr"/>
            <a:r>
              <a:rPr lang="fr-FR" sz="3600"/>
              <a:t>CFU 2023| Vision globale fonctionnement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663BC2B-6300-1CD7-F6C0-C25F2596C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237" y="612396"/>
            <a:ext cx="10578517" cy="589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887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596860-A273-EAD1-F8B9-76E1455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525" y="84055"/>
            <a:ext cx="10229682" cy="714935"/>
          </a:xfrm>
        </p:spPr>
        <p:txBody>
          <a:bodyPr>
            <a:noAutofit/>
          </a:bodyPr>
          <a:lstStyle/>
          <a:p>
            <a:pPr algn="ctr"/>
            <a:r>
              <a:rPr lang="fr-FR" sz="3200"/>
              <a:t>CFU 2023 | Répartition des recettes réelles (K€) en 2023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E8090C89-6ADC-B415-7022-7C80A7AC3A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531747"/>
              </p:ext>
            </p:extLst>
          </p:nvPr>
        </p:nvGraphicFramePr>
        <p:xfrm>
          <a:off x="1128327" y="591323"/>
          <a:ext cx="10914077" cy="5974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5973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95C851-7031-0443-CC30-2A5ED832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441" y="323936"/>
            <a:ext cx="10229682" cy="722440"/>
          </a:xfrm>
        </p:spPr>
        <p:txBody>
          <a:bodyPr>
            <a:noAutofit/>
          </a:bodyPr>
          <a:lstStyle/>
          <a:p>
            <a:pPr algn="ctr"/>
            <a:r>
              <a:rPr lang="fr-FR" sz="3200" dirty="0"/>
              <a:t>CFU 2023|  Chapitre 73 Impôts et taxes</a:t>
            </a:r>
            <a:br>
              <a:rPr lang="fr-FR" sz="3200" dirty="0"/>
            </a:br>
            <a:r>
              <a:rPr lang="fr-FR" sz="3200" dirty="0"/>
              <a:t>Répartition en K€ 2023</a:t>
            </a:r>
            <a:br>
              <a:rPr lang="fr-FR" sz="3200" dirty="0"/>
            </a:br>
            <a:endParaRPr lang="fr-FR" sz="3200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4FA694D2-922E-D8EF-E579-C5C8962563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951249"/>
              </p:ext>
            </p:extLst>
          </p:nvPr>
        </p:nvGraphicFramePr>
        <p:xfrm>
          <a:off x="1228165" y="977153"/>
          <a:ext cx="10766611" cy="5710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5261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95C851-7031-0443-CC30-2A5ED832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441" y="323936"/>
            <a:ext cx="10229682" cy="722440"/>
          </a:xfrm>
        </p:spPr>
        <p:txBody>
          <a:bodyPr>
            <a:noAutofit/>
          </a:bodyPr>
          <a:lstStyle/>
          <a:p>
            <a:pPr algn="ctr"/>
            <a:r>
              <a:rPr lang="fr-FR" sz="3200" dirty="0"/>
              <a:t>CFU 2023|  Chapitre 70 Produits de services</a:t>
            </a:r>
            <a:br>
              <a:rPr lang="fr-FR" sz="3200" dirty="0"/>
            </a:br>
            <a:r>
              <a:rPr lang="fr-FR" sz="3200" dirty="0"/>
              <a:t>Répartition en K€ 2023</a:t>
            </a:r>
            <a:br>
              <a:rPr lang="fr-FR" sz="3200" dirty="0"/>
            </a:br>
            <a:endParaRPr lang="fr-FR" sz="3200" dirty="0"/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E419DE4C-F6B6-3387-BC24-E81C4269D8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3565689"/>
              </p:ext>
            </p:extLst>
          </p:nvPr>
        </p:nvGraphicFramePr>
        <p:xfrm>
          <a:off x="1444441" y="914399"/>
          <a:ext cx="10472256" cy="5810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1624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596860-A273-EAD1-F8B9-76E1455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449" y="75091"/>
            <a:ext cx="11644492" cy="794486"/>
          </a:xfrm>
        </p:spPr>
        <p:txBody>
          <a:bodyPr>
            <a:noAutofit/>
          </a:bodyPr>
          <a:lstStyle/>
          <a:p>
            <a:pPr algn="ctr"/>
            <a:r>
              <a:rPr lang="fr-FR" sz="3200"/>
              <a:t>CFU 2023 | Répartition des dépenses réelles en K€  en 2023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76C885B1-D167-9234-75AD-3559D96A6A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8243699"/>
              </p:ext>
            </p:extLst>
          </p:nvPr>
        </p:nvGraphicFramePr>
        <p:xfrm>
          <a:off x="816449" y="717177"/>
          <a:ext cx="10901082" cy="6065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3752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263A4B9D-C368-CFD5-0688-57E25055D224}"/>
              </a:ext>
            </a:extLst>
          </p:cNvPr>
          <p:cNvSpPr txBox="1">
            <a:spLocks/>
          </p:cNvSpPr>
          <p:nvPr/>
        </p:nvSpPr>
        <p:spPr>
          <a:xfrm>
            <a:off x="1083844" y="236455"/>
            <a:ext cx="10894147" cy="6681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80AA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j-cs"/>
              </a:defRPr>
            </a:lvl1pPr>
          </a:lstStyle>
          <a:p>
            <a:pPr algn="ctr"/>
            <a:r>
              <a:rPr lang="fr-FR" sz="3200"/>
              <a:t>CFU 2023 | Focus Chapitre 011 Charges à caractère général</a:t>
            </a:r>
            <a:br>
              <a:rPr lang="fr-FR" sz="3200"/>
            </a:br>
            <a:r>
              <a:rPr lang="fr-FR" sz="3200"/>
              <a:t>Répartition en K€ 2023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523FE453-EE20-B0B8-65C1-B8203B773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7514089"/>
              </p:ext>
            </p:extLst>
          </p:nvPr>
        </p:nvGraphicFramePr>
        <p:xfrm>
          <a:off x="1004038" y="1150373"/>
          <a:ext cx="10793523" cy="5579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2741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596860-A273-EAD1-F8B9-76E1455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05" y="93482"/>
            <a:ext cx="11470595" cy="990143"/>
          </a:xfrm>
        </p:spPr>
        <p:txBody>
          <a:bodyPr>
            <a:noAutofit/>
          </a:bodyPr>
          <a:lstStyle/>
          <a:p>
            <a:pPr algn="ctr"/>
            <a:r>
              <a:rPr lang="fr-FR" sz="3200"/>
              <a:t>CFU 2023 | Focus Chapitre 65 Autres charges gestion courante</a:t>
            </a:r>
            <a:br>
              <a:rPr lang="fr-FR" sz="3200"/>
            </a:br>
            <a:r>
              <a:rPr lang="fr-FR" sz="3200"/>
              <a:t>Répartition en K€ 2023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531BB2F6-AB37-D155-3021-BDA7216CD5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978516"/>
              </p:ext>
            </p:extLst>
          </p:nvPr>
        </p:nvGraphicFramePr>
        <p:xfrm>
          <a:off x="795258" y="816365"/>
          <a:ext cx="11002295" cy="6140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70746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_Ville Eybens_ Modèle 2023" id="{8D0D9503-D329-4481-B454-F75CA09A1D5B}" vid="{5DE04959-E257-4E36-9F55-22EAFD7FC8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581FDB9E9BB142992A4DB606831C6A" ma:contentTypeVersion="6" ma:contentTypeDescription="Crée un document." ma:contentTypeScope="" ma:versionID="193dc0fd8ccd4d22f389a187139e7e78">
  <xsd:schema xmlns:xsd="http://www.w3.org/2001/XMLSchema" xmlns:xs="http://www.w3.org/2001/XMLSchema" xmlns:p="http://schemas.microsoft.com/office/2006/metadata/properties" xmlns:ns2="2ab6bb5e-46d4-40b1-997f-a36909191e4c" xmlns:ns3="af7e9ae9-f360-442f-bd83-f7222b492b8c" targetNamespace="http://schemas.microsoft.com/office/2006/metadata/properties" ma:root="true" ma:fieldsID="ba4a60a6356c8606dc97835550aede75" ns2:_="" ns3:_="">
    <xsd:import namespace="2ab6bb5e-46d4-40b1-997f-a36909191e4c"/>
    <xsd:import namespace="af7e9ae9-f360-442f-bd83-f7222b492b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b6bb5e-46d4-40b1-997f-a36909191e4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e9ae9-f360-442f-bd83-f7222b492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ab6bb5e-46d4-40b1-997f-a36909191e4c">
      <UserInfo>
        <DisplayName>Johan CLAPPIER</DisplayName>
        <AccountId>14</AccountId>
        <AccountType/>
      </UserInfo>
      <UserInfo>
        <DisplayName>SharingLinks.7b4e54a8-c2ed-497d-b59e-076f5d4bab3f.Flexible.f1de8ab1-792c-4df5-94a6-e59950590f7e</DisplayName>
        <AccountId>370</AccountId>
        <AccountType/>
      </UserInfo>
      <UserInfo>
        <DisplayName>Marie SOULIER</DisplayName>
        <AccountId>204</AccountId>
        <AccountType/>
      </UserInfo>
      <UserInfo>
        <DisplayName>Thierry ANGELIER</DisplayName>
        <AccountId>112</AccountId>
        <AccountType/>
      </UserInfo>
      <UserInfo>
        <DisplayName>Cécile TOURAILLE</DisplayName>
        <AccountId>282</AccountId>
        <AccountType/>
      </UserInfo>
      <UserInfo>
        <DisplayName>Jean-François MICHON</DisplayName>
        <AccountId>239</AccountId>
        <AccountType/>
      </UserInfo>
      <UserInfo>
        <DisplayName>Nicolas RICHARD</DisplayName>
        <AccountId>238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5BA3D4-1A6F-431F-AD00-0D6ADCB1FF5E}">
  <ds:schemaRefs>
    <ds:schemaRef ds:uri="2ab6bb5e-46d4-40b1-997f-a36909191e4c"/>
    <ds:schemaRef ds:uri="af7e9ae9-f360-442f-bd83-f7222b492b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654DAC9-02E0-4969-8F7C-891978130BB9}">
  <ds:schemaRefs>
    <ds:schemaRef ds:uri="af7e9ae9-f360-442f-bd83-f7222b492b8c"/>
    <ds:schemaRef ds:uri="http://schemas.openxmlformats.org/package/2006/metadata/core-properties"/>
    <ds:schemaRef ds:uri="http://purl.org/dc/terms/"/>
    <ds:schemaRef ds:uri="2ab6bb5e-46d4-40b1-997f-a36909191e4c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146CE02-DF70-41E4-9B87-6265EFBBDE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Powerpoint_Ville Eybens_ Modèle 2023 version finale</Template>
  <TotalTime>121</TotalTime>
  <Words>732</Words>
  <Application>Microsoft Office PowerPoint</Application>
  <PresentationFormat>Grand écran</PresentationFormat>
  <Paragraphs>81</Paragraphs>
  <Slides>19</Slides>
  <Notes>3</Notes>
  <HiddenSlides>7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Source Sans Pro</vt:lpstr>
      <vt:lpstr>Source Sans Pro Black</vt:lpstr>
      <vt:lpstr>Thème Office</vt:lpstr>
      <vt:lpstr>Compte Financier Unique 2023</vt:lpstr>
      <vt:lpstr>SECTION FONCTIONNEMENT</vt:lpstr>
      <vt:lpstr>CFU 2023| Vision globale fonctionnement</vt:lpstr>
      <vt:lpstr>CFU 2023 | Répartition des recettes réelles (K€) en 2023</vt:lpstr>
      <vt:lpstr>CFU 2023|  Chapitre 73 Impôts et taxes Répartition en K€ 2023 </vt:lpstr>
      <vt:lpstr>CFU 2023|  Chapitre 70 Produits de services Répartition en K€ 2023 </vt:lpstr>
      <vt:lpstr>CFU 2023 | Répartition des dépenses réelles en K€  en 2023</vt:lpstr>
      <vt:lpstr>Présentation PowerPoint</vt:lpstr>
      <vt:lpstr>CFU 2023 | Focus Chapitre 65 Autres charges gestion courante Répartition en K€ 2023</vt:lpstr>
      <vt:lpstr> EPARGNE</vt:lpstr>
      <vt:lpstr>Une baisse de l’épargne brute et forte diminution de l’épargne nette</vt:lpstr>
      <vt:lpstr>Présentation PowerPoint</vt:lpstr>
      <vt:lpstr>SECTION INVESTISSEMENT</vt:lpstr>
      <vt:lpstr>CFU 2023| Vision globale investissement</vt:lpstr>
      <vt:lpstr>CFU 2023| Recettes réelles d’investissement Répartition en K€ en 2023</vt:lpstr>
      <vt:lpstr> Dépenses d’équipement</vt:lpstr>
      <vt:lpstr>Enveloppe projet</vt:lpstr>
      <vt:lpstr>CFU 2023 Enveloppe courant</vt:lpstr>
      <vt:lpstr>Le CFU peut se résumer comme suit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TOURAINE</dc:creator>
  <cp:lastModifiedBy>Jean-François MICHON</cp:lastModifiedBy>
  <cp:revision>14</cp:revision>
  <cp:lastPrinted>2024-05-30T07:50:13Z</cp:lastPrinted>
  <dcterms:created xsi:type="dcterms:W3CDTF">2023-01-05T10:20:01Z</dcterms:created>
  <dcterms:modified xsi:type="dcterms:W3CDTF">2024-05-30T13:02:46Z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0x01010008581FDB9E9BB142992A4DB606831C6A</vt:lpwstr>
  </property>
  <property fmtid="{D5CDD505-2E9C-101B-9397-08002B2CF9AE}" pid="3" name="MediaServiceImageTags">
    <vt:lpwstr/>
  </property>
</Properties>
</file>